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comments/comment2.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3.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4.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5.xml" ContentType="application/vnd.openxmlformats-officedocument.presentationml.comments+xml"/>
  <Override PartName="/ppt/notesSlides/notesSlide23.xml" ContentType="application/vnd.openxmlformats-officedocument.presentationml.notesSlide+xml"/>
  <Override PartName="/ppt/comments/comment6.xml" ContentType="application/vnd.openxmlformats-officedocument.presentationml.comments+xml"/>
  <Override PartName="/ppt/comments/comment7.xml" ContentType="application/vnd.openxmlformats-officedocument.presentationml.comments+xml"/>
  <Override PartName="/ppt/theme/themeOverride2.xml" ContentType="application/vnd.openxmlformats-officedocument.themeOverride+xml"/>
  <Override PartName="/ppt/comments/comment8.xml" ContentType="application/vnd.openxmlformats-officedocument.presentationml.comments+xml"/>
  <Override PartName="/ppt/notesSlides/notesSlide24.xml" ContentType="application/vnd.openxmlformats-officedocument.presentationml.notesSlide+xml"/>
  <Override PartName="/ppt/comments/comment9.xml" ContentType="application/vnd.openxmlformats-officedocument.presentationml.comments+xml"/>
  <Override PartName="/ppt/notesSlides/notesSlide25.xml" ContentType="application/vnd.openxmlformats-officedocument.presentationml.notesSlide+xml"/>
  <Override PartName="/ppt/comments/comment10.xml" ContentType="application/vnd.openxmlformats-officedocument.presentationml.comments+xml"/>
  <Override PartName="/ppt/notesSlides/notesSlide26.xml" ContentType="application/vnd.openxmlformats-officedocument.presentationml.notesSlide+xml"/>
  <Override PartName="/ppt/comments/comment11.xml" ContentType="application/vnd.openxmlformats-officedocument.presentationml.comments+xml"/>
  <Override PartName="/ppt/notesSlides/notesSlide27.xml" ContentType="application/vnd.openxmlformats-officedocument.presentationml.notesSlide+xml"/>
  <Override PartName="/ppt/comments/comment12.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3.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8" r:id="rId4"/>
  </p:sldMasterIdLst>
  <p:notesMasterIdLst>
    <p:notesMasterId r:id="rId74"/>
  </p:notesMasterIdLst>
  <p:handoutMasterIdLst>
    <p:handoutMasterId r:id="rId75"/>
  </p:handoutMasterIdLst>
  <p:sldIdLst>
    <p:sldId id="3478" r:id="rId5"/>
    <p:sldId id="3917" r:id="rId6"/>
    <p:sldId id="3550" r:id="rId7"/>
    <p:sldId id="3566" r:id="rId8"/>
    <p:sldId id="3712" r:id="rId9"/>
    <p:sldId id="3966" r:id="rId10"/>
    <p:sldId id="3887" r:id="rId11"/>
    <p:sldId id="3950" r:id="rId12"/>
    <p:sldId id="3928" r:id="rId13"/>
    <p:sldId id="3864" r:id="rId14"/>
    <p:sldId id="3710" r:id="rId15"/>
    <p:sldId id="3971" r:id="rId16"/>
    <p:sldId id="3943" r:id="rId17"/>
    <p:sldId id="3952" r:id="rId18"/>
    <p:sldId id="3953" r:id="rId19"/>
    <p:sldId id="3938" r:id="rId20"/>
    <p:sldId id="3873" r:id="rId21"/>
    <p:sldId id="3986" r:id="rId22"/>
    <p:sldId id="3929" r:id="rId23"/>
    <p:sldId id="3962" r:id="rId24"/>
    <p:sldId id="3982" r:id="rId25"/>
    <p:sldId id="3967" r:id="rId26"/>
    <p:sldId id="3984" r:id="rId27"/>
    <p:sldId id="3963" r:id="rId28"/>
    <p:sldId id="3954" r:id="rId29"/>
    <p:sldId id="3977" r:id="rId30"/>
    <p:sldId id="3985" r:id="rId31"/>
    <p:sldId id="3979" r:id="rId32"/>
    <p:sldId id="3942" r:id="rId33"/>
    <p:sldId id="3714" r:id="rId34"/>
    <p:sldId id="3974" r:id="rId35"/>
    <p:sldId id="3874" r:id="rId36"/>
    <p:sldId id="3907" r:id="rId37"/>
    <p:sldId id="3877" r:id="rId38"/>
    <p:sldId id="3905" r:id="rId39"/>
    <p:sldId id="3893" r:id="rId40"/>
    <p:sldId id="3876" r:id="rId41"/>
    <p:sldId id="3868" r:id="rId42"/>
    <p:sldId id="3895" r:id="rId43"/>
    <p:sldId id="3923" r:id="rId44"/>
    <p:sldId id="3931" r:id="rId45"/>
    <p:sldId id="3882" r:id="rId46"/>
    <p:sldId id="3918" r:id="rId47"/>
    <p:sldId id="3969" r:id="rId48"/>
    <p:sldId id="3920" r:id="rId49"/>
    <p:sldId id="3921" r:id="rId50"/>
    <p:sldId id="3941" r:id="rId51"/>
    <p:sldId id="3916" r:id="rId52"/>
    <p:sldId id="3878" r:id="rId53"/>
    <p:sldId id="3972" r:id="rId54"/>
    <p:sldId id="3872" r:id="rId55"/>
    <p:sldId id="3719" r:id="rId56"/>
    <p:sldId id="3716" r:id="rId57"/>
    <p:sldId id="3915" r:id="rId58"/>
    <p:sldId id="3965" r:id="rId59"/>
    <p:sldId id="3690" r:id="rId60"/>
    <p:sldId id="3978" r:id="rId61"/>
    <p:sldId id="3980" r:id="rId62"/>
    <p:sldId id="3703" r:id="rId63"/>
    <p:sldId id="3704" r:id="rId64"/>
    <p:sldId id="3660" r:id="rId65"/>
    <p:sldId id="3659" r:id="rId66"/>
    <p:sldId id="3914" r:id="rId67"/>
    <p:sldId id="3672" r:id="rId68"/>
    <p:sldId id="3661" r:id="rId69"/>
    <p:sldId id="3664" r:id="rId70"/>
    <p:sldId id="3518" r:id="rId71"/>
    <p:sldId id="3556" r:id="rId72"/>
    <p:sldId id="3896" r:id="rId73"/>
  </p:sldIdLst>
  <p:sldSz cx="12192000" cy="6858000"/>
  <p:notesSz cx="7104063" cy="10234613"/>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D3025F8-225A-46B6-8A15-DD4EC2C0A5C3}">
          <p14:sldIdLst>
            <p14:sldId id="3478"/>
            <p14:sldId id="3917"/>
            <p14:sldId id="3550"/>
            <p14:sldId id="3566"/>
          </p14:sldIdLst>
        </p14:section>
        <p14:section name="Conexão ao negócio e requisitos" id="{825C9E6F-6D5F-413C-A8F0-7DDD5C439CD3}">
          <p14:sldIdLst>
            <p14:sldId id="3712"/>
            <p14:sldId id="3966"/>
            <p14:sldId id="3887"/>
            <p14:sldId id="3950"/>
            <p14:sldId id="3928"/>
            <p14:sldId id="3864"/>
          </p14:sldIdLst>
        </p14:section>
        <p14:section name="Proposição Arquitetural - Executiva" id="{696DDE40-2F13-4BD3-9F93-D771FB6D69AC}">
          <p14:sldIdLst>
            <p14:sldId id="3710"/>
            <p14:sldId id="3971"/>
            <p14:sldId id="3943"/>
            <p14:sldId id="3952"/>
            <p14:sldId id="3953"/>
            <p14:sldId id="3938"/>
            <p14:sldId id="3873"/>
            <p14:sldId id="3986"/>
            <p14:sldId id="3929"/>
            <p14:sldId id="3962"/>
            <p14:sldId id="3982"/>
            <p14:sldId id="3967"/>
            <p14:sldId id="3984"/>
            <p14:sldId id="3963"/>
            <p14:sldId id="3954"/>
            <p14:sldId id="3977"/>
            <p14:sldId id="3985"/>
            <p14:sldId id="3979"/>
            <p14:sldId id="3942"/>
          </p14:sldIdLst>
        </p14:section>
        <p14:section name="Detalhamento Arquitetural" id="{91D75116-1EF2-4613-B672-B4273BC2DDEE}">
          <p14:sldIdLst>
            <p14:sldId id="3714"/>
            <p14:sldId id="3974"/>
            <p14:sldId id="3874"/>
            <p14:sldId id="3907"/>
            <p14:sldId id="3877"/>
            <p14:sldId id="3905"/>
            <p14:sldId id="3893"/>
            <p14:sldId id="3876"/>
            <p14:sldId id="3868"/>
            <p14:sldId id="3895"/>
            <p14:sldId id="3923"/>
            <p14:sldId id="3931"/>
            <p14:sldId id="3882"/>
            <p14:sldId id="3918"/>
            <p14:sldId id="3969"/>
            <p14:sldId id="3920"/>
            <p14:sldId id="3921"/>
            <p14:sldId id="3941"/>
            <p14:sldId id="3916"/>
            <p14:sldId id="3878"/>
            <p14:sldId id="3972"/>
            <p14:sldId id="3872"/>
            <p14:sldId id="3719"/>
            <p14:sldId id="3716"/>
            <p14:sldId id="3915"/>
            <p14:sldId id="3965"/>
            <p14:sldId id="3690"/>
            <p14:sldId id="3978"/>
          </p14:sldIdLst>
        </p14:section>
        <p14:section name="Cenário atual levantado" id="{8D95AF0F-076A-4CFB-AEB3-B05E60E3C87C}">
          <p14:sldIdLst>
            <p14:sldId id="3980"/>
            <p14:sldId id="3703"/>
            <p14:sldId id="3704"/>
            <p14:sldId id="3660"/>
            <p14:sldId id="3659"/>
            <p14:sldId id="3914"/>
            <p14:sldId id="3672"/>
            <p14:sldId id="3661"/>
            <p14:sldId id="3664"/>
            <p14:sldId id="3518"/>
          </p14:sldIdLst>
        </p14:section>
        <p14:section name="Fechamento" id="{AA503AC0-E351-495D-B14D-BD36709F7D83}">
          <p14:sldIdLst>
            <p14:sldId id="3556"/>
            <p14:sldId id="3896"/>
          </p14:sldIdLst>
        </p14:section>
      </p14:sectionLst>
    </p:ex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or" initials="A" lastIdx="10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B9D4"/>
    <a:srgbClr val="FFD53D"/>
    <a:srgbClr val="00AA13"/>
    <a:srgbClr val="C55A11"/>
    <a:srgbClr val="262626"/>
    <a:srgbClr val="BF9000"/>
    <a:srgbClr val="F1C50E"/>
    <a:srgbClr val="2DBAA7"/>
    <a:srgbClr val="525252"/>
    <a:srgbClr val="FFE2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21A1FA-2D99-47E1-8724-CC447D8A6591}" v="9" dt="2021-09-08T21:36:15.434"/>
    <p1510:client id="{DDF44C2A-0CB6-4ECF-826A-3455F0D9E3EA}" v="9313" dt="2021-09-09T13:21:48.624"/>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Estilo com Tema 1 - Ênfas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Estilo com Tema 1 - Ênfas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8603FDC-E32A-4AB5-989C-0864C3EAD2B8}" styleName="Estilo com Tema 2 - Ênfase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EBBBCC-DAD2-459C-BE2E-F6DE35CF9A28}" styleName="Estilo Escuro 2 - Ênfase 3/Ênfas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Estilo Claro 1 - Ênfase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24" autoAdjust="0"/>
    <p:restoredTop sz="77303" autoAdjust="0"/>
  </p:normalViewPr>
  <p:slideViewPr>
    <p:cSldViewPr snapToGrid="0">
      <p:cViewPr varScale="1">
        <p:scale>
          <a:sx n="88" d="100"/>
          <a:sy n="88" d="100"/>
        </p:scale>
        <p:origin x="1026" y="96"/>
      </p:cViewPr>
      <p:guideLst>
        <p:guide orient="horz" pos="2137"/>
        <p:guide pos="3840"/>
      </p:guideLst>
    </p:cSldViewPr>
  </p:slideViewPr>
  <p:notesTextViewPr>
    <p:cViewPr>
      <p:scale>
        <a:sx n="3" d="2"/>
        <a:sy n="3" d="2"/>
      </p:scale>
      <p:origin x="0" y="0"/>
    </p:cViewPr>
  </p:notesTextViewPr>
  <p:sorterViewPr>
    <p:cViewPr>
      <p:scale>
        <a:sx n="25" d="100"/>
        <a:sy n="25"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21-09-03T15:57:55.387" idx="83">
    <p:pos x="106" y="106"/>
    <p:text>Speech: focar na incorporação de módulos.</p:text>
    <p:extLst>
      <p:ext uri="{C676402C-5697-4E1C-873F-D02D1690AC5C}">
        <p15:threadingInfo xmlns:p15="http://schemas.microsoft.com/office/powerpoint/2012/main" timeZoneBias="180"/>
      </p:ext>
    </p:extLst>
  </p:cm>
  <p:cm authorId="4" dt="2021-09-08T15:04:37.377" idx="93">
    <p:pos x="10" y="10"/>
    <p:text>adicionar item de autorização e reaproveitamento de cadastro de usuários.</p:text>
    <p:extLst>
      <p:ext uri="{C676402C-5697-4E1C-873F-D02D1690AC5C}">
        <p15:threadingInfo xmlns:p15="http://schemas.microsoft.com/office/powerpoint/2012/main" timeZoneBias="1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4" dt="2021-08-31T09:49:41.342" idx="33">
    <p:pos x="10" y="10"/>
    <p:text>Destacar que a abstração reforça a camada de segurança.</p:text>
    <p:extLst>
      <p:ext uri="{C676402C-5697-4E1C-873F-D02D1690AC5C}">
        <p15:threadingInfo xmlns:p15="http://schemas.microsoft.com/office/powerpoint/2012/main" timeZoneBias="1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4" dt="2021-08-31T10:23:24.564" idx="35">
    <p:pos x="10" y="10"/>
    <p:text>Citar objetivos do módulo.
Captura de consentimento e ofuscação de informações.</p:text>
    <p:extLst>
      <p:ext uri="{C676402C-5697-4E1C-873F-D02D1690AC5C}">
        <p15:threadingInfo xmlns:p15="http://schemas.microsoft.com/office/powerpoint/2012/main" timeZoneBias="1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4" dt="2021-08-31T10:27:55.656" idx="36">
    <p:pos x="10" y="10"/>
    <p:text>Tornar mais claro as diferenças entre SaaS e On-premises</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21-09-03T15:57:55.387" idx="100">
    <p:pos x="106" y="106"/>
    <p:text>Speech: focar na incorporação de módulos.</p:text>
    <p:extLst>
      <p:ext uri="{C676402C-5697-4E1C-873F-D02D1690AC5C}">
        <p15:threadingInfo xmlns:p15="http://schemas.microsoft.com/office/powerpoint/2012/main" timeZoneBias="180"/>
      </p:ext>
    </p:extLst>
  </p:cm>
  <p:cm authorId="4" dt="2021-09-08T15:04:37.377" idx="101">
    <p:pos x="10" y="10"/>
    <p:text>adicionar item de autorização e reaproveitamento de cadastro de usuários.</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21-09-03T16:21:32.939" idx="97">
    <p:pos x="106" y="106"/>
    <p:text>não levaria com peso e nota. (renato).</p:text>
    <p:extLst>
      <p:ext uri="{C676402C-5697-4E1C-873F-D02D1690AC5C}">
        <p15:threadingInfo xmlns:p15="http://schemas.microsoft.com/office/powerpoint/2012/main" timeZoneBias="180"/>
      </p:ext>
    </p:extLst>
  </p:cm>
  <p:cm authorId="4" dt="2021-09-03T16:41:59.752" idx="98">
    <p:pos x="202" y="202"/>
    <p:text>Adicionar dimensão de custo.</p:text>
    <p:extLst>
      <p:ext uri="{C676402C-5697-4E1C-873F-D02D1690AC5C}">
        <p15:threadingInfo xmlns:p15="http://schemas.microsoft.com/office/powerpoint/2012/main" timeZoneBias="180"/>
      </p:ext>
    </p:extLst>
  </p:cm>
  <p:cm authorId="4" dt="2021-09-03T16:42:31.990" idx="99">
    <p:pos x="202" y="298"/>
    <p:text>dois códigos, dois testes, ...</p:text>
    <p:extLst>
      <p:ext uri="{C676402C-5697-4E1C-873F-D02D1690AC5C}">
        <p15:threadingInfo xmlns:p15="http://schemas.microsoft.com/office/powerpoint/2012/main" timeZoneBias="180">
          <p15:parentCm authorId="4" idx="98"/>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4" dt="2021-09-02T01:34:32.836" idx="58">
    <p:pos x="10" y="10"/>
    <p:text/>
    <p:extLst>
      <p:ext uri="{C676402C-5697-4E1C-873F-D02D1690AC5C}">
        <p15:threadingInfo xmlns:p15="http://schemas.microsoft.com/office/powerpoint/2012/main" timeZoneBias="180"/>
      </p:ext>
    </p:extLst>
  </p:cm>
  <p:cm authorId="4" dt="2021-09-03T16:05:55.869" idx="85">
    <p:pos x="106" y="106"/>
    <p:text>dados, ser mais direto.
mais direto em operação também.</p:text>
    <p:extLst>
      <p:ext uri="{C676402C-5697-4E1C-873F-D02D1690AC5C}">
        <p15:threadingInfo xmlns:p15="http://schemas.microsoft.com/office/powerpoint/2012/main" timeZoneBias="180"/>
      </p:ext>
    </p:extLst>
  </p:cm>
  <p:cm authorId="4" dt="2021-09-03T16:08:03.123" idx="86">
    <p:pos x="202" y="202"/>
    <p:text>Incluir a necessidade da capacidade nativa.
não elimina a necessidade de desenvolvimento nativo.</p:text>
    <p:extLst>
      <p:ext uri="{C676402C-5697-4E1C-873F-D02D1690AC5C}">
        <p15:threadingInfo xmlns:p15="http://schemas.microsoft.com/office/powerpoint/2012/main" timeZoneBias="180"/>
      </p:ext>
    </p:extLst>
  </p:cm>
  <p:cm authorId="4" dt="2021-09-08T15:32:23" idx="94">
    <p:pos x="8343" y="1229"/>
    <p:text>a estrutura em si não é um ponto de atenção. a tecnologia tem que resolver.</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4" dt="2021-09-03T16:21:32.939" idx="87">
    <p:pos x="106" y="106"/>
    <p:text>não levaria com peso e nota. (renato).</p:text>
    <p:extLst>
      <p:ext uri="{C676402C-5697-4E1C-873F-D02D1690AC5C}">
        <p15:threadingInfo xmlns:p15="http://schemas.microsoft.com/office/powerpoint/2012/main" timeZoneBias="180"/>
      </p:ext>
    </p:extLst>
  </p:cm>
  <p:cm authorId="4" dt="2021-09-03T16:41:59.752" idx="88">
    <p:pos x="202" y="202"/>
    <p:text>Adicionar dimensão de custo.</p:text>
    <p:extLst>
      <p:ext uri="{C676402C-5697-4E1C-873F-D02D1690AC5C}">
        <p15:threadingInfo xmlns:p15="http://schemas.microsoft.com/office/powerpoint/2012/main" timeZoneBias="180"/>
      </p:ext>
    </p:extLst>
  </p:cm>
  <p:cm authorId="4" dt="2021-09-03T16:42:31.990" idx="89">
    <p:pos x="202" y="298"/>
    <p:text>dois códigos, dois testes, ...</p:text>
    <p:extLst>
      <p:ext uri="{C676402C-5697-4E1C-873F-D02D1690AC5C}">
        <p15:threadingInfo xmlns:p15="http://schemas.microsoft.com/office/powerpoint/2012/main" timeZoneBias="180">
          <p15:parentCm authorId="4" idx="88"/>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4" dt="2021-09-03T15:57:55.387" idx="92">
    <p:pos x="106" y="106"/>
    <p:text>Speech: focar na incorporação de módulos.</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4" dt="2021-08-31T09:46:31.876" idx="31">
    <p:pos x="10" y="10"/>
    <p:text>bullets com as responsabilidades da aplicação host.
melhorar o texto na caixa cinza.</p:text>
    <p:extLst>
      <p:ext uri="{C676402C-5697-4E1C-873F-D02D1690AC5C}">
        <p15:threadingInfo xmlns:p15="http://schemas.microsoft.com/office/powerpoint/2012/main" timeZoneBias="1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4" dt="2021-08-31T09:47:47.790" idx="32">
    <p:pos x="10" y="10"/>
    <p:text>Colocar o Gatewaty de pagamento como módulo.</p:text>
    <p:extLst>
      <p:ext uri="{C676402C-5697-4E1C-873F-D02D1690AC5C}">
        <p15:threadingInfo xmlns:p15="http://schemas.microsoft.com/office/powerpoint/2012/main" timeZoneBias="1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4" dt="2021-08-31T20:26:47.671" idx="42">
    <p:pos x="10" y="10"/>
    <p:text>O ecossistema a ser conectado está em react.</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8427" cy="513508"/>
          </a:xfrm>
          <a:prstGeom prst="rect">
            <a:avLst/>
          </a:prstGeom>
        </p:spPr>
        <p:txBody>
          <a:bodyPr vert="horz" lIns="94768" tIns="47384" rIns="94768" bIns="47384" rtlCol="0"/>
          <a:lstStyle>
            <a:lvl1pPr algn="l">
              <a:defRPr sz="1200"/>
            </a:lvl1pPr>
          </a:lstStyle>
          <a:p>
            <a:endParaRPr lang="pt-BR"/>
          </a:p>
        </p:txBody>
      </p:sp>
      <p:sp>
        <p:nvSpPr>
          <p:cNvPr id="3" name="Date Placeholder 2"/>
          <p:cNvSpPr>
            <a:spLocks noGrp="1"/>
          </p:cNvSpPr>
          <p:nvPr>
            <p:ph type="dt" sz="quarter" idx="1"/>
          </p:nvPr>
        </p:nvSpPr>
        <p:spPr>
          <a:xfrm>
            <a:off x="4023992" y="0"/>
            <a:ext cx="3078427" cy="513508"/>
          </a:xfrm>
          <a:prstGeom prst="rect">
            <a:avLst/>
          </a:prstGeom>
        </p:spPr>
        <p:txBody>
          <a:bodyPr vert="horz" lIns="94768" tIns="47384" rIns="94768" bIns="47384" rtlCol="0"/>
          <a:lstStyle>
            <a:lvl1pPr algn="r">
              <a:defRPr sz="1200"/>
            </a:lvl1pPr>
          </a:lstStyle>
          <a:p>
            <a:fld id="{BB24ECD7-DA3C-0A40-9644-CC65169245AA}" type="datetimeFigureOut">
              <a:rPr lang="pt-BR" smtClean="0"/>
              <a:t>09/09/2021</a:t>
            </a:fld>
            <a:endParaRPr lang="pt-BR"/>
          </a:p>
        </p:txBody>
      </p:sp>
      <p:sp>
        <p:nvSpPr>
          <p:cNvPr id="4" name="Footer Placeholder 3"/>
          <p:cNvSpPr>
            <a:spLocks noGrp="1"/>
          </p:cNvSpPr>
          <p:nvPr>
            <p:ph type="ftr" sz="quarter" idx="2"/>
          </p:nvPr>
        </p:nvSpPr>
        <p:spPr>
          <a:xfrm>
            <a:off x="1" y="9721107"/>
            <a:ext cx="3078427" cy="513507"/>
          </a:xfrm>
          <a:prstGeom prst="rect">
            <a:avLst/>
          </a:prstGeom>
        </p:spPr>
        <p:txBody>
          <a:bodyPr vert="horz" lIns="94768" tIns="47384" rIns="94768" bIns="47384" rtlCol="0" anchor="b"/>
          <a:lstStyle>
            <a:lvl1pPr algn="l">
              <a:defRPr sz="1200"/>
            </a:lvl1pPr>
          </a:lstStyle>
          <a:p>
            <a:endParaRPr lang="pt-BR"/>
          </a:p>
        </p:txBody>
      </p:sp>
      <p:sp>
        <p:nvSpPr>
          <p:cNvPr id="5" name="Slide Number Placeholder 4"/>
          <p:cNvSpPr>
            <a:spLocks noGrp="1"/>
          </p:cNvSpPr>
          <p:nvPr>
            <p:ph type="sldNum" sz="quarter" idx="3"/>
          </p:nvPr>
        </p:nvSpPr>
        <p:spPr>
          <a:xfrm>
            <a:off x="4023992" y="9721107"/>
            <a:ext cx="3078427" cy="513507"/>
          </a:xfrm>
          <a:prstGeom prst="rect">
            <a:avLst/>
          </a:prstGeom>
        </p:spPr>
        <p:txBody>
          <a:bodyPr vert="horz" lIns="94768" tIns="47384" rIns="94768" bIns="47384" rtlCol="0" anchor="b"/>
          <a:lstStyle>
            <a:lvl1pPr algn="r">
              <a:defRPr sz="1200"/>
            </a:lvl1pPr>
          </a:lstStyle>
          <a:p>
            <a:fld id="{045F1B70-A826-0E49-9E8E-7D076D47961A}" type="slidenum">
              <a:rPr lang="pt-BR" smtClean="0"/>
              <a:t>‹nº›</a:t>
            </a:fld>
            <a:endParaRPr lang="pt-BR"/>
          </a:p>
        </p:txBody>
      </p:sp>
    </p:spTree>
    <p:extLst>
      <p:ext uri="{BB962C8B-B14F-4D97-AF65-F5344CB8AC3E}">
        <p14:creationId xmlns:p14="http://schemas.microsoft.com/office/powerpoint/2010/main" val="16550042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8427" cy="513508"/>
          </a:xfrm>
          <a:prstGeom prst="rect">
            <a:avLst/>
          </a:prstGeom>
        </p:spPr>
        <p:txBody>
          <a:bodyPr vert="horz" lIns="94768" tIns="47384" rIns="94768" bIns="47384" rtlCol="0"/>
          <a:lstStyle>
            <a:lvl1pPr algn="l">
              <a:defRPr sz="1200"/>
            </a:lvl1pPr>
          </a:lstStyle>
          <a:p>
            <a:endParaRPr lang="en-US"/>
          </a:p>
        </p:txBody>
      </p:sp>
      <p:sp>
        <p:nvSpPr>
          <p:cNvPr id="3" name="Date Placeholder 2"/>
          <p:cNvSpPr>
            <a:spLocks noGrp="1"/>
          </p:cNvSpPr>
          <p:nvPr>
            <p:ph type="dt" idx="1"/>
          </p:nvPr>
        </p:nvSpPr>
        <p:spPr>
          <a:xfrm>
            <a:off x="4023992" y="0"/>
            <a:ext cx="3078427" cy="513508"/>
          </a:xfrm>
          <a:prstGeom prst="rect">
            <a:avLst/>
          </a:prstGeom>
        </p:spPr>
        <p:txBody>
          <a:bodyPr vert="horz" lIns="94768" tIns="47384" rIns="94768" bIns="47384" rtlCol="0"/>
          <a:lstStyle>
            <a:lvl1pPr algn="r">
              <a:defRPr sz="1200"/>
            </a:lvl1pPr>
          </a:lstStyle>
          <a:p>
            <a:fld id="{3EFD42F7-718C-4B98-AAEC-167E6DDD60A7}" type="datetimeFigureOut">
              <a:rPr lang="en-US" smtClean="0"/>
              <a:t>9/9/2021</a:t>
            </a:fld>
            <a:endParaRPr lang="en-US"/>
          </a:p>
        </p:txBody>
      </p:sp>
      <p:sp>
        <p:nvSpPr>
          <p:cNvPr id="4" name="Slide Image Placeholder 3"/>
          <p:cNvSpPr>
            <a:spLocks noGrp="1" noRot="1" noChangeAspect="1"/>
          </p:cNvSpPr>
          <p:nvPr>
            <p:ph type="sldImg" idx="2"/>
          </p:nvPr>
        </p:nvSpPr>
        <p:spPr>
          <a:xfrm>
            <a:off x="481013" y="1279525"/>
            <a:ext cx="6142037" cy="3454400"/>
          </a:xfrm>
          <a:prstGeom prst="rect">
            <a:avLst/>
          </a:prstGeom>
          <a:noFill/>
          <a:ln w="12700">
            <a:solidFill>
              <a:prstClr val="black"/>
            </a:solidFill>
          </a:ln>
        </p:spPr>
        <p:txBody>
          <a:bodyPr vert="horz" lIns="94768" tIns="47384" rIns="94768" bIns="47384" rtlCol="0" anchor="ctr"/>
          <a:lstStyle/>
          <a:p>
            <a:endParaRPr lang="en-US"/>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4768" tIns="47384" rIns="94768" bIns="4738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721107"/>
            <a:ext cx="3078427" cy="513507"/>
          </a:xfrm>
          <a:prstGeom prst="rect">
            <a:avLst/>
          </a:prstGeom>
        </p:spPr>
        <p:txBody>
          <a:bodyPr vert="horz" lIns="94768" tIns="47384" rIns="94768" bIns="47384" rtlCol="0" anchor="b"/>
          <a:lstStyle>
            <a:lvl1pPr algn="l">
              <a:defRPr sz="1200"/>
            </a:lvl1pPr>
          </a:lstStyle>
          <a:p>
            <a:endParaRPr lang="en-US"/>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4768" tIns="47384" rIns="94768" bIns="47384" rtlCol="0" anchor="b"/>
          <a:lstStyle>
            <a:lvl1pPr algn="r">
              <a:defRPr sz="1200"/>
            </a:lvl1pPr>
          </a:lstStyle>
          <a:p>
            <a:fld id="{21B2AA4F-B828-4D7C-AFD3-893933DAFCB4}" type="slidenum">
              <a:rPr lang="en-US" smtClean="0"/>
              <a:t>‹nº›</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p:nvPr>
        </p:nvSpPr>
        <p:spPr/>
        <p:txBody>
          <a:bodyPr/>
          <a:lstStyle/>
          <a:p>
            <a:pPr algn="r"/>
            <a:fld id="{6EFB7256-B880-491A-BBDF-45B62873A9F2}" type="slidenum">
              <a:rPr lang="pt-BR" sz="1400" b="0" strike="noStrike" spc="-1" smtClean="0">
                <a:solidFill>
                  <a:srgbClr val="000000"/>
                </a:solidFill>
                <a:uFill>
                  <a:solidFill>
                    <a:srgbClr val="FFFFFF"/>
                  </a:solidFill>
                </a:uFill>
                <a:latin typeface="Times New Roman"/>
              </a:rPr>
              <a:t>1</a:t>
            </a:fld>
            <a:endParaRPr lang="pt-B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309137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Avançando ...</a:t>
            </a:r>
          </a:p>
          <a:p>
            <a:r>
              <a:rPr lang="pt-BR" dirty="0"/>
              <a:t>Nós projetamos um arranjo arquitetural para corresponder às necessidades do negócio e requisitos técnicos.</a:t>
            </a:r>
          </a:p>
          <a:p>
            <a:r>
              <a:rPr lang="pt-BR" dirty="0"/>
              <a:t>De um lado uma camada mobile que se acopla a um </a:t>
            </a:r>
            <a:r>
              <a:rPr lang="pt-BR" dirty="0" err="1"/>
              <a:t>back-end</a:t>
            </a:r>
            <a:r>
              <a:rPr lang="pt-BR" dirty="0"/>
              <a:t> VR e atende a Drivers da VR do outro. Tudo isto suportado por estratégias de dados e de integração.</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14</a:t>
            </a:fld>
            <a:endParaRPr lang="en-US"/>
          </a:p>
        </p:txBody>
      </p:sp>
    </p:spTree>
    <p:extLst>
      <p:ext uri="{BB962C8B-B14F-4D97-AF65-F5344CB8AC3E}">
        <p14:creationId xmlns:p14="http://schemas.microsoft.com/office/powerpoint/2010/main" val="785232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Falando em integração, são 3 os modelos de integração com entidades externas à VR.</a:t>
            </a:r>
          </a:p>
          <a:p>
            <a:pPr marL="228600" indent="-228600">
              <a:buAutoNum type="arabicPeriod"/>
            </a:pPr>
            <a:r>
              <a:rPr lang="pt-BR" dirty="0"/>
              <a:t>Integração por </a:t>
            </a:r>
            <a:r>
              <a:rPr lang="pt-BR" dirty="0" err="1"/>
              <a:t>Webview</a:t>
            </a:r>
            <a:r>
              <a:rPr lang="pt-BR" dirty="0"/>
              <a:t>, que permitirá comunicação com páginas de portais mais genéricos e mini apps específicos para uma integração um pouco mais fluida ao Super App. Exemplo: Incorporação do </a:t>
            </a:r>
            <a:r>
              <a:rPr lang="pt-BR" dirty="0" err="1"/>
              <a:t>Doctoralia</a:t>
            </a:r>
            <a:r>
              <a:rPr lang="pt-BR" dirty="0"/>
              <a:t> para agendamento de consultas médicas.</a:t>
            </a:r>
          </a:p>
          <a:p>
            <a:pPr marL="228600" indent="-228600">
              <a:buAutoNum type="arabicPeriod"/>
            </a:pPr>
            <a:r>
              <a:rPr lang="pt-BR" dirty="0"/>
              <a:t>Suporte a Hub de API, ou seja, viabilizar o consumo de serviços e produtos de terceiros via API com o objetivo de disponibilizar algo diretamente por uma funcionalidade nativa do Super App. Exemplo: Buscar cotação de seguro de carro ou de plano odontológico.</a:t>
            </a:r>
          </a:p>
          <a:p>
            <a:pPr marL="228600" indent="-228600">
              <a:buAutoNum type="arabicPeriod"/>
            </a:pPr>
            <a:r>
              <a:rPr lang="pt-BR" dirty="0"/>
              <a:t>Incorporação de outros Apps prontos que sejam construídos na mesma plataforma tecnológica, exemplos: Market </a:t>
            </a:r>
            <a:r>
              <a:rPr lang="pt-BR" dirty="0" err="1"/>
              <a:t>Place</a:t>
            </a:r>
            <a:r>
              <a:rPr lang="pt-BR" dirty="0"/>
              <a:t> Global Points / o aplicativo do Ponto Mais / as funcionalidades de contas da VR.</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15</a:t>
            </a:fld>
            <a:endParaRPr lang="en-US"/>
          </a:p>
        </p:txBody>
      </p:sp>
    </p:spTree>
    <p:extLst>
      <p:ext uri="{BB962C8B-B14F-4D97-AF65-F5344CB8AC3E}">
        <p14:creationId xmlns:p14="http://schemas.microsoft.com/office/powerpoint/2010/main" val="3391832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Também previmos uma a estratégia de dados com o objetivo de capturar dados de comportamentos e hábitos a partir das ações do trabalhador no Super App. Estes dados se transformarão em insights na arquitetura de dados corporativa da VR e podem derivar ações dinâmicas de ajuste de relevância de funcionalidades e recomendações de produtos ou serviços, baseadas por exemplo num gatilho de localização geográfica. Por exemplo, quando o trabalhador abre o aplicativo às 08:00 dentro de um determinado raio, a função de ponto aparece como destaque na tela. Se por outro lado ele abre o aplicativo às 12:00 em um shopping, a função de Pagamento via QR </a:t>
            </a:r>
            <a:r>
              <a:rPr lang="pt-BR" dirty="0" err="1"/>
              <a:t>Code</a:t>
            </a:r>
            <a:r>
              <a:rPr lang="pt-BR" dirty="0"/>
              <a:t> aparece com prioridade na interface.</a:t>
            </a:r>
          </a:p>
          <a:p>
            <a:r>
              <a:rPr lang="pt-BR" dirty="0"/>
              <a:t>Em ultima instância é uma estratégia para aumentar o grau de relevância do Super App no dia a dia do trabalhador.</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16</a:t>
            </a:fld>
            <a:endParaRPr lang="en-US"/>
          </a:p>
        </p:txBody>
      </p:sp>
    </p:spTree>
    <p:extLst>
      <p:ext uri="{BB962C8B-B14F-4D97-AF65-F5344CB8AC3E}">
        <p14:creationId xmlns:p14="http://schemas.microsoft.com/office/powerpoint/2010/main" val="3206738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Aqui nós explodimos em detalhes o Design do projeto e este será o ponto de partida com a equipe técnica da VR em outro fórum.</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17</a:t>
            </a:fld>
            <a:endParaRPr lang="en-US"/>
          </a:p>
        </p:txBody>
      </p:sp>
    </p:spTree>
    <p:extLst>
      <p:ext uri="{BB962C8B-B14F-4D97-AF65-F5344CB8AC3E}">
        <p14:creationId xmlns:p14="http://schemas.microsoft.com/office/powerpoint/2010/main" val="2187426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Aqui nós explodimos em detalhes o Design do projeto e este será o ponto de partida com a equipe técnica da VR em outro fórum.</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18</a:t>
            </a:fld>
            <a:endParaRPr lang="en-US"/>
          </a:p>
        </p:txBody>
      </p:sp>
    </p:spTree>
    <p:extLst>
      <p:ext uri="{BB962C8B-B14F-4D97-AF65-F5344CB8AC3E}">
        <p14:creationId xmlns:p14="http://schemas.microsoft.com/office/powerpoint/2010/main" val="1998846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 quais os benefícios deste design?</a:t>
            </a:r>
          </a:p>
          <a:p>
            <a:pPr marL="171450" indent="-171450">
              <a:buFont typeface="Arial" panose="020B0604020202020204" pitchFamily="34" charset="0"/>
              <a:buChar char="•"/>
            </a:pPr>
            <a:r>
              <a:rPr lang="pt-BR" dirty="0"/>
              <a:t>Entendemos que haverá menor custo de sustentação de produto por conta do modelo </a:t>
            </a:r>
            <a:r>
              <a:rPr lang="pt-BR" dirty="0" err="1"/>
              <a:t>whitelabel</a:t>
            </a:r>
            <a:r>
              <a:rPr lang="pt-BR" dirty="0"/>
              <a:t>. Uma aplicação única que serve a vários sabores, e na prática são múltiplos produtos pelo custo de um e uma fração.</a:t>
            </a:r>
          </a:p>
          <a:p>
            <a:pPr marL="171450" indent="-171450">
              <a:buFont typeface="Arial" panose="020B0604020202020204" pitchFamily="34" charset="0"/>
              <a:buChar char="•"/>
            </a:pPr>
            <a:r>
              <a:rPr lang="pt-BR" dirty="0"/>
              <a:t>Capacidade de ter múltiplas equipes trabalhando paralelamente em frentes funcionais diversas.</a:t>
            </a:r>
          </a:p>
          <a:p>
            <a:pPr marL="171450" indent="-171450">
              <a:buFont typeface="Arial" panose="020B0604020202020204" pitchFamily="34" charset="0"/>
              <a:buChar char="•"/>
            </a:pPr>
            <a:r>
              <a:rPr lang="pt-BR" dirty="0"/>
              <a:t>Maior agilidade para integrar parceiros pois a estrutura prevê múltiplos mecanismos de incorporação.</a:t>
            </a:r>
          </a:p>
          <a:p>
            <a:pPr marL="171450" indent="-171450">
              <a:buFont typeface="Arial" panose="020B0604020202020204" pitchFamily="34" charset="0"/>
              <a:buChar char="•"/>
            </a:pPr>
            <a:r>
              <a:rPr lang="pt-BR" dirty="0"/>
              <a:t>O reuso de componentes padroniza a experiência e garante maior fluidez na interface.</a:t>
            </a:r>
          </a:p>
          <a:p>
            <a:pPr marL="171450" indent="-171450">
              <a:buFont typeface="Arial" panose="020B0604020202020204" pitchFamily="34" charset="0"/>
              <a:buChar char="•"/>
            </a:pPr>
            <a:r>
              <a:rPr lang="pt-BR" dirty="0"/>
              <a:t>Maior segurança em função do aumento dos pontos de controle.</a:t>
            </a:r>
          </a:p>
          <a:p>
            <a:pPr marL="171450" indent="-171450">
              <a:buFont typeface="Arial" panose="020B0604020202020204" pitchFamily="34" charset="0"/>
              <a:buChar char="•"/>
            </a:pPr>
            <a:r>
              <a:rPr lang="pt-BR" dirty="0"/>
              <a:t>Entregas com mais qualidade, por conta de uma abordagem de testes mais rica e permita usar múltiplas técnicas de testagem de software.</a:t>
            </a:r>
          </a:p>
          <a:p>
            <a:pPr marL="171450" indent="-171450">
              <a:buFont typeface="Arial" panose="020B0604020202020204" pitchFamily="34" charset="0"/>
              <a:buChar char="•"/>
            </a:pPr>
            <a:r>
              <a:rPr lang="pt-BR" dirty="0"/>
              <a:t>A arquitetura suportará o crescimento funcional e expansão da base de clientes conforme esperado.</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19</a:t>
            </a:fld>
            <a:endParaRPr lang="en-US"/>
          </a:p>
        </p:txBody>
      </p:sp>
    </p:spTree>
    <p:extLst>
      <p:ext uri="{BB962C8B-B14F-4D97-AF65-F5344CB8AC3E}">
        <p14:creationId xmlns:p14="http://schemas.microsoft.com/office/powerpoint/2010/main" val="1833989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 com base no projeto estrutural, vamos ver a recomendação de plataforma para construção do Super App.</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20</a:t>
            </a:fld>
            <a:endParaRPr lang="en-US"/>
          </a:p>
        </p:txBody>
      </p:sp>
    </p:spTree>
    <p:extLst>
      <p:ext uri="{BB962C8B-B14F-4D97-AF65-F5344CB8AC3E}">
        <p14:creationId xmlns:p14="http://schemas.microsoft.com/office/powerpoint/2010/main" val="590404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Nos analisamos 3 plataformas, </a:t>
            </a:r>
            <a:r>
              <a:rPr lang="pt-BR" dirty="0" err="1"/>
              <a:t>flutter</a:t>
            </a:r>
            <a:r>
              <a:rPr lang="pt-BR" dirty="0"/>
              <a:t> do google, </a:t>
            </a:r>
            <a:r>
              <a:rPr lang="pt-BR" dirty="0" err="1"/>
              <a:t>react</a:t>
            </a:r>
            <a:r>
              <a:rPr lang="pt-BR" dirty="0"/>
              <a:t> </a:t>
            </a:r>
            <a:r>
              <a:rPr lang="pt-BR" dirty="0" err="1"/>
              <a:t>native</a:t>
            </a:r>
            <a:r>
              <a:rPr lang="pt-BR" dirty="0"/>
              <a:t> do </a:t>
            </a:r>
            <a:r>
              <a:rPr lang="pt-BR" dirty="0" err="1"/>
              <a:t>facebook</a:t>
            </a:r>
            <a:r>
              <a:rPr lang="pt-BR" dirty="0"/>
              <a:t> e a própria plataforma nativa frente aos requisitos e desafios da VR expressos no aspecto estratégico da TI da VR, no contexto tecnológico da VR e também frente a aspectos puramente técnicos.</a:t>
            </a:r>
          </a:p>
          <a:p>
            <a:r>
              <a:rPr lang="pt-BR" dirty="0"/>
              <a:t>A conclusão é que o REACT </a:t>
            </a:r>
            <a:r>
              <a:rPr lang="pt-BR" dirty="0" err="1"/>
              <a:t>Native</a:t>
            </a:r>
            <a:r>
              <a:rPr lang="pt-BR" dirty="0"/>
              <a:t> é a plataforma que capitaliza os aspectos mais relevantes do comparativo, a estratégia de TI e o contexto tecnológico atual da VR.</a:t>
            </a:r>
          </a:p>
          <a:p>
            <a:r>
              <a:rPr lang="pt-BR" dirty="0"/>
              <a:t>A planilha fica como documentação que justifica o a recomendação e contém o desdobramento dos aspectos e a quantificação de pesos para priorização dos mais relevantes.</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21</a:t>
            </a:fld>
            <a:endParaRPr lang="en-US"/>
          </a:p>
        </p:txBody>
      </p:sp>
    </p:spTree>
    <p:extLst>
      <p:ext uri="{BB962C8B-B14F-4D97-AF65-F5344CB8AC3E}">
        <p14:creationId xmlns:p14="http://schemas.microsoft.com/office/powerpoint/2010/main" val="3001741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Aqui, uma visão da explicação dada e um lembrete de que em complemento ao REACT haverá a necessidade pontual de desenvolvimento de alguns componentes em plataforma nativa. </a:t>
            </a:r>
            <a:r>
              <a:rPr lang="pt-BR" dirty="0" err="1"/>
              <a:t>Compontes</a:t>
            </a:r>
            <a:r>
              <a:rPr lang="pt-BR" dirty="0"/>
              <a:t> estes que tem desenvolvimento mais intenso no início do projeto e tendem a necessitar de pouca manutenção ao longo do ciclo de vida do Super App.</a:t>
            </a:r>
          </a:p>
          <a:p>
            <a:endParaRPr lang="pt-BR" dirty="0"/>
          </a:p>
          <a:p>
            <a:endParaRPr lang="pt-BR" dirty="0"/>
          </a:p>
          <a:p>
            <a:r>
              <a:rPr lang="pt-BR" dirty="0"/>
              <a:t>Recomendamos uma abordagem que usa o </a:t>
            </a:r>
            <a:r>
              <a:rPr lang="pt-BR" dirty="0" err="1"/>
              <a:t>React</a:t>
            </a:r>
            <a:r>
              <a:rPr lang="pt-BR" dirty="0"/>
              <a:t> </a:t>
            </a:r>
            <a:r>
              <a:rPr lang="pt-BR" dirty="0" err="1"/>
              <a:t>Native</a:t>
            </a:r>
            <a:r>
              <a:rPr lang="pt-BR" dirty="0"/>
              <a:t> como plataforma de desenvolvimento principal, complementada por elementos construídos em código nativo. Avaliamos conjuntamente com a VR 3 grandes aspectos,</a:t>
            </a:r>
          </a:p>
          <a:p>
            <a:pPr marL="228600" indent="-228600">
              <a:buFont typeface="+mj-lt"/>
              <a:buAutoNum type="arabicPeriod"/>
            </a:pPr>
            <a:r>
              <a:rPr lang="pt-BR" dirty="0"/>
              <a:t>O aspecto técnico, que se relaciona diretamente com os requisitos técnicos.</a:t>
            </a:r>
          </a:p>
          <a:p>
            <a:pPr marL="228600" indent="-228600">
              <a:buFont typeface="+mj-lt"/>
              <a:buAutoNum type="arabicPeriod"/>
            </a:pPr>
            <a:r>
              <a:rPr lang="pt-BR" dirty="0"/>
              <a:t>O estratégico que tem haver com  ..</a:t>
            </a:r>
          </a:p>
          <a:p>
            <a:pPr marL="228600" indent="-228600">
              <a:buFont typeface="+mj-lt"/>
              <a:buAutoNum type="arabicPeriod"/>
            </a:pPr>
            <a:r>
              <a:rPr lang="pt-BR" dirty="0"/>
              <a:t>E o contexto tecnológico da VR em si.</a:t>
            </a:r>
          </a:p>
          <a:p>
            <a:endParaRPr lang="pt-BR" dirty="0"/>
          </a:p>
          <a:p>
            <a:r>
              <a:rPr lang="pt-BR" dirty="0"/>
              <a:t>Os aspectos de maior peso da análise decorrem de elementos relacionados a Time </a:t>
            </a:r>
            <a:r>
              <a:rPr lang="pt-BR" dirty="0" err="1"/>
              <a:t>to</a:t>
            </a:r>
            <a:r>
              <a:rPr lang="pt-BR" dirty="0"/>
              <a:t> Market, que obviamente se desdobra em esforço e custo para o desenvolvimento de código e testes em dois ambientes alvo - Android e iOS.</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22</a:t>
            </a:fld>
            <a:endParaRPr lang="en-US"/>
          </a:p>
        </p:txBody>
      </p:sp>
    </p:spTree>
    <p:extLst>
      <p:ext uri="{BB962C8B-B14F-4D97-AF65-F5344CB8AC3E}">
        <p14:creationId xmlns:p14="http://schemas.microsoft.com/office/powerpoint/2010/main" val="213135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dirty="0"/>
              <a:t>Esta arquitetura pressupõe a criação de uma estrutura básica que uma vez construída traz time </a:t>
            </a:r>
            <a:r>
              <a:rPr lang="pt-BR" dirty="0" err="1"/>
              <a:t>to</a:t>
            </a:r>
            <a:r>
              <a:rPr lang="pt-BR" dirty="0"/>
              <a:t> </a:t>
            </a:r>
            <a:r>
              <a:rPr lang="pt-BR" dirty="0" err="1"/>
              <a:t>market</a:t>
            </a:r>
            <a:r>
              <a:rPr lang="pt-BR" dirty="0"/>
              <a:t> mas num primeiro momento é apenas </a:t>
            </a:r>
            <a:r>
              <a:rPr lang="pt-BR" dirty="0" err="1"/>
              <a:t>foundation</a:t>
            </a:r>
            <a:r>
              <a:rPr lang="pt-BR" dirty="0"/>
              <a:t>.</a:t>
            </a:r>
          </a:p>
          <a:p>
            <a:pPr marL="171450" indent="-171450">
              <a:buFont typeface="Arial" panose="020B0604020202020204" pitchFamily="34" charset="0"/>
              <a:buChar char="•"/>
            </a:pPr>
            <a:r>
              <a:rPr lang="pt-BR" dirty="0"/>
              <a:t>Previmos mecanismos de compatibilização da arquitetura entretanto voo de cruzeiro, podem surgir parceiros com ambientes muito heterogêneos que dificultem a integração.</a:t>
            </a:r>
          </a:p>
          <a:p>
            <a:pPr marL="171450" indent="-171450">
              <a:buFont typeface="Arial" panose="020B0604020202020204" pitchFamily="34" charset="0"/>
              <a:buChar char="•"/>
            </a:pPr>
            <a:r>
              <a:rPr lang="pt-BR" dirty="0"/>
              <a:t>Entendemos que os mecanismos para integração de módulos e </a:t>
            </a:r>
            <a:r>
              <a:rPr lang="pt-BR" dirty="0" err="1"/>
              <a:t>mini-apps</a:t>
            </a:r>
            <a:r>
              <a:rPr lang="pt-BR" dirty="0"/>
              <a:t> poderiam ser mais simples, entretanto preferimos indicar um caminho com mecanismos controle e segurança que entendemos mais adequados para VR.</a:t>
            </a:r>
          </a:p>
          <a:p>
            <a:pPr marL="171450" indent="-171450">
              <a:buFont typeface="Arial" panose="020B0604020202020204" pitchFamily="34" charset="0"/>
              <a:buChar char="•"/>
            </a:pPr>
            <a:r>
              <a:rPr lang="pt-BR" dirty="0"/>
              <a:t>O Super App introduz um novo fluxo de dados para a arquitetura de dados corporativa da VR e cuidados específicos serão necessários especialmente no que tange a LGPD.</a:t>
            </a:r>
          </a:p>
          <a:p>
            <a:pPr marL="171450" indent="-171450">
              <a:buFont typeface="Arial" panose="020B0604020202020204" pitchFamily="34" charset="0"/>
              <a:buChar char="•"/>
            </a:pPr>
            <a:r>
              <a:rPr lang="pt-BR" dirty="0"/>
              <a:t>Poderão ser necessários ajustes de </a:t>
            </a:r>
            <a:r>
              <a:rPr lang="pt-BR" dirty="0" err="1"/>
              <a:t>capability</a:t>
            </a:r>
            <a:r>
              <a:rPr lang="pt-BR" dirty="0"/>
              <a:t> e </a:t>
            </a:r>
            <a:r>
              <a:rPr lang="pt-BR" dirty="0" err="1"/>
              <a:t>capacity</a:t>
            </a:r>
            <a:r>
              <a:rPr lang="pt-BR" dirty="0"/>
              <a:t> operacionais.</a:t>
            </a:r>
          </a:p>
          <a:p>
            <a:pPr marL="171450" indent="-171450">
              <a:buFont typeface="Arial" panose="020B0604020202020204" pitchFamily="34" charset="0"/>
              <a:buChar char="•"/>
            </a:pPr>
            <a:r>
              <a:rPr lang="pt-BR" dirty="0"/>
              <a:t>O desenvolvimento requer 3 competências tecnológicas.</a:t>
            </a:r>
          </a:p>
          <a:p>
            <a:pPr marL="171450" indent="-171450">
              <a:buFont typeface="Arial" panose="020B0604020202020204" pitchFamily="34" charset="0"/>
              <a:buChar char="•"/>
            </a:pPr>
            <a:r>
              <a:rPr lang="pt-BR" dirty="0"/>
              <a:t>E o reaproveitamento de funcionalidades deve ser pensado caso a caso.</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25</a:t>
            </a:fld>
            <a:endParaRPr lang="en-US"/>
          </a:p>
        </p:txBody>
      </p:sp>
    </p:spTree>
    <p:extLst>
      <p:ext uri="{BB962C8B-B14F-4D97-AF65-F5344CB8AC3E}">
        <p14:creationId xmlns:p14="http://schemas.microsoft.com/office/powerpoint/2010/main" val="1922959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p:nvPr>
        </p:nvSpPr>
        <p:spPr/>
        <p:txBody>
          <a:bodyPr/>
          <a:lstStyle/>
          <a:p>
            <a:pPr algn="r"/>
            <a:fld id="{6EFB7256-B880-491A-BBDF-45B62873A9F2}" type="slidenum">
              <a:rPr lang="pt-BR" sz="1400" b="0" strike="noStrike" spc="-1" smtClean="0">
                <a:solidFill>
                  <a:srgbClr val="000000"/>
                </a:solidFill>
                <a:uFill>
                  <a:solidFill>
                    <a:srgbClr val="FFFFFF"/>
                  </a:solidFill>
                </a:uFill>
                <a:latin typeface="Times New Roman"/>
              </a:rPr>
              <a:t>3</a:t>
            </a:fld>
            <a:endParaRPr lang="pt-B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123013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27</a:t>
            </a:fld>
            <a:endParaRPr lang="en-US"/>
          </a:p>
        </p:txBody>
      </p:sp>
    </p:spTree>
    <p:extLst>
      <p:ext uri="{BB962C8B-B14F-4D97-AF65-F5344CB8AC3E}">
        <p14:creationId xmlns:p14="http://schemas.microsoft.com/office/powerpoint/2010/main" val="3313687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p:nvPr>
        </p:nvSpPr>
        <p:spPr/>
        <p:txBody>
          <a:bodyPr/>
          <a:lstStyle/>
          <a:p>
            <a:pPr algn="r"/>
            <a:fld id="{6EFB7256-B880-491A-BBDF-45B62873A9F2}" type="slidenum">
              <a:rPr lang="pt-BR" sz="1400" b="0" strike="noStrike" spc="-1" smtClean="0">
                <a:solidFill>
                  <a:srgbClr val="000000"/>
                </a:solidFill>
                <a:uFill>
                  <a:solidFill>
                    <a:srgbClr val="FFFFFF"/>
                  </a:solidFill>
                </a:uFill>
                <a:latin typeface="Times New Roman"/>
              </a:rPr>
              <a:t>28</a:t>
            </a:fld>
            <a:endParaRPr lang="pt-B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60213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Para justificar o caminho adotado, utilizamos uma planilha contendo o desdobramento dos aspectos e a quantificação de pesos para priorização dos mais relevantes.</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29</a:t>
            </a:fld>
            <a:endParaRPr lang="en-US"/>
          </a:p>
        </p:txBody>
      </p:sp>
    </p:spTree>
    <p:extLst>
      <p:ext uri="{BB962C8B-B14F-4D97-AF65-F5344CB8AC3E}">
        <p14:creationId xmlns:p14="http://schemas.microsoft.com/office/powerpoint/2010/main" val="3002267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31</a:t>
            </a:fld>
            <a:endParaRPr lang="en-US"/>
          </a:p>
        </p:txBody>
      </p:sp>
    </p:spTree>
    <p:extLst>
      <p:ext uri="{BB962C8B-B14F-4D97-AF65-F5344CB8AC3E}">
        <p14:creationId xmlns:p14="http://schemas.microsoft.com/office/powerpoint/2010/main" val="2171628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37</a:t>
            </a:fld>
            <a:endParaRPr lang="en-US"/>
          </a:p>
        </p:txBody>
      </p:sp>
    </p:spTree>
    <p:extLst>
      <p:ext uri="{BB962C8B-B14F-4D97-AF65-F5344CB8AC3E}">
        <p14:creationId xmlns:p14="http://schemas.microsoft.com/office/powerpoint/2010/main" val="2646172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39</a:t>
            </a:fld>
            <a:endParaRPr lang="en-US"/>
          </a:p>
        </p:txBody>
      </p:sp>
    </p:spTree>
    <p:extLst>
      <p:ext uri="{BB962C8B-B14F-4D97-AF65-F5344CB8AC3E}">
        <p14:creationId xmlns:p14="http://schemas.microsoft.com/office/powerpoint/2010/main" val="951086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40</a:t>
            </a:fld>
            <a:endParaRPr lang="en-US"/>
          </a:p>
        </p:txBody>
      </p:sp>
    </p:spTree>
    <p:extLst>
      <p:ext uri="{BB962C8B-B14F-4D97-AF65-F5344CB8AC3E}">
        <p14:creationId xmlns:p14="http://schemas.microsoft.com/office/powerpoint/2010/main" val="2286485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46</a:t>
            </a:fld>
            <a:endParaRPr lang="en-US"/>
          </a:p>
        </p:txBody>
      </p:sp>
    </p:spTree>
    <p:extLst>
      <p:ext uri="{BB962C8B-B14F-4D97-AF65-F5344CB8AC3E}">
        <p14:creationId xmlns:p14="http://schemas.microsoft.com/office/powerpoint/2010/main" val="22728260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56</a:t>
            </a:fld>
            <a:endParaRPr lang="en-US"/>
          </a:p>
        </p:txBody>
      </p:sp>
    </p:spTree>
    <p:extLst>
      <p:ext uri="{BB962C8B-B14F-4D97-AF65-F5344CB8AC3E}">
        <p14:creationId xmlns:p14="http://schemas.microsoft.com/office/powerpoint/2010/main" val="430449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p:nvPr>
        </p:nvSpPr>
        <p:spPr/>
        <p:txBody>
          <a:bodyPr/>
          <a:lstStyle/>
          <a:p>
            <a:pPr algn="r"/>
            <a:fld id="{6EFB7256-B880-491A-BBDF-45B62873A9F2}" type="slidenum">
              <a:rPr lang="pt-BR" sz="1400" b="0" strike="noStrike" spc="-1" smtClean="0">
                <a:solidFill>
                  <a:srgbClr val="000000"/>
                </a:solidFill>
                <a:uFill>
                  <a:solidFill>
                    <a:srgbClr val="FFFFFF"/>
                  </a:solidFill>
                </a:uFill>
                <a:latin typeface="Times New Roman"/>
              </a:rPr>
              <a:t>57</a:t>
            </a:fld>
            <a:endParaRPr lang="pt-B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715917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endParaRPr lang="pt-BR" dirty="0"/>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6</a:t>
            </a:fld>
            <a:endParaRPr lang="en-US"/>
          </a:p>
        </p:txBody>
      </p:sp>
    </p:spTree>
    <p:extLst>
      <p:ext uri="{BB962C8B-B14F-4D97-AF65-F5344CB8AC3E}">
        <p14:creationId xmlns:p14="http://schemas.microsoft.com/office/powerpoint/2010/main" val="8705089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p:nvPr>
        </p:nvSpPr>
        <p:spPr/>
        <p:txBody>
          <a:bodyPr/>
          <a:lstStyle/>
          <a:p>
            <a:pPr algn="r"/>
            <a:fld id="{6EFB7256-B880-491A-BBDF-45B62873A9F2}" type="slidenum">
              <a:rPr lang="pt-BR" sz="1400" b="0" strike="noStrike" spc="-1" smtClean="0">
                <a:solidFill>
                  <a:srgbClr val="000000"/>
                </a:solidFill>
                <a:uFill>
                  <a:solidFill>
                    <a:srgbClr val="FFFFFF"/>
                  </a:solidFill>
                </a:uFill>
                <a:latin typeface="Times New Roman"/>
              </a:rPr>
              <a:t>58</a:t>
            </a:fld>
            <a:endParaRPr lang="pt-B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66228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61</a:t>
            </a:fld>
            <a:endParaRPr lang="en-US"/>
          </a:p>
        </p:txBody>
      </p:sp>
    </p:spTree>
    <p:extLst>
      <p:ext uri="{BB962C8B-B14F-4D97-AF65-F5344CB8AC3E}">
        <p14:creationId xmlns:p14="http://schemas.microsoft.com/office/powerpoint/2010/main" val="8074367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p:nvPr>
        </p:nvSpPr>
        <p:spPr/>
        <p:txBody>
          <a:bodyPr/>
          <a:lstStyle/>
          <a:p>
            <a:pPr algn="r"/>
            <a:fld id="{6EFB7256-B880-491A-BBDF-45B62873A9F2}" type="slidenum">
              <a:rPr lang="pt-BR" sz="1400" b="0" strike="noStrike" spc="-1" smtClean="0">
                <a:solidFill>
                  <a:srgbClr val="000000"/>
                </a:solidFill>
                <a:uFill>
                  <a:solidFill>
                    <a:srgbClr val="FFFFFF"/>
                  </a:solidFill>
                </a:uFill>
                <a:latin typeface="Times New Roman"/>
              </a:rPr>
              <a:t>68</a:t>
            </a:fld>
            <a:endParaRPr lang="pt-B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103157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 para solidificar este entendimento, a VR nos trás 3 grandes diretrizes de negócio extremamente orientados ao trabalhador.</a:t>
            </a:r>
          </a:p>
          <a:p>
            <a:pPr marL="228600" indent="-228600">
              <a:buAutoNum type="arabicPeriod"/>
            </a:pPr>
            <a:r>
              <a:rPr lang="pt-BR" dirty="0"/>
              <a:t>A presença recorrente no dia a dia do trabalhador para viabilizar um relacionamento sólido.</a:t>
            </a:r>
          </a:p>
          <a:p>
            <a:pPr marL="228600" indent="-228600">
              <a:buAutoNum type="arabicPeriod"/>
            </a:pPr>
            <a:r>
              <a:rPr lang="pt-BR" dirty="0"/>
              <a:t>O foco na simplicidade e na relevância para entregar os serviços e benefícios mais adequados.</a:t>
            </a:r>
          </a:p>
          <a:p>
            <a:pPr marL="228600" indent="-228600">
              <a:buAutoNum type="arabicPeriod"/>
            </a:pPr>
            <a:r>
              <a:rPr lang="pt-BR" dirty="0"/>
              <a:t>O time </a:t>
            </a:r>
            <a:r>
              <a:rPr lang="pt-BR" dirty="0" err="1"/>
              <a:t>to</a:t>
            </a:r>
            <a:r>
              <a:rPr lang="pt-BR" dirty="0"/>
              <a:t> </a:t>
            </a:r>
            <a:r>
              <a:rPr lang="pt-BR" dirty="0" err="1"/>
              <a:t>market</a:t>
            </a:r>
            <a:r>
              <a:rPr lang="pt-BR" dirty="0"/>
              <a:t> para minimizar o tempo entre a criação de um novo produto ou serviço e sua utilização efetiva pelo trabalhador.</a:t>
            </a:r>
          </a:p>
          <a:p>
            <a:endParaRPr lang="pt-BR" dirty="0"/>
          </a:p>
          <a:p>
            <a:r>
              <a:rPr lang="pt-BR" dirty="0"/>
              <a:t>A gente vai materializar estas diretrizes na arquitetura do </a:t>
            </a:r>
            <a:r>
              <a:rPr lang="pt-BR" dirty="0" err="1"/>
              <a:t>SuperApp</a:t>
            </a:r>
            <a:r>
              <a:rPr lang="pt-BR" dirty="0"/>
              <a:t> VR para que ele seja um excelente canal de distribuição de produtos e serviços dentro da base de clientes.</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69</a:t>
            </a:fld>
            <a:endParaRPr lang="en-US"/>
          </a:p>
        </p:txBody>
      </p:sp>
    </p:spTree>
    <p:extLst>
      <p:ext uri="{BB962C8B-B14F-4D97-AF65-F5344CB8AC3E}">
        <p14:creationId xmlns:p14="http://schemas.microsoft.com/office/powerpoint/2010/main" val="2475269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 como ponto de partida, entendemos que a VR pretende embarcar elementos existentes como Conta Bandeira, Conta Pagamento e Marketplace. Também já prevê elementos futuros como os produtos de Ponto e de Mobilidade.</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7</a:t>
            </a:fld>
            <a:endParaRPr lang="en-US"/>
          </a:p>
        </p:txBody>
      </p:sp>
    </p:spTree>
    <p:extLst>
      <p:ext uri="{BB962C8B-B14F-4D97-AF65-F5344CB8AC3E}">
        <p14:creationId xmlns:p14="http://schemas.microsoft.com/office/powerpoint/2010/main" val="2372527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Na esteira dos objetivos, a VR nos guia requisitos técnicos para compatibilizar a arquitetura ao seu contexto tecnológico atual.</a:t>
            </a:r>
          </a:p>
          <a:p>
            <a:pPr marL="228600" indent="-228600">
              <a:buAutoNum type="arabicPeriod"/>
            </a:pPr>
            <a:r>
              <a:rPr lang="pt-BR" dirty="0" err="1"/>
              <a:t>Whitelabel</a:t>
            </a:r>
            <a:r>
              <a:rPr lang="pt-BR" dirty="0"/>
              <a:t>, um mesmo App com múltiplos sabores. Ele poderá ser ofertados a parceiros emissores com identidade visual específica e conjunto de produtos diferenciados.</a:t>
            </a:r>
          </a:p>
          <a:p>
            <a:pPr marL="228600" indent="-228600">
              <a:buAutoNum type="arabicPeriod"/>
            </a:pPr>
            <a:r>
              <a:rPr lang="pt-BR" dirty="0"/>
              <a:t>Usar a estratégia de modularidade para viabilizar sua construção a partir de partes menores e assim viabilizar a escalabilidade do desenvolvimento.</a:t>
            </a:r>
          </a:p>
          <a:p>
            <a:pPr marL="228600" indent="-228600">
              <a:buAutoNum type="arabicPeriod"/>
            </a:pPr>
            <a:r>
              <a:rPr lang="pt-BR" dirty="0"/>
              <a:t>Um fluxo contínuo de disponibilização do aplicativo diretamente na loja dos dispositivos quando da liberação de novas versões através CI/CD específico.</a:t>
            </a:r>
          </a:p>
          <a:p>
            <a:pPr marL="228600" indent="-228600">
              <a:buAutoNum type="arabicPeriod"/>
            </a:pPr>
            <a:r>
              <a:rPr lang="pt-BR" dirty="0"/>
              <a:t>Prever mecanismos de segurança.</a:t>
            </a:r>
          </a:p>
          <a:p>
            <a:pPr marL="228600" indent="-228600">
              <a:buAutoNum type="arabicPeriod"/>
            </a:pPr>
            <a:r>
              <a:rPr lang="pt-BR" dirty="0"/>
              <a:t>Segregações de cadastro, login e termos de uso por emissor.</a:t>
            </a:r>
          </a:p>
          <a:p>
            <a:pPr marL="228600" indent="-228600">
              <a:buAutoNum type="arabicPeriod"/>
            </a:pPr>
            <a:r>
              <a:rPr lang="pt-BR" dirty="0"/>
              <a:t>Distribuição fácil e ampla, com aplicativo pequeno e compatível com os dispositivos da base de clientes da VR.</a:t>
            </a:r>
          </a:p>
          <a:p>
            <a:pPr marL="228600" indent="-228600">
              <a:buAutoNum type="arabicPeriod"/>
            </a:pPr>
            <a:r>
              <a:rPr lang="pt-BR" dirty="0"/>
              <a:t>Segregação de mensagens </a:t>
            </a:r>
            <a:r>
              <a:rPr lang="pt-BR" dirty="0" err="1"/>
              <a:t>push</a:t>
            </a:r>
            <a:r>
              <a:rPr lang="pt-BR" dirty="0"/>
              <a:t> por emissor, bem como a possibilidade de </a:t>
            </a:r>
            <a:r>
              <a:rPr lang="pt-BR" dirty="0" err="1"/>
              <a:t>push</a:t>
            </a:r>
            <a:r>
              <a:rPr lang="pt-BR" dirty="0"/>
              <a:t> por múltiplos canais (e-mail, </a:t>
            </a:r>
            <a:r>
              <a:rPr lang="pt-BR" dirty="0" err="1"/>
              <a:t>sms</a:t>
            </a:r>
            <a:r>
              <a:rPr lang="pt-BR" dirty="0"/>
              <a:t>, </a:t>
            </a:r>
            <a:r>
              <a:rPr lang="pt-BR" dirty="0" err="1"/>
              <a:t>in-app</a:t>
            </a:r>
            <a:r>
              <a:rPr lang="pt-BR" dirty="0"/>
              <a:t>, </a:t>
            </a:r>
            <a:r>
              <a:rPr lang="pt-BR" dirty="0" err="1"/>
              <a:t>whatsapp</a:t>
            </a:r>
            <a:r>
              <a:rPr lang="pt-BR" dirty="0"/>
              <a:t>, </a:t>
            </a:r>
            <a:r>
              <a:rPr lang="pt-BR" dirty="0" err="1"/>
              <a:t>etc</a:t>
            </a:r>
            <a:r>
              <a:rPr lang="pt-BR" dirty="0"/>
              <a:t>).</a:t>
            </a:r>
          </a:p>
          <a:p>
            <a:pPr marL="228600" indent="-228600">
              <a:buAutoNum type="arabicPeriod"/>
            </a:pPr>
            <a:r>
              <a:rPr lang="pt-BR" dirty="0"/>
              <a:t>E métodos de integração que viabilizem a incorporação de outros apps, produtos VR e de parceiros.</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8</a:t>
            </a:fld>
            <a:endParaRPr lang="en-US"/>
          </a:p>
        </p:txBody>
      </p:sp>
    </p:spTree>
    <p:extLst>
      <p:ext uri="{BB962C8B-B14F-4D97-AF65-F5344CB8AC3E}">
        <p14:creationId xmlns:p14="http://schemas.microsoft.com/office/powerpoint/2010/main" val="475030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Uma vez em entendidas as diretrizes e o Mindset da VR a gente posiciona a arquitetura como o elemento que vai garantir o ordenamento das dimensões tecnológicas envolvidas na construção do Super App.</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É com ela que também vamos conseguir o equilíbrio entre produtividade, custos e qualidade. E aqui eu quero citar uma frase de um dos mais famosos arquitetos de software do mundo, o </a:t>
            </a:r>
            <a:r>
              <a:rPr lang="pt-BR" b="0" i="0" dirty="0">
                <a:solidFill>
                  <a:srgbClr val="000000"/>
                </a:solidFill>
                <a:effectLst/>
                <a:latin typeface="Linux Libertine"/>
              </a:rPr>
              <a:t>Robert Cecil Martin </a:t>
            </a:r>
            <a:r>
              <a:rPr lang="pt-BR" dirty="0"/>
              <a:t>(</a:t>
            </a:r>
            <a:r>
              <a:rPr lang="pt-BR" dirty="0" err="1"/>
              <a:t>Uncle</a:t>
            </a:r>
            <a:r>
              <a:rPr lang="pt-BR" dirty="0"/>
              <a:t> Bob): “O objetivo da arquitetura de software é minimizar os recursos humanos necessários para construir e manter um determinado sistema.”</a:t>
            </a:r>
          </a:p>
          <a:p>
            <a:r>
              <a:rPr lang="pt-BR" dirty="0"/>
              <a:t>E com este viés nós desenhamos uma arquitetura para traduzir as funções desejadas pelo negócio em uma estrutura resiliente.</a:t>
            </a:r>
          </a:p>
          <a:p>
            <a:r>
              <a:rPr lang="pt-BR" dirty="0"/>
              <a:t>E em linha com essa visão de arquiteturas modernas:</a:t>
            </a:r>
          </a:p>
          <a:p>
            <a:pPr marL="228600" indent="-228600">
              <a:buAutoNum type="arabicPeriod"/>
            </a:pPr>
            <a:r>
              <a:rPr lang="pt-BR" dirty="0"/>
              <a:t>O arranjo em si que foi pensado para ser extremamente </a:t>
            </a:r>
            <a:r>
              <a:rPr lang="pt-BR" dirty="0" err="1"/>
              <a:t>plugável</a:t>
            </a:r>
            <a:r>
              <a:rPr lang="pt-BR" dirty="0"/>
              <a:t>, tanto com os produtos da VR como de parceiros.</a:t>
            </a:r>
          </a:p>
          <a:p>
            <a:pPr marL="228600" indent="-228600">
              <a:buAutoNum type="arabicPeriod"/>
            </a:pPr>
            <a:r>
              <a:rPr lang="pt-BR" dirty="0"/>
              <a:t>A orientação a dados aqui é capturar comportamentos e preferências dos trabalhadores e suportar ações de engajamento.</a:t>
            </a:r>
          </a:p>
          <a:p>
            <a:pPr marL="228600" indent="-228600">
              <a:buAutoNum type="arabicPeriod"/>
            </a:pPr>
            <a:r>
              <a:rPr lang="pt-BR" dirty="0"/>
              <a:t>O modelo de implementação tem que permitir a variação do tamanho da equipe com a máxima produtividade possível.</a:t>
            </a:r>
          </a:p>
          <a:p>
            <a:pPr marL="228600" indent="-228600">
              <a:buAutoNum type="arabicPeriod"/>
            </a:pPr>
            <a:r>
              <a:rPr lang="pt-BR" dirty="0"/>
              <a:t>O esforço operacional precisa ser reduzido e muito assertivo.</a:t>
            </a:r>
          </a:p>
          <a:p>
            <a:pPr marL="0" indent="0">
              <a:buNone/>
            </a:pPr>
            <a:endParaRPr lang="pt-BR" dirty="0"/>
          </a:p>
          <a:p>
            <a:pPr marL="0" indent="0">
              <a:buNone/>
            </a:pPr>
            <a:r>
              <a:rPr lang="pt-BR" dirty="0"/>
              <a:t>Com essa superestrutura em mente ...</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9</a:t>
            </a:fld>
            <a:endParaRPr lang="en-US"/>
          </a:p>
        </p:txBody>
      </p:sp>
    </p:spTree>
    <p:extLst>
      <p:ext uri="{BB962C8B-B14F-4D97-AF65-F5344CB8AC3E}">
        <p14:creationId xmlns:p14="http://schemas.microsoft.com/office/powerpoint/2010/main" val="1479315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Trazendo para o contexto da VR, esses são os elementos que precisamos visitar...</a:t>
            </a:r>
          </a:p>
          <a:p>
            <a:endParaRPr lang="pt-BR" dirty="0"/>
          </a:p>
          <a:p>
            <a:pPr marL="228600" indent="-228600">
              <a:buAutoNum type="arabicPeriod"/>
            </a:pPr>
            <a:r>
              <a:rPr lang="pt-BR" dirty="0"/>
              <a:t>CX fluida e atrativa entre os diversos produtos e serviços disponibilizados para a facilitar as jornadas e reduzir fricções.</a:t>
            </a:r>
          </a:p>
          <a:p>
            <a:pPr marL="228600" indent="-228600">
              <a:buAutoNum type="arabicPeriod"/>
            </a:pPr>
            <a:r>
              <a:rPr lang="pt-BR" dirty="0"/>
              <a:t>A captura de dados tem que ser intensa pois o Super App pode retroalimentar o negócio com conhecimento sobre hábitos e comportamentos que viabilizem o fortalecimento da relação com os trabalhadores.</a:t>
            </a:r>
          </a:p>
          <a:p>
            <a:pPr marL="228600" indent="-228600">
              <a:buAutoNum type="arabicPeriod"/>
            </a:pPr>
            <a:r>
              <a:rPr lang="pt-BR" dirty="0"/>
              <a:t>A conexão com parceiros é importante para dar corpo a ofertas dentro do Super App.</a:t>
            </a:r>
          </a:p>
          <a:p>
            <a:pPr marL="228600" indent="-228600">
              <a:buAutoNum type="arabicPeriod"/>
            </a:pPr>
            <a:r>
              <a:rPr lang="pt-BR" dirty="0"/>
              <a:t>A facilidade de integração através de mini apps que é uma abordagem ágil e de menor complexidade.</a:t>
            </a:r>
          </a:p>
          <a:p>
            <a:pPr marL="228600" indent="-228600">
              <a:buAutoNum type="arabicPeriod"/>
            </a:pPr>
            <a:r>
              <a:rPr lang="pt-BR" dirty="0"/>
              <a:t>Cuidados com a segurança e privacidade de dados e transações porque estamos falando de transito de valores.</a:t>
            </a:r>
          </a:p>
          <a:p>
            <a:pPr marL="228600" indent="-228600">
              <a:buAutoNum type="arabicPeriod"/>
            </a:pPr>
            <a:r>
              <a:rPr lang="pt-BR" dirty="0"/>
              <a:t>Estabilidade e performance do Super App são ponto chave para alavancar a reputação dos produtos e serviços.</a:t>
            </a:r>
          </a:p>
          <a:p>
            <a:pPr marL="228600" indent="-228600">
              <a:buAutoNum type="arabicPeriod"/>
            </a:pPr>
            <a:r>
              <a:rPr lang="pt-BR" dirty="0"/>
              <a:t>A produtividade no desenvolvimento é viabilizadora do time </a:t>
            </a:r>
            <a:r>
              <a:rPr lang="pt-BR" dirty="0" err="1"/>
              <a:t>to</a:t>
            </a:r>
            <a:r>
              <a:rPr lang="pt-BR" dirty="0"/>
              <a:t> </a:t>
            </a:r>
            <a:r>
              <a:rPr lang="pt-BR" dirty="0" err="1"/>
              <a:t>market</a:t>
            </a:r>
            <a:r>
              <a:rPr lang="pt-BR" dirty="0"/>
              <a:t>.</a:t>
            </a:r>
          </a:p>
          <a:p>
            <a:pPr marL="228600" indent="-228600">
              <a:buAutoNum type="arabicPeriod"/>
            </a:pPr>
            <a:r>
              <a:rPr lang="pt-BR" dirty="0"/>
              <a:t>A estrutura precisa ser durável, a prova de quebras pela incorporação de novas funções, ainda nem previstas, ao Super App.</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10</a:t>
            </a:fld>
            <a:endParaRPr lang="en-US"/>
          </a:p>
        </p:txBody>
      </p:sp>
    </p:spTree>
    <p:extLst>
      <p:ext uri="{BB962C8B-B14F-4D97-AF65-F5344CB8AC3E}">
        <p14:creationId xmlns:p14="http://schemas.microsoft.com/office/powerpoint/2010/main" val="1412710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Dito isto, vamos à arquitetura.</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11</a:t>
            </a:fld>
            <a:endParaRPr lang="en-US"/>
          </a:p>
        </p:txBody>
      </p:sp>
    </p:spTree>
    <p:extLst>
      <p:ext uri="{BB962C8B-B14F-4D97-AF65-F5344CB8AC3E}">
        <p14:creationId xmlns:p14="http://schemas.microsoft.com/office/powerpoint/2010/main" val="2935804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estrutura central da arquitetura é a Aplicação Host, à qual outros elementos se conectam ou fornecem definições e serviços.</a:t>
            </a:r>
          </a:p>
          <a:p>
            <a:endParaRPr lang="pt-BR" dirty="0"/>
          </a:p>
          <a:p>
            <a:pPr marL="171450" indent="-171450">
              <a:buFont typeface="Arial" panose="020B0604020202020204" pitchFamily="34" charset="0"/>
              <a:buChar char="•"/>
            </a:pPr>
            <a:r>
              <a:rPr lang="pt-BR" dirty="0"/>
              <a:t>O Design System é o elo que materializa definições de produto em componentes visuais que fornecerão padronização e fluidez à experiência do usuário.</a:t>
            </a:r>
          </a:p>
          <a:p>
            <a:pPr marL="171450" indent="-171450">
              <a:buFont typeface="Arial" panose="020B0604020202020204" pitchFamily="34" charset="0"/>
              <a:buChar char="•"/>
            </a:pPr>
            <a:r>
              <a:rPr lang="pt-BR" dirty="0"/>
              <a:t>O Communication </a:t>
            </a:r>
            <a:r>
              <a:rPr lang="pt-BR" dirty="0" err="1"/>
              <a:t>channel</a:t>
            </a:r>
            <a:r>
              <a:rPr lang="pt-BR" dirty="0"/>
              <a:t>, que orquestrará as ações componentes específicos de integração e a própria incorporação de produtos e serviços.</a:t>
            </a:r>
          </a:p>
          <a:p>
            <a:pPr marL="171450" indent="-171450">
              <a:buFont typeface="Arial" panose="020B0604020202020204" pitchFamily="34" charset="0"/>
              <a:buChar char="•"/>
            </a:pPr>
            <a:r>
              <a:rPr lang="pt-BR" dirty="0" err="1"/>
              <a:t>Wrapper</a:t>
            </a:r>
            <a:r>
              <a:rPr lang="pt-BR" dirty="0"/>
              <a:t> Modules, que permitirão a implementação paralela de produtos a serem distribuídos via </a:t>
            </a:r>
            <a:r>
              <a:rPr lang="pt-BR" dirty="0" err="1"/>
              <a:t>SuperApp</a:t>
            </a:r>
            <a:r>
              <a:rPr lang="pt-BR" dirty="0"/>
              <a:t>.</a:t>
            </a:r>
          </a:p>
          <a:p>
            <a:pPr marL="171450" indent="-171450">
              <a:buFont typeface="Arial" panose="020B0604020202020204" pitchFamily="34" charset="0"/>
              <a:buChar char="•"/>
            </a:pPr>
            <a:r>
              <a:rPr lang="pt-BR" dirty="0"/>
              <a:t>O SDK que é </a:t>
            </a:r>
            <a:r>
              <a:rPr lang="pt-BR" sz="1800" dirty="0">
                <a:effectLst/>
                <a:latin typeface="Barlow" panose="00000500000000000000" pitchFamily="2" charset="0"/>
              </a:rPr>
              <a:t>uma forma de estabelecer contratos com regras para que pedaços do software se comuniquem. Ele também possibilita ligar e desligar esses pedaços. E no final </a:t>
            </a:r>
            <a:r>
              <a:rPr lang="pt-BR" dirty="0"/>
              <a:t>servirá como ponto de coordenação e controle de módulos, mini apps e outros componentes mais técnicos.</a:t>
            </a:r>
          </a:p>
          <a:p>
            <a:pPr marL="171450" indent="-171450">
              <a:buFont typeface="Arial" panose="020B0604020202020204" pitchFamily="34" charset="0"/>
              <a:buChar char="•"/>
            </a:pPr>
            <a:r>
              <a:rPr lang="pt-BR" dirty="0"/>
              <a:t>O CI/CD que automatizará o dia a dia da disponibilização das novas versões do aplicativo.</a:t>
            </a:r>
          </a:p>
          <a:p>
            <a:pPr marL="171450" indent="-171450">
              <a:buFont typeface="Arial" panose="020B0604020202020204" pitchFamily="34" charset="0"/>
              <a:buChar char="•"/>
            </a:pPr>
            <a:r>
              <a:rPr lang="pt-BR" dirty="0"/>
              <a:t>A Central de </a:t>
            </a:r>
            <a:r>
              <a:rPr lang="pt-BR" dirty="0" err="1"/>
              <a:t>Notificaçãoes</a:t>
            </a:r>
            <a:r>
              <a:rPr lang="pt-BR" dirty="0"/>
              <a:t>, que servirá de agregador de canais de comunicação, além de segregador de notificações por “Sabor”, ou seja por emissor, do Super App.</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13</a:t>
            </a:fld>
            <a:endParaRPr lang="en-US"/>
          </a:p>
        </p:txBody>
      </p:sp>
    </p:spTree>
    <p:extLst>
      <p:ext uri="{BB962C8B-B14F-4D97-AF65-F5344CB8AC3E}">
        <p14:creationId xmlns:p14="http://schemas.microsoft.com/office/powerpoint/2010/main" val="25383477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 VR">
    <p:spTree>
      <p:nvGrpSpPr>
        <p:cNvPr id="1" name=""/>
        <p:cNvGrpSpPr/>
        <p:nvPr/>
      </p:nvGrpSpPr>
      <p:grpSpPr>
        <a:xfrm>
          <a:off x="0" y="0"/>
          <a:ext cx="0" cy="0"/>
          <a:chOff x="0" y="0"/>
          <a:chExt cx="0" cy="0"/>
        </a:xfrm>
      </p:grpSpPr>
      <p:sp>
        <p:nvSpPr>
          <p:cNvPr id="21" name="Forma Livre: Forma 20">
            <a:extLst>
              <a:ext uri="{FF2B5EF4-FFF2-40B4-BE49-F238E27FC236}">
                <a16:creationId xmlns:a16="http://schemas.microsoft.com/office/drawing/2014/main" id="{335A32D7-3939-40A4-B6F5-E85B38D5DC07}"/>
              </a:ext>
            </a:extLst>
          </p:cNvPr>
          <p:cNvSpPr/>
          <p:nvPr userDrawn="1"/>
        </p:nvSpPr>
        <p:spPr>
          <a:xfrm>
            <a:off x="0" y="817000"/>
            <a:ext cx="12192000" cy="6042775"/>
          </a:xfrm>
          <a:custGeom>
            <a:avLst/>
            <a:gdLst>
              <a:gd name="connsiteX0" fmla="*/ 10651364 w 12192000"/>
              <a:gd name="connsiteY0" fmla="*/ 105 h 5904475"/>
              <a:gd name="connsiteX1" fmla="*/ 12165798 w 12192000"/>
              <a:gd name="connsiteY1" fmla="*/ 105777 h 5904475"/>
              <a:gd name="connsiteX2" fmla="*/ 12192000 w 12192000"/>
              <a:gd name="connsiteY2" fmla="*/ 110819 h 5904475"/>
              <a:gd name="connsiteX3" fmla="*/ 12192000 w 12192000"/>
              <a:gd name="connsiteY3" fmla="*/ 5904475 h 5904475"/>
              <a:gd name="connsiteX4" fmla="*/ 0 w 12192000"/>
              <a:gd name="connsiteY4" fmla="*/ 5904475 h 5904475"/>
              <a:gd name="connsiteX5" fmla="*/ 0 w 12192000"/>
              <a:gd name="connsiteY5" fmla="*/ 4100935 h 5904475"/>
              <a:gd name="connsiteX6" fmla="*/ 317998 w 12192000"/>
              <a:gd name="connsiteY6" fmla="*/ 4022316 h 5904475"/>
              <a:gd name="connsiteX7" fmla="*/ 3302936 w 12192000"/>
              <a:gd name="connsiteY7" fmla="*/ 3773506 h 5904475"/>
              <a:gd name="connsiteX8" fmla="*/ 5167543 w 12192000"/>
              <a:gd name="connsiteY8" fmla="*/ 2156218 h 5904475"/>
              <a:gd name="connsiteX9" fmla="*/ 6769348 w 12192000"/>
              <a:gd name="connsiteY9" fmla="*/ 2075524 h 5904475"/>
              <a:gd name="connsiteX10" fmla="*/ 8408186 w 12192000"/>
              <a:gd name="connsiteY10" fmla="*/ 249897 h 5904475"/>
              <a:gd name="connsiteX11" fmla="*/ 10372827 w 12192000"/>
              <a:gd name="connsiteY11" fmla="*/ 1799 h 5904475"/>
              <a:gd name="connsiteX12" fmla="*/ 10651364 w 12192000"/>
              <a:gd name="connsiteY12" fmla="*/ 105 h 590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904475">
                <a:moveTo>
                  <a:pt x="10651364" y="105"/>
                </a:moveTo>
                <a:cubicBezTo>
                  <a:pt x="11250547" y="2407"/>
                  <a:pt x="11812851" y="42734"/>
                  <a:pt x="12165798" y="105777"/>
                </a:cubicBezTo>
                <a:lnTo>
                  <a:pt x="12192000" y="110819"/>
                </a:lnTo>
                <a:lnTo>
                  <a:pt x="12192000" y="5904475"/>
                </a:lnTo>
                <a:lnTo>
                  <a:pt x="0" y="5904475"/>
                </a:lnTo>
                <a:lnTo>
                  <a:pt x="0" y="4100935"/>
                </a:lnTo>
                <a:lnTo>
                  <a:pt x="317998" y="4022316"/>
                </a:lnTo>
                <a:cubicBezTo>
                  <a:pt x="1228559" y="3812059"/>
                  <a:pt x="2494679" y="4084523"/>
                  <a:pt x="3302936" y="3773506"/>
                </a:cubicBezTo>
                <a:cubicBezTo>
                  <a:pt x="4111192" y="3462490"/>
                  <a:pt x="4589807" y="2439215"/>
                  <a:pt x="5167543" y="2156218"/>
                </a:cubicBezTo>
                <a:cubicBezTo>
                  <a:pt x="5745279" y="1873221"/>
                  <a:pt x="6229241" y="2393244"/>
                  <a:pt x="6769348" y="2075524"/>
                </a:cubicBezTo>
                <a:cubicBezTo>
                  <a:pt x="7309455" y="1757804"/>
                  <a:pt x="7495836" y="575697"/>
                  <a:pt x="8408186" y="249897"/>
                </a:cubicBezTo>
                <a:cubicBezTo>
                  <a:pt x="8864361" y="86997"/>
                  <a:pt x="9626429" y="13813"/>
                  <a:pt x="10372827" y="1799"/>
                </a:cubicBezTo>
                <a:cubicBezTo>
                  <a:pt x="10466127" y="297"/>
                  <a:pt x="10559182" y="-249"/>
                  <a:pt x="10651364" y="105"/>
                </a:cubicBezTo>
                <a:close/>
              </a:path>
            </a:pathLst>
          </a:custGeom>
          <a:gradFill flip="none" rotWithShape="1">
            <a:gsLst>
              <a:gs pos="0">
                <a:srgbClr val="00AA13"/>
              </a:gs>
              <a:gs pos="100000">
                <a:srgbClr val="0070C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noProof="0"/>
          </a:p>
        </p:txBody>
      </p:sp>
      <p:sp>
        <p:nvSpPr>
          <p:cNvPr id="2" name="Title 1">
            <a:extLst>
              <a:ext uri="{FF2B5EF4-FFF2-40B4-BE49-F238E27FC236}">
                <a16:creationId xmlns:a16="http://schemas.microsoft.com/office/drawing/2014/main" id="{866CAF40-B3CC-3F44-9AFF-9A42E69E73D2}"/>
              </a:ext>
            </a:extLst>
          </p:cNvPr>
          <p:cNvSpPr>
            <a:spLocks noGrp="1"/>
          </p:cNvSpPr>
          <p:nvPr>
            <p:ph type="title" hasCustomPrompt="1"/>
          </p:nvPr>
        </p:nvSpPr>
        <p:spPr>
          <a:xfrm>
            <a:off x="236765" y="561254"/>
            <a:ext cx="6860722" cy="2007775"/>
          </a:xfrm>
        </p:spPr>
        <p:txBody>
          <a:bodyPr anchor="ctr"/>
          <a:lstStyle>
            <a:lvl1pPr algn="l">
              <a:defRPr sz="6000">
                <a:solidFill>
                  <a:srgbClr val="0070C0"/>
                </a:solidFill>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3" name="Text Placeholder 2">
            <a:extLst>
              <a:ext uri="{FF2B5EF4-FFF2-40B4-BE49-F238E27FC236}">
                <a16:creationId xmlns:a16="http://schemas.microsoft.com/office/drawing/2014/main" id="{E98BA914-8B4A-534A-9FEE-3F1A0750C8D6}"/>
              </a:ext>
            </a:extLst>
          </p:cNvPr>
          <p:cNvSpPr>
            <a:spLocks noGrp="1"/>
          </p:cNvSpPr>
          <p:nvPr>
            <p:ph type="body" idx="1" hasCustomPrompt="1"/>
          </p:nvPr>
        </p:nvSpPr>
        <p:spPr>
          <a:xfrm>
            <a:off x="4644571" y="3700421"/>
            <a:ext cx="7311210" cy="2758436"/>
          </a:xfrm>
        </p:spPr>
        <p:txBody>
          <a:bodyPr anchor="ct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noProof="0" dirty="0"/>
              <a:t>Click </a:t>
            </a:r>
            <a:r>
              <a:rPr lang="pt-BR" noProof="0" dirty="0" err="1"/>
              <a:t>to</a:t>
            </a:r>
            <a:r>
              <a:rPr lang="pt-BR" noProof="0" dirty="0"/>
              <a:t> </a:t>
            </a:r>
            <a:r>
              <a:rPr lang="pt-BR" noProof="0" dirty="0" err="1"/>
              <a:t>edit</a:t>
            </a:r>
            <a:r>
              <a:rPr lang="pt-BR" noProof="0" dirty="0"/>
              <a:t> Master </a:t>
            </a:r>
            <a:r>
              <a:rPr lang="pt-BR" noProof="0" dirty="0" err="1"/>
              <a:t>text</a:t>
            </a:r>
            <a:r>
              <a:rPr lang="pt-BR" noProof="0" dirty="0"/>
              <a:t> </a:t>
            </a:r>
            <a:r>
              <a:rPr lang="pt-BR" noProof="0" dirty="0" err="1"/>
              <a:t>styles</a:t>
            </a:r>
            <a:endParaRPr lang="pt-BR" noProof="0" dirty="0"/>
          </a:p>
        </p:txBody>
      </p:sp>
      <p:pic>
        <p:nvPicPr>
          <p:cNvPr id="10" name="Google Shape;102;p1">
            <a:extLst>
              <a:ext uri="{FF2B5EF4-FFF2-40B4-BE49-F238E27FC236}">
                <a16:creationId xmlns:a16="http://schemas.microsoft.com/office/drawing/2014/main" id="{9E99DB6C-3965-4404-A4F5-DE1D45B199FF}"/>
              </a:ext>
            </a:extLst>
          </p:cNvPr>
          <p:cNvPicPr preferRelativeResize="0"/>
          <p:nvPr userDrawn="1"/>
        </p:nvPicPr>
        <p:blipFill rotWithShape="1">
          <a:blip r:embed="rId2">
            <a:alphaModFix/>
          </a:blip>
          <a:srcRect/>
          <a:stretch/>
        </p:blipFill>
        <p:spPr>
          <a:xfrm>
            <a:off x="374580" y="5184646"/>
            <a:ext cx="1246635" cy="1490474"/>
          </a:xfrm>
          <a:prstGeom prst="rect">
            <a:avLst/>
          </a:prstGeom>
          <a:noFill/>
          <a:ln>
            <a:noFill/>
          </a:ln>
        </p:spPr>
      </p:pic>
      <p:pic>
        <p:nvPicPr>
          <p:cNvPr id="5" name="Gráfico 4">
            <a:extLst>
              <a:ext uri="{FF2B5EF4-FFF2-40B4-BE49-F238E27FC236}">
                <a16:creationId xmlns:a16="http://schemas.microsoft.com/office/drawing/2014/main" id="{9E94AF87-BAF8-4435-B8B3-9720BE17150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0380" y="62730"/>
            <a:ext cx="666750" cy="666750"/>
          </a:xfrm>
          <a:prstGeom prst="rect">
            <a:avLst/>
          </a:prstGeom>
        </p:spPr>
      </p:pic>
    </p:spTree>
    <p:extLst>
      <p:ext uri="{BB962C8B-B14F-4D97-AF65-F5344CB8AC3E}">
        <p14:creationId xmlns:p14="http://schemas.microsoft.com/office/powerpoint/2010/main" val="3902271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4E7E18CE-8D40-4088-A30C-ACCA56D408D0}"/>
              </a:ext>
            </a:extLst>
          </p:cNvPr>
          <p:cNvSpPr/>
          <p:nvPr userDrawn="1"/>
        </p:nvSpPr>
        <p:spPr>
          <a:xfrm>
            <a:off x="0" y="-5356"/>
            <a:ext cx="12192000" cy="938805"/>
          </a:xfrm>
          <a:prstGeom prst="rect">
            <a:avLst/>
          </a:prstGeom>
          <a:solidFill>
            <a:srgbClr val="00AA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09/09/2021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0">
                <a:solidFill>
                  <a:srgbClr val="EFFFF1"/>
                </a:solidFill>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chemeClr val="bg2"/>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subtitle</a:t>
            </a:r>
            <a:r>
              <a:rPr lang="pt-BR" noProof="0" dirty="0"/>
              <a:t> </a:t>
            </a:r>
            <a:r>
              <a:rPr lang="pt-BR" noProof="0" dirty="0" err="1"/>
              <a:t>style</a:t>
            </a:r>
            <a:endParaRPr lang="pt-BR" noProof="0" dirty="0"/>
          </a:p>
        </p:txBody>
      </p:sp>
    </p:spTree>
    <p:extLst>
      <p:ext uri="{BB962C8B-B14F-4D97-AF65-F5344CB8AC3E}">
        <p14:creationId xmlns:p14="http://schemas.microsoft.com/office/powerpoint/2010/main" val="1501214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09/09/2021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sp>
        <p:nvSpPr>
          <p:cNvPr id="10" name="Forma Livre: Forma 9">
            <a:extLst>
              <a:ext uri="{FF2B5EF4-FFF2-40B4-BE49-F238E27FC236}">
                <a16:creationId xmlns:a16="http://schemas.microsoft.com/office/drawing/2014/main" id="{07FD8D0C-755B-4081-9910-CCBE2B49AE22}"/>
              </a:ext>
            </a:extLst>
          </p:cNvPr>
          <p:cNvSpPr/>
          <p:nvPr userDrawn="1"/>
        </p:nvSpPr>
        <p:spPr>
          <a:xfrm rot="5400000" flipH="1">
            <a:off x="5500443" y="-5509303"/>
            <a:ext cx="1179077" cy="12204034"/>
          </a:xfrm>
          <a:custGeom>
            <a:avLst/>
            <a:gdLst>
              <a:gd name="connsiteX0" fmla="*/ 1983736 w 4412343"/>
              <a:gd name="connsiteY0" fmla="*/ 0 h 6925780"/>
              <a:gd name="connsiteX1" fmla="*/ 4412343 w 4412343"/>
              <a:gd name="connsiteY1" fmla="*/ 0 h 6925780"/>
              <a:gd name="connsiteX2" fmla="*/ 4412343 w 4412343"/>
              <a:gd name="connsiteY2" fmla="*/ 6925780 h 6925780"/>
              <a:gd name="connsiteX3" fmla="*/ 1234046 w 4412343"/>
              <a:gd name="connsiteY3" fmla="*/ 6925780 h 6925780"/>
              <a:gd name="connsiteX4" fmla="*/ 1223028 w 4412343"/>
              <a:gd name="connsiteY4" fmla="*/ 6907351 h 6925780"/>
              <a:gd name="connsiteX5" fmla="*/ 933 w 4412343"/>
              <a:gd name="connsiteY5" fmla="*/ 3636833 h 6925780"/>
              <a:gd name="connsiteX6" fmla="*/ 1978006 w 4412343"/>
              <a:gd name="connsiteY6" fmla="*/ 38800 h 6925780"/>
              <a:gd name="connsiteX7" fmla="*/ 1983736 w 4412343"/>
              <a:gd name="connsiteY7" fmla="*/ 0 h 69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2343" h="6925780">
                <a:moveTo>
                  <a:pt x="1983736" y="0"/>
                </a:moveTo>
                <a:lnTo>
                  <a:pt x="4412343" y="0"/>
                </a:lnTo>
                <a:lnTo>
                  <a:pt x="4412343" y="6925780"/>
                </a:lnTo>
                <a:lnTo>
                  <a:pt x="1234046" y="6925780"/>
                </a:lnTo>
                <a:lnTo>
                  <a:pt x="1223028" y="6907351"/>
                </a:lnTo>
                <a:cubicBezTo>
                  <a:pt x="606357" y="5842041"/>
                  <a:pt x="31274" y="4504779"/>
                  <a:pt x="933" y="3636833"/>
                </a:cubicBezTo>
                <a:cubicBezTo>
                  <a:pt x="-47611" y="2248119"/>
                  <a:pt x="1813250" y="817322"/>
                  <a:pt x="1978006" y="38800"/>
                </a:cubicBezTo>
                <a:lnTo>
                  <a:pt x="1983736" y="0"/>
                </a:lnTo>
                <a:close/>
              </a:path>
            </a:pathLst>
          </a:custGeom>
          <a:solidFill>
            <a:srgbClr val="D7F9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1">
                <a:solidFill>
                  <a:srgbClr val="EFFFF1"/>
                </a:solidFill>
              </a:defRPr>
            </a:lvl1pPr>
          </a:lstStyle>
          <a:p>
            <a:r>
              <a:rPr lang="pt-BR" noProof="0"/>
              <a:t>Click to edit Master title style</a:t>
            </a:r>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rgbClr val="00AA13"/>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a:t>Click to edit Master subtitle style</a:t>
            </a:r>
          </a:p>
        </p:txBody>
      </p:sp>
    </p:spTree>
    <p:extLst>
      <p:ext uri="{BB962C8B-B14F-4D97-AF65-F5344CB8AC3E}">
        <p14:creationId xmlns:p14="http://schemas.microsoft.com/office/powerpoint/2010/main" val="22771484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09/09/2021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sp>
        <p:nvSpPr>
          <p:cNvPr id="10" name="Forma Livre: Forma 9">
            <a:extLst>
              <a:ext uri="{FF2B5EF4-FFF2-40B4-BE49-F238E27FC236}">
                <a16:creationId xmlns:a16="http://schemas.microsoft.com/office/drawing/2014/main" id="{07FD8D0C-755B-4081-9910-CCBE2B49AE22}"/>
              </a:ext>
            </a:extLst>
          </p:cNvPr>
          <p:cNvSpPr/>
          <p:nvPr userDrawn="1"/>
        </p:nvSpPr>
        <p:spPr>
          <a:xfrm rot="5400000" flipH="1">
            <a:off x="5500443" y="-5509303"/>
            <a:ext cx="1179077" cy="12204034"/>
          </a:xfrm>
          <a:custGeom>
            <a:avLst/>
            <a:gdLst>
              <a:gd name="connsiteX0" fmla="*/ 1983736 w 4412343"/>
              <a:gd name="connsiteY0" fmla="*/ 0 h 6925780"/>
              <a:gd name="connsiteX1" fmla="*/ 4412343 w 4412343"/>
              <a:gd name="connsiteY1" fmla="*/ 0 h 6925780"/>
              <a:gd name="connsiteX2" fmla="*/ 4412343 w 4412343"/>
              <a:gd name="connsiteY2" fmla="*/ 6925780 h 6925780"/>
              <a:gd name="connsiteX3" fmla="*/ 1234046 w 4412343"/>
              <a:gd name="connsiteY3" fmla="*/ 6925780 h 6925780"/>
              <a:gd name="connsiteX4" fmla="*/ 1223028 w 4412343"/>
              <a:gd name="connsiteY4" fmla="*/ 6907351 h 6925780"/>
              <a:gd name="connsiteX5" fmla="*/ 933 w 4412343"/>
              <a:gd name="connsiteY5" fmla="*/ 3636833 h 6925780"/>
              <a:gd name="connsiteX6" fmla="*/ 1978006 w 4412343"/>
              <a:gd name="connsiteY6" fmla="*/ 38800 h 6925780"/>
              <a:gd name="connsiteX7" fmla="*/ 1983736 w 4412343"/>
              <a:gd name="connsiteY7" fmla="*/ 0 h 69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2343" h="6925780">
                <a:moveTo>
                  <a:pt x="1983736" y="0"/>
                </a:moveTo>
                <a:lnTo>
                  <a:pt x="4412343" y="0"/>
                </a:lnTo>
                <a:lnTo>
                  <a:pt x="4412343" y="6925780"/>
                </a:lnTo>
                <a:lnTo>
                  <a:pt x="1234046" y="6925780"/>
                </a:lnTo>
                <a:lnTo>
                  <a:pt x="1223028" y="6907351"/>
                </a:lnTo>
                <a:cubicBezTo>
                  <a:pt x="606357" y="5842041"/>
                  <a:pt x="31274" y="4504779"/>
                  <a:pt x="933" y="3636833"/>
                </a:cubicBezTo>
                <a:cubicBezTo>
                  <a:pt x="-47611" y="2248119"/>
                  <a:pt x="1813250" y="817322"/>
                  <a:pt x="1978006" y="38800"/>
                </a:cubicBezTo>
                <a:lnTo>
                  <a:pt x="1983736" y="0"/>
                </a:lnTo>
                <a:close/>
              </a:path>
            </a:pathLst>
          </a:cu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1">
                <a:solidFill>
                  <a:schemeClr val="bg1"/>
                </a:solidFill>
              </a:defRPr>
            </a:lvl1pPr>
          </a:lstStyle>
          <a:p>
            <a:r>
              <a:rPr lang="pt-BR" noProof="0"/>
              <a:t>Click </a:t>
            </a:r>
            <a:r>
              <a:rPr lang="pt-BR" noProof="0" err="1"/>
              <a:t>to</a:t>
            </a:r>
            <a:r>
              <a:rPr lang="pt-BR" noProof="0"/>
              <a:t> </a:t>
            </a:r>
            <a:r>
              <a:rPr lang="pt-BR" noProof="0" err="1"/>
              <a:t>edit</a:t>
            </a:r>
            <a:r>
              <a:rPr lang="pt-BR" noProof="0"/>
              <a:t> Master </a:t>
            </a:r>
            <a:r>
              <a:rPr lang="pt-BR" noProof="0" err="1"/>
              <a:t>title</a:t>
            </a:r>
            <a:r>
              <a:rPr lang="pt-BR" noProof="0"/>
              <a:t> </a:t>
            </a:r>
            <a:r>
              <a:rPr lang="pt-BR" noProof="0" err="1"/>
              <a:t>style</a:t>
            </a:r>
            <a:endParaRPr lang="pt-BR" noProof="0"/>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rgbClr val="DF8809"/>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a:t>Click </a:t>
            </a:r>
            <a:r>
              <a:rPr lang="pt-BR" noProof="0" err="1"/>
              <a:t>to</a:t>
            </a:r>
            <a:r>
              <a:rPr lang="pt-BR" noProof="0"/>
              <a:t> </a:t>
            </a:r>
            <a:r>
              <a:rPr lang="pt-BR" noProof="0" err="1"/>
              <a:t>edit</a:t>
            </a:r>
            <a:r>
              <a:rPr lang="pt-BR" noProof="0"/>
              <a:t> Master </a:t>
            </a:r>
            <a:r>
              <a:rPr lang="pt-BR" noProof="0" err="1"/>
              <a:t>subtitle</a:t>
            </a:r>
            <a:r>
              <a:rPr lang="pt-BR" noProof="0"/>
              <a:t> </a:t>
            </a:r>
            <a:r>
              <a:rPr lang="pt-BR" noProof="0" err="1"/>
              <a:t>style</a:t>
            </a:r>
            <a:endParaRPr lang="pt-BR" noProof="0"/>
          </a:p>
        </p:txBody>
      </p:sp>
    </p:spTree>
    <p:extLst>
      <p:ext uri="{BB962C8B-B14F-4D97-AF65-F5344CB8AC3E}">
        <p14:creationId xmlns:p14="http://schemas.microsoft.com/office/powerpoint/2010/main" val="88135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09/09/2021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sp>
        <p:nvSpPr>
          <p:cNvPr id="10" name="Forma Livre: Forma 9">
            <a:extLst>
              <a:ext uri="{FF2B5EF4-FFF2-40B4-BE49-F238E27FC236}">
                <a16:creationId xmlns:a16="http://schemas.microsoft.com/office/drawing/2014/main" id="{07FD8D0C-755B-4081-9910-CCBE2B49AE22}"/>
              </a:ext>
            </a:extLst>
          </p:cNvPr>
          <p:cNvSpPr/>
          <p:nvPr userDrawn="1"/>
        </p:nvSpPr>
        <p:spPr>
          <a:xfrm rot="5400000" flipH="1">
            <a:off x="5500443" y="-5509303"/>
            <a:ext cx="1179077" cy="12204034"/>
          </a:xfrm>
          <a:custGeom>
            <a:avLst/>
            <a:gdLst>
              <a:gd name="connsiteX0" fmla="*/ 1983736 w 4412343"/>
              <a:gd name="connsiteY0" fmla="*/ 0 h 6925780"/>
              <a:gd name="connsiteX1" fmla="*/ 4412343 w 4412343"/>
              <a:gd name="connsiteY1" fmla="*/ 0 h 6925780"/>
              <a:gd name="connsiteX2" fmla="*/ 4412343 w 4412343"/>
              <a:gd name="connsiteY2" fmla="*/ 6925780 h 6925780"/>
              <a:gd name="connsiteX3" fmla="*/ 1234046 w 4412343"/>
              <a:gd name="connsiteY3" fmla="*/ 6925780 h 6925780"/>
              <a:gd name="connsiteX4" fmla="*/ 1223028 w 4412343"/>
              <a:gd name="connsiteY4" fmla="*/ 6907351 h 6925780"/>
              <a:gd name="connsiteX5" fmla="*/ 933 w 4412343"/>
              <a:gd name="connsiteY5" fmla="*/ 3636833 h 6925780"/>
              <a:gd name="connsiteX6" fmla="*/ 1978006 w 4412343"/>
              <a:gd name="connsiteY6" fmla="*/ 38800 h 6925780"/>
              <a:gd name="connsiteX7" fmla="*/ 1983736 w 4412343"/>
              <a:gd name="connsiteY7" fmla="*/ 0 h 69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2343" h="6925780">
                <a:moveTo>
                  <a:pt x="1983736" y="0"/>
                </a:moveTo>
                <a:lnTo>
                  <a:pt x="4412343" y="0"/>
                </a:lnTo>
                <a:lnTo>
                  <a:pt x="4412343" y="6925780"/>
                </a:lnTo>
                <a:lnTo>
                  <a:pt x="1234046" y="6925780"/>
                </a:lnTo>
                <a:lnTo>
                  <a:pt x="1223028" y="6907351"/>
                </a:lnTo>
                <a:cubicBezTo>
                  <a:pt x="606357" y="5842041"/>
                  <a:pt x="31274" y="4504779"/>
                  <a:pt x="933" y="3636833"/>
                </a:cubicBezTo>
                <a:cubicBezTo>
                  <a:pt x="-47611" y="2248119"/>
                  <a:pt x="1813250" y="817322"/>
                  <a:pt x="1978006" y="38800"/>
                </a:cubicBezTo>
                <a:lnTo>
                  <a:pt x="1983736" y="0"/>
                </a:lnTo>
                <a:close/>
              </a:path>
            </a:pathLst>
          </a:custGeom>
          <a:solidFill>
            <a:srgbClr val="ACDAD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1">
                <a:solidFill>
                  <a:srgbClr val="EFFFF1"/>
                </a:solidFill>
                <a:latin typeface="Quicksand Light" pitchFamily="2" charset="0"/>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rgbClr val="0070C0"/>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a:t>Click to edit Master subtitle style</a:t>
            </a:r>
          </a:p>
        </p:txBody>
      </p:sp>
    </p:spTree>
    <p:extLst>
      <p:ext uri="{BB962C8B-B14F-4D97-AF65-F5344CB8AC3E}">
        <p14:creationId xmlns:p14="http://schemas.microsoft.com/office/powerpoint/2010/main" val="3873402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2" name="Retângulo 11">
            <a:extLst>
              <a:ext uri="{FF2B5EF4-FFF2-40B4-BE49-F238E27FC236}">
                <a16:creationId xmlns:a16="http://schemas.microsoft.com/office/drawing/2014/main" id="{8AC5E63C-2B40-41FD-8D17-98B221772341}"/>
              </a:ext>
            </a:extLst>
          </p:cNvPr>
          <p:cNvSpPr/>
          <p:nvPr userDrawn="1"/>
        </p:nvSpPr>
        <p:spPr>
          <a:xfrm>
            <a:off x="-1" y="-5356"/>
            <a:ext cx="6096001" cy="6863356"/>
          </a:xfrm>
          <a:prstGeom prst="rect">
            <a:avLst/>
          </a:prstGeom>
          <a:solidFill>
            <a:srgbClr val="B8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7" name="Retângulo 6">
            <a:extLst>
              <a:ext uri="{FF2B5EF4-FFF2-40B4-BE49-F238E27FC236}">
                <a16:creationId xmlns:a16="http://schemas.microsoft.com/office/drawing/2014/main" id="{4E7E18CE-8D40-4088-A30C-ACCA56D408D0}"/>
              </a:ext>
            </a:extLst>
          </p:cNvPr>
          <p:cNvSpPr/>
          <p:nvPr userDrawn="1"/>
        </p:nvSpPr>
        <p:spPr>
          <a:xfrm>
            <a:off x="0" y="-5356"/>
            <a:ext cx="12192000" cy="938805"/>
          </a:xfrm>
          <a:prstGeom prst="rect">
            <a:avLst/>
          </a:prstGeom>
          <a:solidFill>
            <a:srgbClr val="66B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09/09/2021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0">
                <a:solidFill>
                  <a:srgbClr val="EFFFF1"/>
                </a:solidFill>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chemeClr val="bg2"/>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subtitle</a:t>
            </a:r>
            <a:r>
              <a:rPr lang="pt-BR" noProof="0" dirty="0"/>
              <a:t> </a:t>
            </a:r>
            <a:r>
              <a:rPr lang="pt-BR" noProof="0" dirty="0" err="1"/>
              <a:t>style</a:t>
            </a:r>
            <a:endParaRPr lang="pt-BR" noProof="0" dirty="0"/>
          </a:p>
        </p:txBody>
      </p:sp>
      <p:sp>
        <p:nvSpPr>
          <p:cNvPr id="9" name="Espaço Reservado para Texto 8">
            <a:extLst>
              <a:ext uri="{FF2B5EF4-FFF2-40B4-BE49-F238E27FC236}">
                <a16:creationId xmlns:a16="http://schemas.microsoft.com/office/drawing/2014/main" id="{E41F340E-9842-4797-8BB3-0E6E432075DC}"/>
              </a:ext>
            </a:extLst>
          </p:cNvPr>
          <p:cNvSpPr>
            <a:spLocks noGrp="1"/>
          </p:cNvSpPr>
          <p:nvPr>
            <p:ph type="body" sz="quarter" idx="13"/>
          </p:nvPr>
        </p:nvSpPr>
        <p:spPr>
          <a:xfrm>
            <a:off x="595308" y="1058861"/>
            <a:ext cx="5291142" cy="365125"/>
          </a:xfrm>
        </p:spPr>
        <p:txBody>
          <a:bodyPr anchor="ctr">
            <a:noAutofit/>
          </a:bodyPr>
          <a:lstStyle>
            <a:lvl1pPr marL="0" indent="0" algn="l">
              <a:buNone/>
              <a:defRPr sz="2000" b="0"/>
            </a:lvl1pPr>
          </a:lstStyle>
          <a:p>
            <a:pPr lvl="0"/>
            <a:r>
              <a:rPr lang="pt-BR" noProof="0" dirty="0"/>
              <a:t>Clique para editar os estilos de texto Mestres</a:t>
            </a:r>
          </a:p>
        </p:txBody>
      </p:sp>
      <p:sp>
        <p:nvSpPr>
          <p:cNvPr id="19" name="Espaço Reservado para Texto 8">
            <a:extLst>
              <a:ext uri="{FF2B5EF4-FFF2-40B4-BE49-F238E27FC236}">
                <a16:creationId xmlns:a16="http://schemas.microsoft.com/office/drawing/2014/main" id="{1524662A-35F2-4A7F-944B-B7F65FC7EA84}"/>
              </a:ext>
            </a:extLst>
          </p:cNvPr>
          <p:cNvSpPr>
            <a:spLocks noGrp="1"/>
          </p:cNvSpPr>
          <p:nvPr>
            <p:ph type="body" sz="quarter" idx="14"/>
          </p:nvPr>
        </p:nvSpPr>
        <p:spPr>
          <a:xfrm>
            <a:off x="6742300" y="1058861"/>
            <a:ext cx="5297300" cy="365125"/>
          </a:xfrm>
        </p:spPr>
        <p:txBody>
          <a:bodyPr anchor="ctr">
            <a:noAutofit/>
          </a:bodyPr>
          <a:lstStyle>
            <a:lvl1pPr marL="0" indent="0" algn="l">
              <a:buNone/>
              <a:defRPr sz="2000" b="0"/>
            </a:lvl1pPr>
          </a:lstStyle>
          <a:p>
            <a:pPr lvl="0"/>
            <a:r>
              <a:rPr lang="pt-BR" noProof="0" dirty="0"/>
              <a:t>Clique para editar os estilos de texto Mestres</a:t>
            </a:r>
          </a:p>
        </p:txBody>
      </p:sp>
      <p:sp>
        <p:nvSpPr>
          <p:cNvPr id="22" name="Espaço Reservado para Texto 21">
            <a:extLst>
              <a:ext uri="{FF2B5EF4-FFF2-40B4-BE49-F238E27FC236}">
                <a16:creationId xmlns:a16="http://schemas.microsoft.com/office/drawing/2014/main" id="{5B665F4D-B32B-4784-B0BC-52B6A49F23F4}"/>
              </a:ext>
            </a:extLst>
          </p:cNvPr>
          <p:cNvSpPr>
            <a:spLocks noGrp="1"/>
          </p:cNvSpPr>
          <p:nvPr>
            <p:ph type="body" sz="quarter" idx="15"/>
          </p:nvPr>
        </p:nvSpPr>
        <p:spPr>
          <a:xfrm>
            <a:off x="152398" y="1549399"/>
            <a:ext cx="573405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23" name="Espaço Reservado para Texto 21">
            <a:extLst>
              <a:ext uri="{FF2B5EF4-FFF2-40B4-BE49-F238E27FC236}">
                <a16:creationId xmlns:a16="http://schemas.microsoft.com/office/drawing/2014/main" id="{159905E3-BA26-451B-92C4-EF35CC0FC969}"/>
              </a:ext>
            </a:extLst>
          </p:cNvPr>
          <p:cNvSpPr>
            <a:spLocks noGrp="1"/>
          </p:cNvSpPr>
          <p:nvPr>
            <p:ph type="body" sz="quarter" idx="16"/>
          </p:nvPr>
        </p:nvSpPr>
        <p:spPr>
          <a:xfrm>
            <a:off x="6299389" y="1549399"/>
            <a:ext cx="573405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pic>
        <p:nvPicPr>
          <p:cNvPr id="27" name="Gráfico 26" descr="Lupa estrutura de tópicos">
            <a:extLst>
              <a:ext uri="{FF2B5EF4-FFF2-40B4-BE49-F238E27FC236}">
                <a16:creationId xmlns:a16="http://schemas.microsoft.com/office/drawing/2014/main" id="{AB1A4E1F-2DA1-482C-B2BC-7EC15CC1C27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2397" y="1028700"/>
            <a:ext cx="442911" cy="442911"/>
          </a:xfrm>
          <a:prstGeom prst="rect">
            <a:avLst/>
          </a:prstGeom>
        </p:spPr>
      </p:pic>
      <p:pic>
        <p:nvPicPr>
          <p:cNvPr id="28" name="Gráfico 27">
            <a:extLst>
              <a:ext uri="{FF2B5EF4-FFF2-40B4-BE49-F238E27FC236}">
                <a16:creationId xmlns:a16="http://schemas.microsoft.com/office/drawing/2014/main" id="{E092238D-4F7C-481C-8B5D-E6AC67ADFE1C}"/>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299389" y="1028700"/>
            <a:ext cx="442911" cy="442911"/>
          </a:xfrm>
          <a:prstGeom prst="rect">
            <a:avLst/>
          </a:prstGeom>
        </p:spPr>
      </p:pic>
    </p:spTree>
    <p:extLst>
      <p:ext uri="{BB962C8B-B14F-4D97-AF65-F5344CB8AC3E}">
        <p14:creationId xmlns:p14="http://schemas.microsoft.com/office/powerpoint/2010/main" val="10255162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0" name="Retângulo 19">
            <a:extLst>
              <a:ext uri="{FF2B5EF4-FFF2-40B4-BE49-F238E27FC236}">
                <a16:creationId xmlns:a16="http://schemas.microsoft.com/office/drawing/2014/main" id="{63C11A80-D6B1-4D8D-A55C-6FDCAC560EBC}"/>
              </a:ext>
            </a:extLst>
          </p:cNvPr>
          <p:cNvSpPr/>
          <p:nvPr userDrawn="1"/>
        </p:nvSpPr>
        <p:spPr>
          <a:xfrm>
            <a:off x="3718817" y="-5356"/>
            <a:ext cx="4783040" cy="6863356"/>
          </a:xfrm>
          <a:prstGeom prst="rect">
            <a:avLst/>
          </a:prstGeom>
          <a:solidFill>
            <a:srgbClr val="B8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12" name="Retângulo 11">
            <a:extLst>
              <a:ext uri="{FF2B5EF4-FFF2-40B4-BE49-F238E27FC236}">
                <a16:creationId xmlns:a16="http://schemas.microsoft.com/office/drawing/2014/main" id="{8AC5E63C-2B40-41FD-8D17-98B221772341}"/>
              </a:ext>
            </a:extLst>
          </p:cNvPr>
          <p:cNvSpPr/>
          <p:nvPr userDrawn="1"/>
        </p:nvSpPr>
        <p:spPr>
          <a:xfrm>
            <a:off x="-1" y="-5356"/>
            <a:ext cx="3714751" cy="6863356"/>
          </a:xfrm>
          <a:prstGeom prst="rect">
            <a:avLst/>
          </a:prstGeom>
          <a:solidFill>
            <a:srgbClr val="8F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7" name="Retângulo 6">
            <a:extLst>
              <a:ext uri="{FF2B5EF4-FFF2-40B4-BE49-F238E27FC236}">
                <a16:creationId xmlns:a16="http://schemas.microsoft.com/office/drawing/2014/main" id="{4E7E18CE-8D40-4088-A30C-ACCA56D408D0}"/>
              </a:ext>
            </a:extLst>
          </p:cNvPr>
          <p:cNvSpPr/>
          <p:nvPr userDrawn="1"/>
        </p:nvSpPr>
        <p:spPr>
          <a:xfrm>
            <a:off x="0" y="-5356"/>
            <a:ext cx="12192000" cy="938805"/>
          </a:xfrm>
          <a:prstGeom prst="rect">
            <a:avLst/>
          </a:prstGeom>
          <a:solidFill>
            <a:srgbClr val="66B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09/09/2021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1">
                <a:solidFill>
                  <a:srgbClr val="EFFFF1"/>
                </a:solidFill>
              </a:defRPr>
            </a:lvl1pPr>
          </a:lstStyle>
          <a:p>
            <a:r>
              <a:rPr lang="pt-BR" noProof="0"/>
              <a:t>Click to edit Master title style</a:t>
            </a:r>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chemeClr val="bg2"/>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subtitle</a:t>
            </a:r>
            <a:r>
              <a:rPr lang="pt-BR" noProof="0" dirty="0"/>
              <a:t> </a:t>
            </a:r>
            <a:r>
              <a:rPr lang="pt-BR" noProof="0" dirty="0" err="1"/>
              <a:t>style</a:t>
            </a:r>
            <a:endParaRPr lang="pt-BR" noProof="0" dirty="0"/>
          </a:p>
        </p:txBody>
      </p:sp>
      <p:sp>
        <p:nvSpPr>
          <p:cNvPr id="9" name="Espaço Reservado para Texto 8">
            <a:extLst>
              <a:ext uri="{FF2B5EF4-FFF2-40B4-BE49-F238E27FC236}">
                <a16:creationId xmlns:a16="http://schemas.microsoft.com/office/drawing/2014/main" id="{E41F340E-9842-4797-8BB3-0E6E432075DC}"/>
              </a:ext>
            </a:extLst>
          </p:cNvPr>
          <p:cNvSpPr>
            <a:spLocks noGrp="1"/>
          </p:cNvSpPr>
          <p:nvPr>
            <p:ph type="body" sz="quarter" idx="13"/>
          </p:nvPr>
        </p:nvSpPr>
        <p:spPr>
          <a:xfrm>
            <a:off x="595308" y="1058861"/>
            <a:ext cx="3098031" cy="365125"/>
          </a:xfrm>
        </p:spPr>
        <p:txBody>
          <a:bodyPr anchor="ctr">
            <a:noAutofit/>
          </a:bodyPr>
          <a:lstStyle>
            <a:lvl1pPr marL="0" indent="0" algn="l">
              <a:buNone/>
              <a:defRPr sz="2000" b="0"/>
            </a:lvl1pPr>
          </a:lstStyle>
          <a:p>
            <a:pPr lvl="0"/>
            <a:r>
              <a:rPr lang="pt-BR" noProof="0"/>
              <a:t>Clique para editar os estilos de texto Mestres</a:t>
            </a:r>
          </a:p>
        </p:txBody>
      </p:sp>
      <p:sp>
        <p:nvSpPr>
          <p:cNvPr id="19" name="Espaço Reservado para Texto 8">
            <a:extLst>
              <a:ext uri="{FF2B5EF4-FFF2-40B4-BE49-F238E27FC236}">
                <a16:creationId xmlns:a16="http://schemas.microsoft.com/office/drawing/2014/main" id="{1524662A-35F2-4A7F-944B-B7F65FC7EA84}"/>
              </a:ext>
            </a:extLst>
          </p:cNvPr>
          <p:cNvSpPr>
            <a:spLocks noGrp="1"/>
          </p:cNvSpPr>
          <p:nvPr>
            <p:ph type="body" sz="quarter" idx="14"/>
          </p:nvPr>
        </p:nvSpPr>
        <p:spPr>
          <a:xfrm>
            <a:off x="8944768" y="1058861"/>
            <a:ext cx="3094832" cy="365125"/>
          </a:xfrm>
        </p:spPr>
        <p:txBody>
          <a:bodyPr anchor="ctr">
            <a:noAutofit/>
          </a:bodyPr>
          <a:lstStyle>
            <a:lvl1pPr marL="0" indent="0" algn="l">
              <a:buNone/>
              <a:defRPr sz="2000" b="0"/>
            </a:lvl1pPr>
          </a:lstStyle>
          <a:p>
            <a:pPr lvl="0"/>
            <a:r>
              <a:rPr lang="pt-BR" noProof="0"/>
              <a:t>Clique para editar os estilos de texto Mestres</a:t>
            </a:r>
          </a:p>
        </p:txBody>
      </p:sp>
      <p:sp>
        <p:nvSpPr>
          <p:cNvPr id="22" name="Espaço Reservado para Texto 21">
            <a:extLst>
              <a:ext uri="{FF2B5EF4-FFF2-40B4-BE49-F238E27FC236}">
                <a16:creationId xmlns:a16="http://schemas.microsoft.com/office/drawing/2014/main" id="{5B665F4D-B32B-4784-B0BC-52B6A49F23F4}"/>
              </a:ext>
            </a:extLst>
          </p:cNvPr>
          <p:cNvSpPr>
            <a:spLocks noGrp="1"/>
          </p:cNvSpPr>
          <p:nvPr>
            <p:ph type="body" sz="quarter" idx="15"/>
          </p:nvPr>
        </p:nvSpPr>
        <p:spPr>
          <a:xfrm>
            <a:off x="152398" y="1549399"/>
            <a:ext cx="354094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23" name="Espaço Reservado para Texto 21">
            <a:extLst>
              <a:ext uri="{FF2B5EF4-FFF2-40B4-BE49-F238E27FC236}">
                <a16:creationId xmlns:a16="http://schemas.microsoft.com/office/drawing/2014/main" id="{159905E3-BA26-451B-92C4-EF35CC0FC969}"/>
              </a:ext>
            </a:extLst>
          </p:cNvPr>
          <p:cNvSpPr>
            <a:spLocks noGrp="1"/>
          </p:cNvSpPr>
          <p:nvPr>
            <p:ph type="body" sz="quarter" idx="16"/>
          </p:nvPr>
        </p:nvSpPr>
        <p:spPr>
          <a:xfrm>
            <a:off x="8527335" y="1549399"/>
            <a:ext cx="3506105"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pic>
        <p:nvPicPr>
          <p:cNvPr id="27" name="Gráfico 26" descr="Lupa estrutura de tópicos">
            <a:extLst>
              <a:ext uri="{FF2B5EF4-FFF2-40B4-BE49-F238E27FC236}">
                <a16:creationId xmlns:a16="http://schemas.microsoft.com/office/drawing/2014/main" id="{AB1A4E1F-2DA1-482C-B2BC-7EC15CC1C27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2397" y="1028700"/>
            <a:ext cx="442911" cy="442911"/>
          </a:xfrm>
          <a:prstGeom prst="rect">
            <a:avLst/>
          </a:prstGeom>
        </p:spPr>
      </p:pic>
      <p:pic>
        <p:nvPicPr>
          <p:cNvPr id="28" name="Gráfico 27">
            <a:extLst>
              <a:ext uri="{FF2B5EF4-FFF2-40B4-BE49-F238E27FC236}">
                <a16:creationId xmlns:a16="http://schemas.microsoft.com/office/drawing/2014/main" id="{E092238D-4F7C-481C-8B5D-E6AC67ADFE1C}"/>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8501857" y="1028700"/>
            <a:ext cx="442911" cy="442911"/>
          </a:xfrm>
          <a:prstGeom prst="rect">
            <a:avLst/>
          </a:prstGeom>
        </p:spPr>
      </p:pic>
      <p:sp>
        <p:nvSpPr>
          <p:cNvPr id="26" name="Espaço Reservado para Texto 8">
            <a:extLst>
              <a:ext uri="{FF2B5EF4-FFF2-40B4-BE49-F238E27FC236}">
                <a16:creationId xmlns:a16="http://schemas.microsoft.com/office/drawing/2014/main" id="{3C931603-CC78-4A17-A23A-3814675DBD6C}"/>
              </a:ext>
            </a:extLst>
          </p:cNvPr>
          <p:cNvSpPr>
            <a:spLocks noGrp="1"/>
          </p:cNvSpPr>
          <p:nvPr>
            <p:ph type="body" sz="quarter" idx="18"/>
          </p:nvPr>
        </p:nvSpPr>
        <p:spPr>
          <a:xfrm>
            <a:off x="4711337" y="1058861"/>
            <a:ext cx="3442063" cy="365125"/>
          </a:xfrm>
        </p:spPr>
        <p:txBody>
          <a:bodyPr anchor="ctr">
            <a:noAutofit/>
          </a:bodyPr>
          <a:lstStyle>
            <a:lvl1pPr marL="0" indent="0" algn="l">
              <a:buNone/>
              <a:defRPr sz="2000" b="0"/>
            </a:lvl1pPr>
          </a:lstStyle>
          <a:p>
            <a:pPr lvl="0"/>
            <a:r>
              <a:rPr lang="pt-BR" noProof="0"/>
              <a:t>Clique para editar os estilos de texto Mestres</a:t>
            </a:r>
          </a:p>
        </p:txBody>
      </p:sp>
    </p:spTree>
    <p:extLst>
      <p:ext uri="{BB962C8B-B14F-4D97-AF65-F5344CB8AC3E}">
        <p14:creationId xmlns:p14="http://schemas.microsoft.com/office/powerpoint/2010/main" val="3433340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12" name="Retângulo 11">
            <a:extLst>
              <a:ext uri="{FF2B5EF4-FFF2-40B4-BE49-F238E27FC236}">
                <a16:creationId xmlns:a16="http://schemas.microsoft.com/office/drawing/2014/main" id="{8AC5E63C-2B40-41FD-8D17-98B221772341}"/>
              </a:ext>
            </a:extLst>
          </p:cNvPr>
          <p:cNvSpPr/>
          <p:nvPr userDrawn="1"/>
        </p:nvSpPr>
        <p:spPr>
          <a:xfrm>
            <a:off x="-1" y="-5356"/>
            <a:ext cx="4409955" cy="6863356"/>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7" name="Retângulo 6">
            <a:extLst>
              <a:ext uri="{FF2B5EF4-FFF2-40B4-BE49-F238E27FC236}">
                <a16:creationId xmlns:a16="http://schemas.microsoft.com/office/drawing/2014/main" id="{4E7E18CE-8D40-4088-A30C-ACCA56D408D0}"/>
              </a:ext>
            </a:extLst>
          </p:cNvPr>
          <p:cNvSpPr/>
          <p:nvPr userDrawn="1"/>
        </p:nvSpPr>
        <p:spPr>
          <a:xfrm>
            <a:off x="0" y="-5356"/>
            <a:ext cx="12192000" cy="938805"/>
          </a:xfrm>
          <a:prstGeom prst="rect">
            <a:avLst/>
          </a:prstGeom>
          <a:solidFill>
            <a:srgbClr val="B2DA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09/09/2021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1">
                <a:solidFill>
                  <a:srgbClr val="EFFFF1"/>
                </a:solidFill>
              </a:defRPr>
            </a:lvl1pPr>
          </a:lstStyle>
          <a:p>
            <a:r>
              <a:rPr lang="pt-BR" noProof="0"/>
              <a:t>Click to edit Master title style</a:t>
            </a:r>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rgbClr val="00AA13"/>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a:t>Click to edit Master subtitle style</a:t>
            </a:r>
          </a:p>
        </p:txBody>
      </p:sp>
      <p:sp>
        <p:nvSpPr>
          <p:cNvPr id="9" name="Espaço Reservado para Texto 8">
            <a:extLst>
              <a:ext uri="{FF2B5EF4-FFF2-40B4-BE49-F238E27FC236}">
                <a16:creationId xmlns:a16="http://schemas.microsoft.com/office/drawing/2014/main" id="{E41F340E-9842-4797-8BB3-0E6E432075DC}"/>
              </a:ext>
            </a:extLst>
          </p:cNvPr>
          <p:cNvSpPr>
            <a:spLocks noGrp="1"/>
          </p:cNvSpPr>
          <p:nvPr>
            <p:ph type="body" sz="quarter" idx="13"/>
          </p:nvPr>
        </p:nvSpPr>
        <p:spPr>
          <a:xfrm>
            <a:off x="595308" y="1058861"/>
            <a:ext cx="5291142" cy="365125"/>
          </a:xfrm>
        </p:spPr>
        <p:txBody>
          <a:bodyPr anchor="ctr">
            <a:noAutofit/>
          </a:bodyPr>
          <a:lstStyle>
            <a:lvl1pPr marL="0" indent="0" algn="l">
              <a:buNone/>
              <a:defRPr sz="2000" b="1"/>
            </a:lvl1pPr>
          </a:lstStyle>
          <a:p>
            <a:pPr lvl="0"/>
            <a:r>
              <a:rPr lang="pt-BR" noProof="0"/>
              <a:t>Clique para editar os estilos de texto Mestres</a:t>
            </a:r>
          </a:p>
        </p:txBody>
      </p:sp>
      <p:sp>
        <p:nvSpPr>
          <p:cNvPr id="19" name="Espaço Reservado para Texto 8">
            <a:extLst>
              <a:ext uri="{FF2B5EF4-FFF2-40B4-BE49-F238E27FC236}">
                <a16:creationId xmlns:a16="http://schemas.microsoft.com/office/drawing/2014/main" id="{1524662A-35F2-4A7F-944B-B7F65FC7EA84}"/>
              </a:ext>
            </a:extLst>
          </p:cNvPr>
          <p:cNvSpPr>
            <a:spLocks noGrp="1"/>
          </p:cNvSpPr>
          <p:nvPr>
            <p:ph type="body" sz="quarter" idx="14"/>
          </p:nvPr>
        </p:nvSpPr>
        <p:spPr>
          <a:xfrm>
            <a:off x="6742300" y="1058861"/>
            <a:ext cx="5297300" cy="365125"/>
          </a:xfrm>
        </p:spPr>
        <p:txBody>
          <a:bodyPr anchor="ctr">
            <a:noAutofit/>
          </a:bodyPr>
          <a:lstStyle>
            <a:lvl1pPr marL="0" indent="0" algn="l">
              <a:buNone/>
              <a:defRPr sz="2000" b="1"/>
            </a:lvl1pPr>
          </a:lstStyle>
          <a:p>
            <a:pPr lvl="0"/>
            <a:r>
              <a:rPr lang="pt-BR" noProof="0"/>
              <a:t>Clique para editar os estilos de texto Mestres</a:t>
            </a:r>
          </a:p>
        </p:txBody>
      </p:sp>
      <p:sp>
        <p:nvSpPr>
          <p:cNvPr id="22" name="Espaço Reservado para Texto 21">
            <a:extLst>
              <a:ext uri="{FF2B5EF4-FFF2-40B4-BE49-F238E27FC236}">
                <a16:creationId xmlns:a16="http://schemas.microsoft.com/office/drawing/2014/main" id="{5B665F4D-B32B-4784-B0BC-52B6A49F23F4}"/>
              </a:ext>
            </a:extLst>
          </p:cNvPr>
          <p:cNvSpPr>
            <a:spLocks noGrp="1"/>
          </p:cNvSpPr>
          <p:nvPr>
            <p:ph type="body" sz="quarter" idx="15"/>
          </p:nvPr>
        </p:nvSpPr>
        <p:spPr>
          <a:xfrm>
            <a:off x="152398" y="1549399"/>
            <a:ext cx="573405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23" name="Espaço Reservado para Texto 21">
            <a:extLst>
              <a:ext uri="{FF2B5EF4-FFF2-40B4-BE49-F238E27FC236}">
                <a16:creationId xmlns:a16="http://schemas.microsoft.com/office/drawing/2014/main" id="{159905E3-BA26-451B-92C4-EF35CC0FC969}"/>
              </a:ext>
            </a:extLst>
          </p:cNvPr>
          <p:cNvSpPr>
            <a:spLocks noGrp="1"/>
          </p:cNvSpPr>
          <p:nvPr>
            <p:ph type="body" sz="quarter" idx="16"/>
          </p:nvPr>
        </p:nvSpPr>
        <p:spPr>
          <a:xfrm>
            <a:off x="6299389" y="1549399"/>
            <a:ext cx="573405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pic>
        <p:nvPicPr>
          <p:cNvPr id="27" name="Gráfico 26" descr="Lupa estrutura de tópicos">
            <a:extLst>
              <a:ext uri="{FF2B5EF4-FFF2-40B4-BE49-F238E27FC236}">
                <a16:creationId xmlns:a16="http://schemas.microsoft.com/office/drawing/2014/main" id="{AB1A4E1F-2DA1-482C-B2BC-7EC15CC1C27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2397" y="1028700"/>
            <a:ext cx="442911" cy="442911"/>
          </a:xfrm>
          <a:prstGeom prst="rect">
            <a:avLst/>
          </a:prstGeom>
        </p:spPr>
      </p:pic>
      <p:pic>
        <p:nvPicPr>
          <p:cNvPr id="28" name="Gráfico 27">
            <a:extLst>
              <a:ext uri="{FF2B5EF4-FFF2-40B4-BE49-F238E27FC236}">
                <a16:creationId xmlns:a16="http://schemas.microsoft.com/office/drawing/2014/main" id="{E092238D-4F7C-481C-8B5D-E6AC67ADFE1C}"/>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299389" y="1028700"/>
            <a:ext cx="442911" cy="442911"/>
          </a:xfrm>
          <a:prstGeom prst="rect">
            <a:avLst/>
          </a:prstGeom>
        </p:spPr>
      </p:pic>
    </p:spTree>
    <p:extLst>
      <p:ext uri="{BB962C8B-B14F-4D97-AF65-F5344CB8AC3E}">
        <p14:creationId xmlns:p14="http://schemas.microsoft.com/office/powerpoint/2010/main" val="7710561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12" name="Retângulo 11">
            <a:extLst>
              <a:ext uri="{FF2B5EF4-FFF2-40B4-BE49-F238E27FC236}">
                <a16:creationId xmlns:a16="http://schemas.microsoft.com/office/drawing/2014/main" id="{8AC5E63C-2B40-41FD-8D17-98B221772341}"/>
              </a:ext>
            </a:extLst>
          </p:cNvPr>
          <p:cNvSpPr/>
          <p:nvPr userDrawn="1"/>
        </p:nvSpPr>
        <p:spPr>
          <a:xfrm>
            <a:off x="-1" y="-5356"/>
            <a:ext cx="6096001" cy="6863356"/>
          </a:xfrm>
          <a:prstGeom prst="rect">
            <a:avLst/>
          </a:prstGeom>
          <a:solidFill>
            <a:srgbClr val="FFE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7" name="Retângulo 6">
            <a:extLst>
              <a:ext uri="{FF2B5EF4-FFF2-40B4-BE49-F238E27FC236}">
                <a16:creationId xmlns:a16="http://schemas.microsoft.com/office/drawing/2014/main" id="{4E7E18CE-8D40-4088-A30C-ACCA56D408D0}"/>
              </a:ext>
            </a:extLst>
          </p:cNvPr>
          <p:cNvSpPr/>
          <p:nvPr userDrawn="1"/>
        </p:nvSpPr>
        <p:spPr>
          <a:xfrm>
            <a:off x="0" y="-5356"/>
            <a:ext cx="12192000" cy="938805"/>
          </a:xfrm>
          <a:prstGeom prst="rect">
            <a:avLst/>
          </a:prstGeom>
          <a:solidFill>
            <a:srgbClr val="FFDE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09/09/2021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1">
                <a:solidFill>
                  <a:srgbClr val="EFFFF1"/>
                </a:solidFill>
              </a:defRPr>
            </a:lvl1pPr>
          </a:lstStyle>
          <a:p>
            <a:r>
              <a:rPr lang="pt-BR" noProof="0"/>
              <a:t>Click to edit Master title style</a:t>
            </a:r>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chemeClr val="accent2">
                    <a:lumMod val="75000"/>
                  </a:schemeClr>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a:t>Click to edit Master subtitle style</a:t>
            </a:r>
          </a:p>
        </p:txBody>
      </p:sp>
      <p:sp>
        <p:nvSpPr>
          <p:cNvPr id="9" name="Espaço Reservado para Texto 8">
            <a:extLst>
              <a:ext uri="{FF2B5EF4-FFF2-40B4-BE49-F238E27FC236}">
                <a16:creationId xmlns:a16="http://schemas.microsoft.com/office/drawing/2014/main" id="{E41F340E-9842-4797-8BB3-0E6E432075DC}"/>
              </a:ext>
            </a:extLst>
          </p:cNvPr>
          <p:cNvSpPr>
            <a:spLocks noGrp="1"/>
          </p:cNvSpPr>
          <p:nvPr>
            <p:ph type="body" sz="quarter" idx="13"/>
          </p:nvPr>
        </p:nvSpPr>
        <p:spPr>
          <a:xfrm>
            <a:off x="595308" y="1058861"/>
            <a:ext cx="5291142" cy="365125"/>
          </a:xfrm>
        </p:spPr>
        <p:txBody>
          <a:bodyPr anchor="ctr">
            <a:noAutofit/>
          </a:bodyPr>
          <a:lstStyle>
            <a:lvl1pPr marL="0" indent="0" algn="l">
              <a:buNone/>
              <a:defRPr sz="2000" b="1"/>
            </a:lvl1pPr>
          </a:lstStyle>
          <a:p>
            <a:pPr lvl="0"/>
            <a:r>
              <a:rPr lang="pt-BR" noProof="0"/>
              <a:t>Clique para editar os estilos de texto Mestres</a:t>
            </a:r>
          </a:p>
        </p:txBody>
      </p:sp>
      <p:sp>
        <p:nvSpPr>
          <p:cNvPr id="19" name="Espaço Reservado para Texto 8">
            <a:extLst>
              <a:ext uri="{FF2B5EF4-FFF2-40B4-BE49-F238E27FC236}">
                <a16:creationId xmlns:a16="http://schemas.microsoft.com/office/drawing/2014/main" id="{1524662A-35F2-4A7F-944B-B7F65FC7EA84}"/>
              </a:ext>
            </a:extLst>
          </p:cNvPr>
          <p:cNvSpPr>
            <a:spLocks noGrp="1"/>
          </p:cNvSpPr>
          <p:nvPr>
            <p:ph type="body" sz="quarter" idx="14"/>
          </p:nvPr>
        </p:nvSpPr>
        <p:spPr>
          <a:xfrm>
            <a:off x="6742300" y="1058861"/>
            <a:ext cx="5297300" cy="365125"/>
          </a:xfrm>
        </p:spPr>
        <p:txBody>
          <a:bodyPr anchor="ctr">
            <a:noAutofit/>
          </a:bodyPr>
          <a:lstStyle>
            <a:lvl1pPr marL="0" indent="0" algn="l">
              <a:buNone/>
              <a:defRPr sz="2000" b="1"/>
            </a:lvl1pPr>
          </a:lstStyle>
          <a:p>
            <a:pPr lvl="0"/>
            <a:r>
              <a:rPr lang="pt-BR" noProof="0"/>
              <a:t>Clique para editar os estilos de texto Mestres</a:t>
            </a:r>
          </a:p>
        </p:txBody>
      </p:sp>
      <p:sp>
        <p:nvSpPr>
          <p:cNvPr id="22" name="Espaço Reservado para Texto 21">
            <a:extLst>
              <a:ext uri="{FF2B5EF4-FFF2-40B4-BE49-F238E27FC236}">
                <a16:creationId xmlns:a16="http://schemas.microsoft.com/office/drawing/2014/main" id="{5B665F4D-B32B-4784-B0BC-52B6A49F23F4}"/>
              </a:ext>
            </a:extLst>
          </p:cNvPr>
          <p:cNvSpPr>
            <a:spLocks noGrp="1"/>
          </p:cNvSpPr>
          <p:nvPr>
            <p:ph type="body" sz="quarter" idx="15"/>
          </p:nvPr>
        </p:nvSpPr>
        <p:spPr>
          <a:xfrm>
            <a:off x="152398" y="1549399"/>
            <a:ext cx="573405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23" name="Espaço Reservado para Texto 21">
            <a:extLst>
              <a:ext uri="{FF2B5EF4-FFF2-40B4-BE49-F238E27FC236}">
                <a16:creationId xmlns:a16="http://schemas.microsoft.com/office/drawing/2014/main" id="{159905E3-BA26-451B-92C4-EF35CC0FC969}"/>
              </a:ext>
            </a:extLst>
          </p:cNvPr>
          <p:cNvSpPr>
            <a:spLocks noGrp="1"/>
          </p:cNvSpPr>
          <p:nvPr>
            <p:ph type="body" sz="quarter" idx="16"/>
          </p:nvPr>
        </p:nvSpPr>
        <p:spPr>
          <a:xfrm>
            <a:off x="6299389" y="1549399"/>
            <a:ext cx="573405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pic>
        <p:nvPicPr>
          <p:cNvPr id="27" name="Gráfico 26" descr="Lupa estrutura de tópicos">
            <a:extLst>
              <a:ext uri="{FF2B5EF4-FFF2-40B4-BE49-F238E27FC236}">
                <a16:creationId xmlns:a16="http://schemas.microsoft.com/office/drawing/2014/main" id="{AB1A4E1F-2DA1-482C-B2BC-7EC15CC1C27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2397" y="1028700"/>
            <a:ext cx="442911" cy="442911"/>
          </a:xfrm>
          <a:prstGeom prst="rect">
            <a:avLst/>
          </a:prstGeom>
        </p:spPr>
      </p:pic>
      <p:pic>
        <p:nvPicPr>
          <p:cNvPr id="28" name="Gráfico 27">
            <a:extLst>
              <a:ext uri="{FF2B5EF4-FFF2-40B4-BE49-F238E27FC236}">
                <a16:creationId xmlns:a16="http://schemas.microsoft.com/office/drawing/2014/main" id="{E092238D-4F7C-481C-8B5D-E6AC67ADFE1C}"/>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299389" y="1028700"/>
            <a:ext cx="442911" cy="442911"/>
          </a:xfrm>
          <a:prstGeom prst="rect">
            <a:avLst/>
          </a:prstGeom>
        </p:spPr>
      </p:pic>
    </p:spTree>
    <p:extLst>
      <p:ext uri="{BB962C8B-B14F-4D97-AF65-F5344CB8AC3E}">
        <p14:creationId xmlns:p14="http://schemas.microsoft.com/office/powerpoint/2010/main" val="17827332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2" name="Retângulo 11">
            <a:extLst>
              <a:ext uri="{FF2B5EF4-FFF2-40B4-BE49-F238E27FC236}">
                <a16:creationId xmlns:a16="http://schemas.microsoft.com/office/drawing/2014/main" id="{8AC5E63C-2B40-41FD-8D17-98B221772341}"/>
              </a:ext>
            </a:extLst>
          </p:cNvPr>
          <p:cNvSpPr/>
          <p:nvPr userDrawn="1"/>
        </p:nvSpPr>
        <p:spPr>
          <a:xfrm>
            <a:off x="-1" y="-5356"/>
            <a:ext cx="6096001" cy="6863356"/>
          </a:xfrm>
          <a:prstGeom prst="rect">
            <a:avLst/>
          </a:prstGeom>
          <a:solidFill>
            <a:srgbClr val="EBE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7" name="Retângulo 6">
            <a:extLst>
              <a:ext uri="{FF2B5EF4-FFF2-40B4-BE49-F238E27FC236}">
                <a16:creationId xmlns:a16="http://schemas.microsoft.com/office/drawing/2014/main" id="{4E7E18CE-8D40-4088-A30C-ACCA56D408D0}"/>
              </a:ext>
            </a:extLst>
          </p:cNvPr>
          <p:cNvSpPr/>
          <p:nvPr userDrawn="1"/>
        </p:nvSpPr>
        <p:spPr>
          <a:xfrm>
            <a:off x="0" y="-5356"/>
            <a:ext cx="12192000" cy="938805"/>
          </a:xfrm>
          <a:prstGeom prst="rect">
            <a:avLst/>
          </a:prstGeom>
          <a:solidFill>
            <a:srgbClr val="C8C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09/09/2021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lang="en-BR" sz="3100" b="1" kern="1200" dirty="0">
                <a:solidFill>
                  <a:srgbClr val="EBEEFF"/>
                </a:solidFill>
                <a:latin typeface="Quicksand" pitchFamily="2" charset="0"/>
                <a:ea typeface="+mj-ea"/>
                <a:cs typeface="+mj-cs"/>
              </a:defRPr>
            </a:lvl1pPr>
          </a:lstStyle>
          <a:p>
            <a:r>
              <a:rPr lang="pt-BR" noProof="0"/>
              <a:t>Click to edit Master title style</a:t>
            </a:r>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noAutofit/>
          </a:bodyPr>
          <a:lstStyle>
            <a:lvl1pPr marL="0" indent="0" algn="l">
              <a:buNone/>
              <a:defRPr lang="en-BR" sz="2400" kern="1200" dirty="0">
                <a:solidFill>
                  <a:srgbClr val="7030A0"/>
                </a:solidFill>
                <a:latin typeface="Quicksand" pitchFamily="2"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a:t>Click to edit Master subtitle style</a:t>
            </a:r>
          </a:p>
        </p:txBody>
      </p:sp>
      <p:sp>
        <p:nvSpPr>
          <p:cNvPr id="9" name="Espaço Reservado para Texto 8">
            <a:extLst>
              <a:ext uri="{FF2B5EF4-FFF2-40B4-BE49-F238E27FC236}">
                <a16:creationId xmlns:a16="http://schemas.microsoft.com/office/drawing/2014/main" id="{E41F340E-9842-4797-8BB3-0E6E432075DC}"/>
              </a:ext>
            </a:extLst>
          </p:cNvPr>
          <p:cNvSpPr>
            <a:spLocks noGrp="1"/>
          </p:cNvSpPr>
          <p:nvPr>
            <p:ph type="body" sz="quarter" idx="13"/>
          </p:nvPr>
        </p:nvSpPr>
        <p:spPr>
          <a:xfrm>
            <a:off x="595308" y="1058861"/>
            <a:ext cx="5291142" cy="365125"/>
          </a:xfrm>
        </p:spPr>
        <p:txBody>
          <a:bodyPr anchor="ctr">
            <a:noAutofit/>
          </a:bodyPr>
          <a:lstStyle>
            <a:lvl1pPr marL="0" indent="0" algn="l">
              <a:buNone/>
              <a:defRPr sz="2000" b="1"/>
            </a:lvl1pPr>
          </a:lstStyle>
          <a:p>
            <a:pPr lvl="0"/>
            <a:r>
              <a:rPr lang="pt-BR" noProof="0"/>
              <a:t>Clique para editar os estilos de texto Mestres</a:t>
            </a:r>
          </a:p>
        </p:txBody>
      </p:sp>
      <p:sp>
        <p:nvSpPr>
          <p:cNvPr id="19" name="Espaço Reservado para Texto 8">
            <a:extLst>
              <a:ext uri="{FF2B5EF4-FFF2-40B4-BE49-F238E27FC236}">
                <a16:creationId xmlns:a16="http://schemas.microsoft.com/office/drawing/2014/main" id="{1524662A-35F2-4A7F-944B-B7F65FC7EA84}"/>
              </a:ext>
            </a:extLst>
          </p:cNvPr>
          <p:cNvSpPr>
            <a:spLocks noGrp="1"/>
          </p:cNvSpPr>
          <p:nvPr>
            <p:ph type="body" sz="quarter" idx="14"/>
          </p:nvPr>
        </p:nvSpPr>
        <p:spPr>
          <a:xfrm>
            <a:off x="6742300" y="1058861"/>
            <a:ext cx="5297300" cy="365125"/>
          </a:xfrm>
        </p:spPr>
        <p:txBody>
          <a:bodyPr anchor="ctr">
            <a:noAutofit/>
          </a:bodyPr>
          <a:lstStyle>
            <a:lvl1pPr marL="0" indent="0" algn="l">
              <a:buNone/>
              <a:defRPr sz="2000" b="1"/>
            </a:lvl1pPr>
          </a:lstStyle>
          <a:p>
            <a:pPr lvl="0"/>
            <a:r>
              <a:rPr lang="pt-BR" noProof="0"/>
              <a:t>Clique para editar os estilos de texto Mestres</a:t>
            </a:r>
          </a:p>
        </p:txBody>
      </p:sp>
      <p:sp>
        <p:nvSpPr>
          <p:cNvPr id="22" name="Espaço Reservado para Texto 21">
            <a:extLst>
              <a:ext uri="{FF2B5EF4-FFF2-40B4-BE49-F238E27FC236}">
                <a16:creationId xmlns:a16="http://schemas.microsoft.com/office/drawing/2014/main" id="{5B665F4D-B32B-4784-B0BC-52B6A49F23F4}"/>
              </a:ext>
            </a:extLst>
          </p:cNvPr>
          <p:cNvSpPr>
            <a:spLocks noGrp="1"/>
          </p:cNvSpPr>
          <p:nvPr>
            <p:ph type="body" sz="quarter" idx="15"/>
          </p:nvPr>
        </p:nvSpPr>
        <p:spPr>
          <a:xfrm>
            <a:off x="152398" y="1549399"/>
            <a:ext cx="573405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23" name="Espaço Reservado para Texto 21">
            <a:extLst>
              <a:ext uri="{FF2B5EF4-FFF2-40B4-BE49-F238E27FC236}">
                <a16:creationId xmlns:a16="http://schemas.microsoft.com/office/drawing/2014/main" id="{159905E3-BA26-451B-92C4-EF35CC0FC969}"/>
              </a:ext>
            </a:extLst>
          </p:cNvPr>
          <p:cNvSpPr>
            <a:spLocks noGrp="1"/>
          </p:cNvSpPr>
          <p:nvPr>
            <p:ph type="body" sz="quarter" idx="16"/>
          </p:nvPr>
        </p:nvSpPr>
        <p:spPr>
          <a:xfrm>
            <a:off x="6299389" y="1549399"/>
            <a:ext cx="573405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pic>
        <p:nvPicPr>
          <p:cNvPr id="27" name="Gráfico 26" descr="Lupa estrutura de tópicos">
            <a:extLst>
              <a:ext uri="{FF2B5EF4-FFF2-40B4-BE49-F238E27FC236}">
                <a16:creationId xmlns:a16="http://schemas.microsoft.com/office/drawing/2014/main" id="{AB1A4E1F-2DA1-482C-B2BC-7EC15CC1C27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2397" y="1028700"/>
            <a:ext cx="442911" cy="442911"/>
          </a:xfrm>
          <a:prstGeom prst="rect">
            <a:avLst/>
          </a:prstGeom>
        </p:spPr>
      </p:pic>
      <p:pic>
        <p:nvPicPr>
          <p:cNvPr id="28" name="Gráfico 27">
            <a:extLst>
              <a:ext uri="{FF2B5EF4-FFF2-40B4-BE49-F238E27FC236}">
                <a16:creationId xmlns:a16="http://schemas.microsoft.com/office/drawing/2014/main" id="{E092238D-4F7C-481C-8B5D-E6AC67ADFE1C}"/>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299389" y="1028700"/>
            <a:ext cx="442911" cy="442911"/>
          </a:xfrm>
          <a:prstGeom prst="rect">
            <a:avLst/>
          </a:prstGeom>
        </p:spPr>
      </p:pic>
    </p:spTree>
    <p:extLst>
      <p:ext uri="{BB962C8B-B14F-4D97-AF65-F5344CB8AC3E}">
        <p14:creationId xmlns:p14="http://schemas.microsoft.com/office/powerpoint/2010/main" val="15248428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2" name="Retângulo 11">
            <a:extLst>
              <a:ext uri="{FF2B5EF4-FFF2-40B4-BE49-F238E27FC236}">
                <a16:creationId xmlns:a16="http://schemas.microsoft.com/office/drawing/2014/main" id="{8AC5E63C-2B40-41FD-8D17-98B221772341}"/>
              </a:ext>
            </a:extLst>
          </p:cNvPr>
          <p:cNvSpPr/>
          <p:nvPr userDrawn="1"/>
        </p:nvSpPr>
        <p:spPr>
          <a:xfrm>
            <a:off x="-1" y="-5356"/>
            <a:ext cx="6096001" cy="6863356"/>
          </a:xfrm>
          <a:prstGeom prst="rect">
            <a:avLst/>
          </a:prstGeom>
          <a:solidFill>
            <a:srgbClr val="E4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7" name="Retângulo 6">
            <a:extLst>
              <a:ext uri="{FF2B5EF4-FFF2-40B4-BE49-F238E27FC236}">
                <a16:creationId xmlns:a16="http://schemas.microsoft.com/office/drawing/2014/main" id="{4E7E18CE-8D40-4088-A30C-ACCA56D408D0}"/>
              </a:ext>
            </a:extLst>
          </p:cNvPr>
          <p:cNvSpPr/>
          <p:nvPr userDrawn="1"/>
        </p:nvSpPr>
        <p:spPr>
          <a:xfrm>
            <a:off x="0" y="-5356"/>
            <a:ext cx="12192000" cy="938805"/>
          </a:xfrm>
          <a:prstGeom prst="rect">
            <a:avLst/>
          </a:prstGeom>
          <a:solidFill>
            <a:srgbClr val="76A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09/09/2021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1">
                <a:solidFill>
                  <a:srgbClr val="EFFFF1"/>
                </a:solidFill>
              </a:defRPr>
            </a:lvl1pPr>
          </a:lstStyle>
          <a:p>
            <a:r>
              <a:rPr lang="pt-BR" noProof="0"/>
              <a:t>Click to edit Master title style</a:t>
            </a:r>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rgbClr val="0070C0"/>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a:t>Click to edit Master subtitle style</a:t>
            </a:r>
          </a:p>
        </p:txBody>
      </p:sp>
      <p:sp>
        <p:nvSpPr>
          <p:cNvPr id="9" name="Espaço Reservado para Texto 8">
            <a:extLst>
              <a:ext uri="{FF2B5EF4-FFF2-40B4-BE49-F238E27FC236}">
                <a16:creationId xmlns:a16="http://schemas.microsoft.com/office/drawing/2014/main" id="{E41F340E-9842-4797-8BB3-0E6E432075DC}"/>
              </a:ext>
            </a:extLst>
          </p:cNvPr>
          <p:cNvSpPr>
            <a:spLocks noGrp="1"/>
          </p:cNvSpPr>
          <p:nvPr>
            <p:ph type="body" sz="quarter" idx="13"/>
          </p:nvPr>
        </p:nvSpPr>
        <p:spPr>
          <a:xfrm>
            <a:off x="595308" y="1058861"/>
            <a:ext cx="5291142" cy="365125"/>
          </a:xfrm>
        </p:spPr>
        <p:txBody>
          <a:bodyPr anchor="ctr">
            <a:noAutofit/>
          </a:bodyPr>
          <a:lstStyle>
            <a:lvl1pPr marL="0" indent="0" algn="l">
              <a:buNone/>
              <a:defRPr sz="2000" b="1"/>
            </a:lvl1pPr>
          </a:lstStyle>
          <a:p>
            <a:pPr lvl="0"/>
            <a:r>
              <a:rPr lang="pt-BR" noProof="0"/>
              <a:t>Clique para editar os estilos de texto Mestres</a:t>
            </a:r>
          </a:p>
        </p:txBody>
      </p:sp>
      <p:sp>
        <p:nvSpPr>
          <p:cNvPr id="19" name="Espaço Reservado para Texto 8">
            <a:extLst>
              <a:ext uri="{FF2B5EF4-FFF2-40B4-BE49-F238E27FC236}">
                <a16:creationId xmlns:a16="http://schemas.microsoft.com/office/drawing/2014/main" id="{1524662A-35F2-4A7F-944B-B7F65FC7EA84}"/>
              </a:ext>
            </a:extLst>
          </p:cNvPr>
          <p:cNvSpPr>
            <a:spLocks noGrp="1"/>
          </p:cNvSpPr>
          <p:nvPr>
            <p:ph type="body" sz="quarter" idx="14"/>
          </p:nvPr>
        </p:nvSpPr>
        <p:spPr>
          <a:xfrm>
            <a:off x="6742300" y="1058861"/>
            <a:ext cx="5297300" cy="365125"/>
          </a:xfrm>
        </p:spPr>
        <p:txBody>
          <a:bodyPr anchor="ctr">
            <a:noAutofit/>
          </a:bodyPr>
          <a:lstStyle>
            <a:lvl1pPr marL="0" indent="0" algn="l">
              <a:buNone/>
              <a:defRPr sz="2000" b="1"/>
            </a:lvl1pPr>
          </a:lstStyle>
          <a:p>
            <a:pPr lvl="0"/>
            <a:r>
              <a:rPr lang="pt-BR" noProof="0"/>
              <a:t>Clique para editar os estilos de texto Mestres</a:t>
            </a:r>
          </a:p>
        </p:txBody>
      </p:sp>
      <p:sp>
        <p:nvSpPr>
          <p:cNvPr id="22" name="Espaço Reservado para Texto 21">
            <a:extLst>
              <a:ext uri="{FF2B5EF4-FFF2-40B4-BE49-F238E27FC236}">
                <a16:creationId xmlns:a16="http://schemas.microsoft.com/office/drawing/2014/main" id="{5B665F4D-B32B-4784-B0BC-52B6A49F23F4}"/>
              </a:ext>
            </a:extLst>
          </p:cNvPr>
          <p:cNvSpPr>
            <a:spLocks noGrp="1"/>
          </p:cNvSpPr>
          <p:nvPr>
            <p:ph type="body" sz="quarter" idx="15"/>
          </p:nvPr>
        </p:nvSpPr>
        <p:spPr>
          <a:xfrm>
            <a:off x="152398" y="1549399"/>
            <a:ext cx="573405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23" name="Espaço Reservado para Texto 21">
            <a:extLst>
              <a:ext uri="{FF2B5EF4-FFF2-40B4-BE49-F238E27FC236}">
                <a16:creationId xmlns:a16="http://schemas.microsoft.com/office/drawing/2014/main" id="{159905E3-BA26-451B-92C4-EF35CC0FC969}"/>
              </a:ext>
            </a:extLst>
          </p:cNvPr>
          <p:cNvSpPr>
            <a:spLocks noGrp="1"/>
          </p:cNvSpPr>
          <p:nvPr>
            <p:ph type="body" sz="quarter" idx="16"/>
          </p:nvPr>
        </p:nvSpPr>
        <p:spPr>
          <a:xfrm>
            <a:off x="6299389" y="1549399"/>
            <a:ext cx="573405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pic>
        <p:nvPicPr>
          <p:cNvPr id="27" name="Gráfico 26" descr="Lupa estrutura de tópicos">
            <a:extLst>
              <a:ext uri="{FF2B5EF4-FFF2-40B4-BE49-F238E27FC236}">
                <a16:creationId xmlns:a16="http://schemas.microsoft.com/office/drawing/2014/main" id="{AB1A4E1F-2DA1-482C-B2BC-7EC15CC1C27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2397" y="1028700"/>
            <a:ext cx="442911" cy="442911"/>
          </a:xfrm>
          <a:prstGeom prst="rect">
            <a:avLst/>
          </a:prstGeom>
        </p:spPr>
      </p:pic>
      <p:pic>
        <p:nvPicPr>
          <p:cNvPr id="28" name="Gráfico 27">
            <a:extLst>
              <a:ext uri="{FF2B5EF4-FFF2-40B4-BE49-F238E27FC236}">
                <a16:creationId xmlns:a16="http://schemas.microsoft.com/office/drawing/2014/main" id="{E092238D-4F7C-481C-8B5D-E6AC67ADFE1C}"/>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299389" y="1028700"/>
            <a:ext cx="442911" cy="442911"/>
          </a:xfrm>
          <a:prstGeom prst="rect">
            <a:avLst/>
          </a:prstGeom>
        </p:spPr>
      </p:pic>
    </p:spTree>
    <p:extLst>
      <p:ext uri="{BB962C8B-B14F-4D97-AF65-F5344CB8AC3E}">
        <p14:creationId xmlns:p14="http://schemas.microsoft.com/office/powerpoint/2010/main" val="2629997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1_Section Header - VR">
    <p:spTree>
      <p:nvGrpSpPr>
        <p:cNvPr id="1" name=""/>
        <p:cNvGrpSpPr/>
        <p:nvPr/>
      </p:nvGrpSpPr>
      <p:grpSpPr>
        <a:xfrm>
          <a:off x="0" y="0"/>
          <a:ext cx="0" cy="0"/>
          <a:chOff x="0" y="0"/>
          <a:chExt cx="0" cy="0"/>
        </a:xfrm>
      </p:grpSpPr>
      <p:sp>
        <p:nvSpPr>
          <p:cNvPr id="7" name="Forma Livre: Forma 6">
            <a:extLst>
              <a:ext uri="{FF2B5EF4-FFF2-40B4-BE49-F238E27FC236}">
                <a16:creationId xmlns:a16="http://schemas.microsoft.com/office/drawing/2014/main" id="{18C1D13D-9EB8-41F7-A045-6496AD160818}"/>
              </a:ext>
            </a:extLst>
          </p:cNvPr>
          <p:cNvSpPr/>
          <p:nvPr userDrawn="1"/>
        </p:nvSpPr>
        <p:spPr>
          <a:xfrm>
            <a:off x="0" y="4819650"/>
            <a:ext cx="12192000" cy="2040125"/>
          </a:xfrm>
          <a:custGeom>
            <a:avLst/>
            <a:gdLst>
              <a:gd name="connsiteX0" fmla="*/ 1051346 w 12192000"/>
              <a:gd name="connsiteY0" fmla="*/ 24 h 3595899"/>
              <a:gd name="connsiteX1" fmla="*/ 3776547 w 12192000"/>
              <a:gd name="connsiteY1" fmla="*/ 1308124 h 3595899"/>
              <a:gd name="connsiteX2" fmla="*/ 8535272 w 12192000"/>
              <a:gd name="connsiteY2" fmla="*/ 101624 h 3595899"/>
              <a:gd name="connsiteX3" fmla="*/ 11384974 w 12192000"/>
              <a:gd name="connsiteY3" fmla="*/ 1562124 h 3595899"/>
              <a:gd name="connsiteX4" fmla="*/ 12055958 w 12192000"/>
              <a:gd name="connsiteY4" fmla="*/ 1444639 h 3595899"/>
              <a:gd name="connsiteX5" fmla="*/ 12192000 w 12192000"/>
              <a:gd name="connsiteY5" fmla="*/ 1381527 h 3595899"/>
              <a:gd name="connsiteX6" fmla="*/ 12192000 w 12192000"/>
              <a:gd name="connsiteY6" fmla="*/ 3595899 h 3595899"/>
              <a:gd name="connsiteX7" fmla="*/ 0 w 12192000"/>
              <a:gd name="connsiteY7" fmla="*/ 3595899 h 3595899"/>
              <a:gd name="connsiteX8" fmla="*/ 0 w 12192000"/>
              <a:gd name="connsiteY8" fmla="*/ 271762 h 3595899"/>
              <a:gd name="connsiteX9" fmla="*/ 26032 w 12192000"/>
              <a:gd name="connsiteY9" fmla="*/ 259096 h 3595899"/>
              <a:gd name="connsiteX10" fmla="*/ 1051346 w 12192000"/>
              <a:gd name="connsiteY10" fmla="*/ 24 h 3595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3595899">
                <a:moveTo>
                  <a:pt x="1051346" y="24"/>
                </a:moveTo>
                <a:cubicBezTo>
                  <a:pt x="1950524" y="-6326"/>
                  <a:pt x="2529225" y="1291191"/>
                  <a:pt x="3776547" y="1308124"/>
                </a:cubicBezTo>
                <a:cubicBezTo>
                  <a:pt x="5023868" y="1325057"/>
                  <a:pt x="7267201" y="59291"/>
                  <a:pt x="8535272" y="101624"/>
                </a:cubicBezTo>
                <a:cubicBezTo>
                  <a:pt x="9803344" y="143957"/>
                  <a:pt x="10446602" y="1430891"/>
                  <a:pt x="11384974" y="1562124"/>
                </a:cubicBezTo>
                <a:cubicBezTo>
                  <a:pt x="11604905" y="1592882"/>
                  <a:pt x="11829902" y="1538296"/>
                  <a:pt x="12055958" y="1444639"/>
                </a:cubicBezTo>
                <a:lnTo>
                  <a:pt x="12192000" y="1381527"/>
                </a:lnTo>
                <a:lnTo>
                  <a:pt x="12192000" y="3595899"/>
                </a:lnTo>
                <a:lnTo>
                  <a:pt x="0" y="3595899"/>
                </a:lnTo>
                <a:lnTo>
                  <a:pt x="0" y="271762"/>
                </a:lnTo>
                <a:lnTo>
                  <a:pt x="26032" y="259096"/>
                </a:lnTo>
                <a:cubicBezTo>
                  <a:pt x="368858" y="101823"/>
                  <a:pt x="714155" y="2405"/>
                  <a:pt x="1051346" y="24"/>
                </a:cubicBezTo>
                <a:close/>
              </a:path>
            </a:pathLst>
          </a:custGeom>
          <a:gradFill flip="none" rotWithShape="1">
            <a:gsLst>
              <a:gs pos="0">
                <a:srgbClr val="00AA13"/>
              </a:gs>
              <a:gs pos="100000">
                <a:srgbClr val="0070C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pt-BR" noProof="0"/>
          </a:p>
        </p:txBody>
      </p:sp>
      <p:sp>
        <p:nvSpPr>
          <p:cNvPr id="2" name="Title 1">
            <a:extLst>
              <a:ext uri="{FF2B5EF4-FFF2-40B4-BE49-F238E27FC236}">
                <a16:creationId xmlns:a16="http://schemas.microsoft.com/office/drawing/2014/main" id="{866CAF40-B3CC-3F44-9AFF-9A42E69E73D2}"/>
              </a:ext>
            </a:extLst>
          </p:cNvPr>
          <p:cNvSpPr>
            <a:spLocks noGrp="1"/>
          </p:cNvSpPr>
          <p:nvPr>
            <p:ph type="title"/>
          </p:nvPr>
        </p:nvSpPr>
        <p:spPr>
          <a:xfrm>
            <a:off x="831850" y="1192942"/>
            <a:ext cx="10515600" cy="1500187"/>
          </a:xfrm>
        </p:spPr>
        <p:txBody>
          <a:bodyPr anchor="b"/>
          <a:lstStyle>
            <a:lvl1pPr algn="ctr">
              <a:defRPr sz="6000">
                <a:solidFill>
                  <a:srgbClr val="0070C0"/>
                </a:solidFill>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3" name="Text Placeholder 2">
            <a:extLst>
              <a:ext uri="{FF2B5EF4-FFF2-40B4-BE49-F238E27FC236}">
                <a16:creationId xmlns:a16="http://schemas.microsoft.com/office/drawing/2014/main" id="{E98BA914-8B4A-534A-9FEE-3F1A0750C8D6}"/>
              </a:ext>
            </a:extLst>
          </p:cNvPr>
          <p:cNvSpPr>
            <a:spLocks noGrp="1"/>
          </p:cNvSpPr>
          <p:nvPr>
            <p:ph type="body" idx="1" hasCustomPrompt="1"/>
          </p:nvPr>
        </p:nvSpPr>
        <p:spPr>
          <a:xfrm>
            <a:off x="831850" y="2720117"/>
            <a:ext cx="10515600" cy="1500187"/>
          </a:xfrm>
        </p:spPr>
        <p:txBody>
          <a:bodyPr anchor="ctr"/>
          <a:lstStyle>
            <a:lvl1pPr marL="0" indent="0" algn="ctr">
              <a:buNone/>
              <a:defRPr sz="240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noProof="0" dirty="0"/>
              <a:t>Click </a:t>
            </a:r>
            <a:r>
              <a:rPr lang="pt-BR" noProof="0" dirty="0" err="1"/>
              <a:t>to</a:t>
            </a:r>
            <a:r>
              <a:rPr lang="pt-BR" noProof="0" dirty="0"/>
              <a:t> </a:t>
            </a:r>
            <a:r>
              <a:rPr lang="pt-BR" noProof="0" dirty="0" err="1"/>
              <a:t>edit</a:t>
            </a:r>
            <a:r>
              <a:rPr lang="pt-BR" noProof="0" dirty="0"/>
              <a:t> Master </a:t>
            </a:r>
            <a:r>
              <a:rPr lang="pt-BR" noProof="0" dirty="0" err="1"/>
              <a:t>text</a:t>
            </a:r>
            <a:r>
              <a:rPr lang="pt-BR" noProof="0" dirty="0"/>
              <a:t> </a:t>
            </a:r>
            <a:r>
              <a:rPr lang="pt-BR" noProof="0" dirty="0" err="1"/>
              <a:t>styles</a:t>
            </a:r>
            <a:endParaRPr lang="pt-BR" noProof="0" dirty="0"/>
          </a:p>
        </p:txBody>
      </p:sp>
      <p:sp>
        <p:nvSpPr>
          <p:cNvPr id="4" name="Date Placeholder 3">
            <a:extLst>
              <a:ext uri="{FF2B5EF4-FFF2-40B4-BE49-F238E27FC236}">
                <a16:creationId xmlns:a16="http://schemas.microsoft.com/office/drawing/2014/main" id="{7F7D751D-5D6B-1140-B968-3CDCC640D64B}"/>
              </a:ext>
            </a:extLst>
          </p:cNvPr>
          <p:cNvSpPr>
            <a:spLocks noGrp="1"/>
          </p:cNvSpPr>
          <p:nvPr>
            <p:ph type="dt" sz="half" idx="10"/>
          </p:nvPr>
        </p:nvSpPr>
        <p:spPr>
          <a:xfrm>
            <a:off x="1724025" y="6356350"/>
            <a:ext cx="1857374" cy="365125"/>
          </a:xfrm>
        </p:spPr>
        <p:txBody>
          <a:bodyPr/>
          <a:lstStyle>
            <a:lvl1pPr>
              <a:defRPr>
                <a:solidFill>
                  <a:schemeClr val="accent6">
                    <a:lumMod val="20000"/>
                    <a:lumOff val="80000"/>
                  </a:schemeClr>
                </a:solidFill>
              </a:defRPr>
            </a:lvl1pPr>
          </a:lstStyle>
          <a:p>
            <a:fld id="{4DAC91E8-C203-A94E-B80D-5E5809A534B4}" type="datetimeFigureOut">
              <a:rPr lang="pt-BR" noProof="0" smtClean="0"/>
              <a:pPr/>
              <a:t>09/09/2021</a:t>
            </a:fld>
            <a:endParaRPr lang="pt-BR" noProof="0"/>
          </a:p>
        </p:txBody>
      </p:sp>
      <p:sp>
        <p:nvSpPr>
          <p:cNvPr id="5" name="Footer Placeholder 4">
            <a:extLst>
              <a:ext uri="{FF2B5EF4-FFF2-40B4-BE49-F238E27FC236}">
                <a16:creationId xmlns:a16="http://schemas.microsoft.com/office/drawing/2014/main" id="{4F339D91-A8E5-E44C-952E-E32B2C488D67}"/>
              </a:ext>
            </a:extLst>
          </p:cNvPr>
          <p:cNvSpPr>
            <a:spLocks noGrp="1"/>
          </p:cNvSpPr>
          <p:nvPr>
            <p:ph type="ftr" sz="quarter" idx="11"/>
          </p:nvPr>
        </p:nvSpPr>
        <p:spPr>
          <a:xfrm>
            <a:off x="5367338" y="6356350"/>
            <a:ext cx="2786061" cy="365125"/>
          </a:xfrm>
        </p:spPr>
        <p:txBody>
          <a:bodyPr/>
          <a:lstStyle>
            <a:lvl1pPr>
              <a:defRPr>
                <a:solidFill>
                  <a:schemeClr val="accent6">
                    <a:lumMod val="20000"/>
                    <a:lumOff val="80000"/>
                  </a:schemeClr>
                </a:solidFill>
              </a:defRPr>
            </a:lvl1pPr>
          </a:lstStyle>
          <a:p>
            <a:endParaRPr lang="pt-BR" noProof="0"/>
          </a:p>
        </p:txBody>
      </p:sp>
      <p:sp>
        <p:nvSpPr>
          <p:cNvPr id="6" name="Slide Number Placeholder 5">
            <a:extLst>
              <a:ext uri="{FF2B5EF4-FFF2-40B4-BE49-F238E27FC236}">
                <a16:creationId xmlns:a16="http://schemas.microsoft.com/office/drawing/2014/main" id="{616B7685-5CF0-9A48-9C7E-138B8D3772C5}"/>
              </a:ext>
            </a:extLst>
          </p:cNvPr>
          <p:cNvSpPr>
            <a:spLocks noGrp="1"/>
          </p:cNvSpPr>
          <p:nvPr>
            <p:ph type="sldNum" sz="quarter" idx="12"/>
          </p:nvPr>
        </p:nvSpPr>
        <p:spPr>
          <a:xfrm>
            <a:off x="9496425" y="6356350"/>
            <a:ext cx="1857374" cy="365125"/>
          </a:xfrm>
        </p:spPr>
        <p:txBody>
          <a:bodyPr/>
          <a:lstStyle>
            <a:lvl1pPr>
              <a:defRPr>
                <a:solidFill>
                  <a:schemeClr val="accent6">
                    <a:lumMod val="20000"/>
                    <a:lumOff val="80000"/>
                  </a:schemeClr>
                </a:solidFill>
              </a:defRPr>
            </a:lvl1pPr>
          </a:lstStyle>
          <a:p>
            <a:fld id="{11C29AE2-8F77-1B45-AEF2-52E9D75733AA}" type="slidenum">
              <a:rPr lang="pt-BR" noProof="0" smtClean="0"/>
              <a:pPr/>
              <a:t>‹nº›</a:t>
            </a:fld>
            <a:endParaRPr lang="pt-BR" noProof="0"/>
          </a:p>
        </p:txBody>
      </p:sp>
      <p:pic>
        <p:nvPicPr>
          <p:cNvPr id="10" name="Google Shape;102;p1">
            <a:extLst>
              <a:ext uri="{FF2B5EF4-FFF2-40B4-BE49-F238E27FC236}">
                <a16:creationId xmlns:a16="http://schemas.microsoft.com/office/drawing/2014/main" id="{9E99DB6C-3965-4404-A4F5-DE1D45B199FF}"/>
              </a:ext>
            </a:extLst>
          </p:cNvPr>
          <p:cNvPicPr preferRelativeResize="0"/>
          <p:nvPr userDrawn="1"/>
        </p:nvPicPr>
        <p:blipFill rotWithShape="1">
          <a:blip r:embed="rId2">
            <a:alphaModFix/>
          </a:blip>
          <a:srcRect/>
          <a:stretch/>
        </p:blipFill>
        <p:spPr>
          <a:xfrm>
            <a:off x="374580" y="5184646"/>
            <a:ext cx="1246635" cy="1490474"/>
          </a:xfrm>
          <a:prstGeom prst="rect">
            <a:avLst/>
          </a:prstGeom>
          <a:noFill/>
          <a:ln>
            <a:noFill/>
          </a:ln>
        </p:spPr>
      </p:pic>
      <p:pic>
        <p:nvPicPr>
          <p:cNvPr id="11" name="Gráfico 10">
            <a:extLst>
              <a:ext uri="{FF2B5EF4-FFF2-40B4-BE49-F238E27FC236}">
                <a16:creationId xmlns:a16="http://schemas.microsoft.com/office/drawing/2014/main" id="{F3E6F145-F222-4C5B-8AF4-143A381F800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0380" y="62730"/>
            <a:ext cx="666750" cy="666750"/>
          </a:xfrm>
          <a:prstGeom prst="rect">
            <a:avLst/>
          </a:prstGeom>
        </p:spPr>
      </p:pic>
    </p:spTree>
    <p:extLst>
      <p:ext uri="{BB962C8B-B14F-4D97-AF65-F5344CB8AC3E}">
        <p14:creationId xmlns:p14="http://schemas.microsoft.com/office/powerpoint/2010/main" val="2765793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2" name="Retângulo 11">
            <a:extLst>
              <a:ext uri="{FF2B5EF4-FFF2-40B4-BE49-F238E27FC236}">
                <a16:creationId xmlns:a16="http://schemas.microsoft.com/office/drawing/2014/main" id="{8AC5E63C-2B40-41FD-8D17-98B221772341}"/>
              </a:ext>
            </a:extLst>
          </p:cNvPr>
          <p:cNvSpPr/>
          <p:nvPr userDrawn="1"/>
        </p:nvSpPr>
        <p:spPr>
          <a:xfrm>
            <a:off x="-1" y="-5356"/>
            <a:ext cx="3581401" cy="6863356"/>
          </a:xfrm>
          <a:prstGeom prst="rect">
            <a:avLst/>
          </a:prstGeom>
          <a:solidFill>
            <a:srgbClr val="D8F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7" name="Retângulo 6">
            <a:extLst>
              <a:ext uri="{FF2B5EF4-FFF2-40B4-BE49-F238E27FC236}">
                <a16:creationId xmlns:a16="http://schemas.microsoft.com/office/drawing/2014/main" id="{4E7E18CE-8D40-4088-A30C-ACCA56D408D0}"/>
              </a:ext>
            </a:extLst>
          </p:cNvPr>
          <p:cNvSpPr/>
          <p:nvPr userDrawn="1"/>
        </p:nvSpPr>
        <p:spPr>
          <a:xfrm>
            <a:off x="0" y="-5356"/>
            <a:ext cx="12192000" cy="938805"/>
          </a:xfrm>
          <a:prstGeom prst="rect">
            <a:avLst/>
          </a:prstGeom>
          <a:solidFill>
            <a:srgbClr val="B2DA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09/09/2021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1">
                <a:solidFill>
                  <a:srgbClr val="EFFFF1"/>
                </a:solidFill>
              </a:defRPr>
            </a:lvl1pPr>
          </a:lstStyle>
          <a:p>
            <a:r>
              <a:rPr lang="pt-BR" noProof="0"/>
              <a:t>Click to edit Master title style</a:t>
            </a:r>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rgbClr val="00AA13"/>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a:t>Click to edit Master subtitle style</a:t>
            </a:r>
          </a:p>
        </p:txBody>
      </p:sp>
    </p:spTree>
    <p:extLst>
      <p:ext uri="{BB962C8B-B14F-4D97-AF65-F5344CB8AC3E}">
        <p14:creationId xmlns:p14="http://schemas.microsoft.com/office/powerpoint/2010/main" val="37089208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06A91B-FAB0-8148-AFF3-D0A705C47B7F}"/>
              </a:ext>
            </a:extLst>
          </p:cNvPr>
          <p:cNvSpPr>
            <a:spLocks noGrp="1"/>
          </p:cNvSpPr>
          <p:nvPr>
            <p:ph type="dt" sz="half" idx="10"/>
          </p:nvPr>
        </p:nvSpPr>
        <p:spPr/>
        <p:txBody>
          <a:bodyPr/>
          <a:lstStyle/>
          <a:p>
            <a:fld id="{4DAC91E8-C203-A94E-B80D-5E5809A534B4}" type="datetimeFigureOut">
              <a:rPr lang="en-BR" smtClean="0"/>
              <a:t>09/09/2021</a:t>
            </a:fld>
            <a:endParaRPr lang="en-BR"/>
          </a:p>
        </p:txBody>
      </p:sp>
      <p:sp>
        <p:nvSpPr>
          <p:cNvPr id="3" name="Footer Placeholder 2">
            <a:extLst>
              <a:ext uri="{FF2B5EF4-FFF2-40B4-BE49-F238E27FC236}">
                <a16:creationId xmlns:a16="http://schemas.microsoft.com/office/drawing/2014/main" id="{B05A31D3-E754-E94C-B803-6C4FF2BAB128}"/>
              </a:ext>
            </a:extLst>
          </p:cNvPr>
          <p:cNvSpPr>
            <a:spLocks noGrp="1"/>
          </p:cNvSpPr>
          <p:nvPr>
            <p:ph type="ftr" sz="quarter" idx="11"/>
          </p:nvPr>
        </p:nvSpPr>
        <p:spPr/>
        <p:txBody>
          <a:bodyPr/>
          <a:lstStyle/>
          <a:p>
            <a:endParaRPr lang="en-BR"/>
          </a:p>
        </p:txBody>
      </p:sp>
      <p:sp>
        <p:nvSpPr>
          <p:cNvPr id="4" name="Slide Number Placeholder 3">
            <a:extLst>
              <a:ext uri="{FF2B5EF4-FFF2-40B4-BE49-F238E27FC236}">
                <a16:creationId xmlns:a16="http://schemas.microsoft.com/office/drawing/2014/main" id="{AAE6B337-8FCE-A54F-8596-6BEF5375AEDC}"/>
              </a:ext>
            </a:extLst>
          </p:cNvPr>
          <p:cNvSpPr>
            <a:spLocks noGrp="1"/>
          </p:cNvSpPr>
          <p:nvPr>
            <p:ph type="sldNum" sz="quarter" idx="12"/>
          </p:nvPr>
        </p:nvSpPr>
        <p:spPr/>
        <p:txBody>
          <a:bodyPr/>
          <a:lstStyle/>
          <a:p>
            <a:fld id="{11C29AE2-8F77-1B45-AEF2-52E9D75733AA}" type="slidenum">
              <a:rPr lang="en-BR" smtClean="0"/>
              <a:t>‹nº›</a:t>
            </a:fld>
            <a:endParaRPr lang="en-BR"/>
          </a:p>
        </p:txBody>
      </p:sp>
    </p:spTree>
    <p:extLst>
      <p:ext uri="{BB962C8B-B14F-4D97-AF65-F5344CB8AC3E}">
        <p14:creationId xmlns:p14="http://schemas.microsoft.com/office/powerpoint/2010/main" val="3971965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09/09/2021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sp>
        <p:nvSpPr>
          <p:cNvPr id="10" name="Forma Livre: Forma 9">
            <a:extLst>
              <a:ext uri="{FF2B5EF4-FFF2-40B4-BE49-F238E27FC236}">
                <a16:creationId xmlns:a16="http://schemas.microsoft.com/office/drawing/2014/main" id="{07FD8D0C-755B-4081-9910-CCBE2B49AE22}"/>
              </a:ext>
            </a:extLst>
          </p:cNvPr>
          <p:cNvSpPr/>
          <p:nvPr userDrawn="1"/>
        </p:nvSpPr>
        <p:spPr>
          <a:xfrm rot="5400000" flipH="1">
            <a:off x="5500443" y="-5509303"/>
            <a:ext cx="1179077" cy="12204034"/>
          </a:xfrm>
          <a:custGeom>
            <a:avLst/>
            <a:gdLst>
              <a:gd name="connsiteX0" fmla="*/ 1983736 w 4412343"/>
              <a:gd name="connsiteY0" fmla="*/ 0 h 6925780"/>
              <a:gd name="connsiteX1" fmla="*/ 4412343 w 4412343"/>
              <a:gd name="connsiteY1" fmla="*/ 0 h 6925780"/>
              <a:gd name="connsiteX2" fmla="*/ 4412343 w 4412343"/>
              <a:gd name="connsiteY2" fmla="*/ 6925780 h 6925780"/>
              <a:gd name="connsiteX3" fmla="*/ 1234046 w 4412343"/>
              <a:gd name="connsiteY3" fmla="*/ 6925780 h 6925780"/>
              <a:gd name="connsiteX4" fmla="*/ 1223028 w 4412343"/>
              <a:gd name="connsiteY4" fmla="*/ 6907351 h 6925780"/>
              <a:gd name="connsiteX5" fmla="*/ 933 w 4412343"/>
              <a:gd name="connsiteY5" fmla="*/ 3636833 h 6925780"/>
              <a:gd name="connsiteX6" fmla="*/ 1978006 w 4412343"/>
              <a:gd name="connsiteY6" fmla="*/ 38800 h 6925780"/>
              <a:gd name="connsiteX7" fmla="*/ 1983736 w 4412343"/>
              <a:gd name="connsiteY7" fmla="*/ 0 h 69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2343" h="6925780">
                <a:moveTo>
                  <a:pt x="1983736" y="0"/>
                </a:moveTo>
                <a:lnTo>
                  <a:pt x="4412343" y="0"/>
                </a:lnTo>
                <a:lnTo>
                  <a:pt x="4412343" y="6925780"/>
                </a:lnTo>
                <a:lnTo>
                  <a:pt x="1234046" y="6925780"/>
                </a:lnTo>
                <a:lnTo>
                  <a:pt x="1223028" y="6907351"/>
                </a:lnTo>
                <a:cubicBezTo>
                  <a:pt x="606357" y="5842041"/>
                  <a:pt x="31274" y="4504779"/>
                  <a:pt x="933" y="3636833"/>
                </a:cubicBezTo>
                <a:cubicBezTo>
                  <a:pt x="-47611" y="2248119"/>
                  <a:pt x="1813250" y="817322"/>
                  <a:pt x="1978006" y="38800"/>
                </a:cubicBezTo>
                <a:lnTo>
                  <a:pt x="1983736" y="0"/>
                </a:lnTo>
                <a:close/>
              </a:path>
            </a:pathLst>
          </a:custGeom>
          <a:gradFill flip="none" rotWithShape="1">
            <a:gsLst>
              <a:gs pos="29000">
                <a:srgbClr val="00AA13"/>
              </a:gs>
              <a:gs pos="100000">
                <a:srgbClr val="0070C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0">
                <a:solidFill>
                  <a:srgbClr val="EFFFF1"/>
                </a:solidFill>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chemeClr val="bg2"/>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subtitle</a:t>
            </a:r>
            <a:r>
              <a:rPr lang="pt-BR" noProof="0" dirty="0"/>
              <a:t> </a:t>
            </a:r>
            <a:r>
              <a:rPr lang="pt-BR" noProof="0" dirty="0" err="1"/>
              <a:t>style</a:t>
            </a:r>
            <a:endParaRPr lang="pt-BR" noProof="0" dirty="0"/>
          </a:p>
        </p:txBody>
      </p:sp>
    </p:spTree>
    <p:extLst>
      <p:ext uri="{BB962C8B-B14F-4D97-AF65-F5344CB8AC3E}">
        <p14:creationId xmlns:p14="http://schemas.microsoft.com/office/powerpoint/2010/main" val="1039199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09/09/2021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sp>
        <p:nvSpPr>
          <p:cNvPr id="10" name="Forma Livre: Forma 9">
            <a:extLst>
              <a:ext uri="{FF2B5EF4-FFF2-40B4-BE49-F238E27FC236}">
                <a16:creationId xmlns:a16="http://schemas.microsoft.com/office/drawing/2014/main" id="{07FD8D0C-755B-4081-9910-CCBE2B49AE22}"/>
              </a:ext>
            </a:extLst>
          </p:cNvPr>
          <p:cNvSpPr/>
          <p:nvPr userDrawn="1"/>
        </p:nvSpPr>
        <p:spPr>
          <a:xfrm flipV="1">
            <a:off x="10871201" y="-3"/>
            <a:ext cx="1320800" cy="6858001"/>
          </a:xfrm>
          <a:custGeom>
            <a:avLst/>
            <a:gdLst>
              <a:gd name="connsiteX0" fmla="*/ 1983736 w 4412343"/>
              <a:gd name="connsiteY0" fmla="*/ 0 h 6925780"/>
              <a:gd name="connsiteX1" fmla="*/ 4412343 w 4412343"/>
              <a:gd name="connsiteY1" fmla="*/ 0 h 6925780"/>
              <a:gd name="connsiteX2" fmla="*/ 4412343 w 4412343"/>
              <a:gd name="connsiteY2" fmla="*/ 6925780 h 6925780"/>
              <a:gd name="connsiteX3" fmla="*/ 1234046 w 4412343"/>
              <a:gd name="connsiteY3" fmla="*/ 6925780 h 6925780"/>
              <a:gd name="connsiteX4" fmla="*/ 1223028 w 4412343"/>
              <a:gd name="connsiteY4" fmla="*/ 6907351 h 6925780"/>
              <a:gd name="connsiteX5" fmla="*/ 933 w 4412343"/>
              <a:gd name="connsiteY5" fmla="*/ 3636833 h 6925780"/>
              <a:gd name="connsiteX6" fmla="*/ 1978006 w 4412343"/>
              <a:gd name="connsiteY6" fmla="*/ 38800 h 6925780"/>
              <a:gd name="connsiteX7" fmla="*/ 1983736 w 4412343"/>
              <a:gd name="connsiteY7" fmla="*/ 0 h 69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2343" h="6925780">
                <a:moveTo>
                  <a:pt x="1983736" y="0"/>
                </a:moveTo>
                <a:lnTo>
                  <a:pt x="4412343" y="0"/>
                </a:lnTo>
                <a:lnTo>
                  <a:pt x="4412343" y="6925780"/>
                </a:lnTo>
                <a:lnTo>
                  <a:pt x="1234046" y="6925780"/>
                </a:lnTo>
                <a:lnTo>
                  <a:pt x="1223028" y="6907351"/>
                </a:lnTo>
                <a:cubicBezTo>
                  <a:pt x="606357" y="5842041"/>
                  <a:pt x="31274" y="4504779"/>
                  <a:pt x="933" y="3636833"/>
                </a:cubicBezTo>
                <a:cubicBezTo>
                  <a:pt x="-47611" y="2248119"/>
                  <a:pt x="1813250" y="817322"/>
                  <a:pt x="1978006" y="38800"/>
                </a:cubicBezTo>
                <a:lnTo>
                  <a:pt x="1983736" y="0"/>
                </a:lnTo>
                <a:close/>
              </a:path>
            </a:pathLst>
          </a:custGeom>
          <a:gradFill flip="none" rotWithShape="1">
            <a:gsLst>
              <a:gs pos="29000">
                <a:srgbClr val="00AA13"/>
              </a:gs>
              <a:gs pos="100000">
                <a:srgbClr val="0070C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6197110"/>
            <a:ext cx="438580" cy="524365"/>
          </a:xfrm>
          <a:prstGeom prst="rect">
            <a:avLst/>
          </a:prstGeom>
          <a:noFill/>
          <a:ln>
            <a:noFill/>
          </a:ln>
        </p:spPr>
      </p:pic>
      <p:pic>
        <p:nvPicPr>
          <p:cNvPr id="9" name="Gráfico 8">
            <a:extLst>
              <a:ext uri="{FF2B5EF4-FFF2-40B4-BE49-F238E27FC236}">
                <a16:creationId xmlns:a16="http://schemas.microsoft.com/office/drawing/2014/main" id="{E53EFE37-E005-40AD-81C6-BD45F0C3BB9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85740" y="123825"/>
            <a:ext cx="666750" cy="666750"/>
          </a:xfrm>
          <a:prstGeom prst="rect">
            <a:avLst/>
          </a:prstGeom>
        </p:spPr>
      </p:pic>
    </p:spTree>
    <p:extLst>
      <p:ext uri="{BB962C8B-B14F-4D97-AF65-F5344CB8AC3E}">
        <p14:creationId xmlns:p14="http://schemas.microsoft.com/office/powerpoint/2010/main" val="4242473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12" name="Forma Livre: Forma 11">
            <a:extLst>
              <a:ext uri="{FF2B5EF4-FFF2-40B4-BE49-F238E27FC236}">
                <a16:creationId xmlns:a16="http://schemas.microsoft.com/office/drawing/2014/main" id="{825E39D3-BBE7-436D-A72B-4D0BBC1069C9}"/>
              </a:ext>
            </a:extLst>
          </p:cNvPr>
          <p:cNvSpPr/>
          <p:nvPr userDrawn="1"/>
        </p:nvSpPr>
        <p:spPr>
          <a:xfrm>
            <a:off x="-12035" y="0"/>
            <a:ext cx="12204035" cy="1141626"/>
          </a:xfrm>
          <a:custGeom>
            <a:avLst/>
            <a:gdLst>
              <a:gd name="connsiteX0" fmla="*/ 0 w 12204035"/>
              <a:gd name="connsiteY0" fmla="*/ 0 h 1141626"/>
              <a:gd name="connsiteX1" fmla="*/ 12204035 w 12204035"/>
              <a:gd name="connsiteY1" fmla="*/ 0 h 1141626"/>
              <a:gd name="connsiteX2" fmla="*/ 12204035 w 12204035"/>
              <a:gd name="connsiteY2" fmla="*/ 754517 h 1141626"/>
              <a:gd name="connsiteX3" fmla="*/ 11851720 w 12204035"/>
              <a:gd name="connsiteY3" fmla="*/ 806247 h 1141626"/>
              <a:gd name="connsiteX4" fmla="*/ 7773802 w 12204035"/>
              <a:gd name="connsiteY4" fmla="*/ 1137684 h 1141626"/>
              <a:gd name="connsiteX5" fmla="*/ 1309207 w 12204035"/>
              <a:gd name="connsiteY5" fmla="*/ 925033 h 1141626"/>
              <a:gd name="connsiteX6" fmla="*/ 57390 w 12204035"/>
              <a:gd name="connsiteY6" fmla="*/ 1109608 h 1141626"/>
              <a:gd name="connsiteX7" fmla="*/ 0 w 12204035"/>
              <a:gd name="connsiteY7" fmla="*/ 1124145 h 1141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4035" h="1141626">
                <a:moveTo>
                  <a:pt x="0" y="0"/>
                </a:moveTo>
                <a:lnTo>
                  <a:pt x="12204035" y="0"/>
                </a:lnTo>
                <a:lnTo>
                  <a:pt x="12204035" y="754517"/>
                </a:lnTo>
                <a:lnTo>
                  <a:pt x="11851720" y="806247"/>
                </a:lnTo>
                <a:cubicBezTo>
                  <a:pt x="10752579" y="956599"/>
                  <a:pt x="9207868" y="1104458"/>
                  <a:pt x="7773802" y="1137684"/>
                </a:cubicBezTo>
                <a:cubicBezTo>
                  <a:pt x="5861714" y="1181986"/>
                  <a:pt x="3017505" y="836428"/>
                  <a:pt x="1309207" y="925033"/>
                </a:cubicBezTo>
                <a:cubicBezTo>
                  <a:pt x="882133" y="947184"/>
                  <a:pt x="458824" y="1018511"/>
                  <a:pt x="57390" y="1109608"/>
                </a:cubicBezTo>
                <a:lnTo>
                  <a:pt x="0" y="1124145"/>
                </a:lnTo>
                <a:close/>
              </a:path>
            </a:pathLst>
          </a:custGeom>
          <a:gradFill flip="none" rotWithShape="1">
            <a:gsLst>
              <a:gs pos="29000">
                <a:srgbClr val="00AA13"/>
              </a:gs>
              <a:gs pos="100000">
                <a:srgbClr val="0070C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pt-BR"/>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09/09/2021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0">
                <a:solidFill>
                  <a:srgbClr val="EFFFF1"/>
                </a:solidFill>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chemeClr val="bg2"/>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subtitle</a:t>
            </a:r>
            <a:r>
              <a:rPr lang="pt-BR" noProof="0" dirty="0"/>
              <a:t> </a:t>
            </a:r>
            <a:r>
              <a:rPr lang="pt-BR" noProof="0" dirty="0" err="1"/>
              <a:t>style</a:t>
            </a:r>
            <a:endParaRPr lang="pt-BR" noProof="0" dirty="0"/>
          </a:p>
        </p:txBody>
      </p:sp>
    </p:spTree>
    <p:extLst>
      <p:ext uri="{BB962C8B-B14F-4D97-AF65-F5344CB8AC3E}">
        <p14:creationId xmlns:p14="http://schemas.microsoft.com/office/powerpoint/2010/main" val="2059806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4E7E18CE-8D40-4088-A30C-ACCA56D408D0}"/>
              </a:ext>
            </a:extLst>
          </p:cNvPr>
          <p:cNvSpPr/>
          <p:nvPr userDrawn="1"/>
        </p:nvSpPr>
        <p:spPr>
          <a:xfrm>
            <a:off x="0" y="-5356"/>
            <a:ext cx="12192000" cy="938805"/>
          </a:xfrm>
          <a:prstGeom prst="rect">
            <a:avLst/>
          </a:prstGeom>
          <a:gradFill flip="none" rotWithShape="1">
            <a:gsLst>
              <a:gs pos="29000">
                <a:srgbClr val="00AA13"/>
              </a:gs>
              <a:gs pos="100000">
                <a:srgbClr val="0070C0"/>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pt-BR" noProof="0"/>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09/09/2021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0">
                <a:solidFill>
                  <a:srgbClr val="EFFFF1"/>
                </a:solidFill>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chemeClr val="bg2"/>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subtitle</a:t>
            </a:r>
            <a:r>
              <a:rPr lang="pt-BR" noProof="0" dirty="0"/>
              <a:t> </a:t>
            </a:r>
            <a:r>
              <a:rPr lang="pt-BR" noProof="0" dirty="0" err="1"/>
              <a:t>style</a:t>
            </a:r>
            <a:endParaRPr lang="pt-BR" noProof="0" dirty="0"/>
          </a:p>
        </p:txBody>
      </p:sp>
    </p:spTree>
    <p:extLst>
      <p:ext uri="{BB962C8B-B14F-4D97-AF65-F5344CB8AC3E}">
        <p14:creationId xmlns:p14="http://schemas.microsoft.com/office/powerpoint/2010/main" val="2772367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09/09/2021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sp>
        <p:nvSpPr>
          <p:cNvPr id="10" name="Forma Livre: Forma 9">
            <a:extLst>
              <a:ext uri="{FF2B5EF4-FFF2-40B4-BE49-F238E27FC236}">
                <a16:creationId xmlns:a16="http://schemas.microsoft.com/office/drawing/2014/main" id="{07FD8D0C-755B-4081-9910-CCBE2B49AE22}"/>
              </a:ext>
            </a:extLst>
          </p:cNvPr>
          <p:cNvSpPr/>
          <p:nvPr userDrawn="1"/>
        </p:nvSpPr>
        <p:spPr>
          <a:xfrm rot="5400000" flipH="1">
            <a:off x="5500443" y="-5509303"/>
            <a:ext cx="1179077" cy="12204034"/>
          </a:xfrm>
          <a:custGeom>
            <a:avLst/>
            <a:gdLst>
              <a:gd name="connsiteX0" fmla="*/ 1983736 w 4412343"/>
              <a:gd name="connsiteY0" fmla="*/ 0 h 6925780"/>
              <a:gd name="connsiteX1" fmla="*/ 4412343 w 4412343"/>
              <a:gd name="connsiteY1" fmla="*/ 0 h 6925780"/>
              <a:gd name="connsiteX2" fmla="*/ 4412343 w 4412343"/>
              <a:gd name="connsiteY2" fmla="*/ 6925780 h 6925780"/>
              <a:gd name="connsiteX3" fmla="*/ 1234046 w 4412343"/>
              <a:gd name="connsiteY3" fmla="*/ 6925780 h 6925780"/>
              <a:gd name="connsiteX4" fmla="*/ 1223028 w 4412343"/>
              <a:gd name="connsiteY4" fmla="*/ 6907351 h 6925780"/>
              <a:gd name="connsiteX5" fmla="*/ 933 w 4412343"/>
              <a:gd name="connsiteY5" fmla="*/ 3636833 h 6925780"/>
              <a:gd name="connsiteX6" fmla="*/ 1978006 w 4412343"/>
              <a:gd name="connsiteY6" fmla="*/ 38800 h 6925780"/>
              <a:gd name="connsiteX7" fmla="*/ 1983736 w 4412343"/>
              <a:gd name="connsiteY7" fmla="*/ 0 h 69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2343" h="6925780">
                <a:moveTo>
                  <a:pt x="1983736" y="0"/>
                </a:moveTo>
                <a:lnTo>
                  <a:pt x="4412343" y="0"/>
                </a:lnTo>
                <a:lnTo>
                  <a:pt x="4412343" y="6925780"/>
                </a:lnTo>
                <a:lnTo>
                  <a:pt x="1234046" y="6925780"/>
                </a:lnTo>
                <a:lnTo>
                  <a:pt x="1223028" y="6907351"/>
                </a:lnTo>
                <a:cubicBezTo>
                  <a:pt x="606357" y="5842041"/>
                  <a:pt x="31274" y="4504779"/>
                  <a:pt x="933" y="3636833"/>
                </a:cubicBezTo>
                <a:cubicBezTo>
                  <a:pt x="-47611" y="2248119"/>
                  <a:pt x="1813250" y="817322"/>
                  <a:pt x="1978006" y="38800"/>
                </a:cubicBezTo>
                <a:lnTo>
                  <a:pt x="1983736"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0">
                <a:solidFill>
                  <a:schemeClr val="bg1"/>
                </a:solidFill>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chemeClr val="bg1">
                    <a:lumMod val="95000"/>
                  </a:schemeClr>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subtitle</a:t>
            </a:r>
            <a:r>
              <a:rPr lang="pt-BR" noProof="0" dirty="0"/>
              <a:t> </a:t>
            </a:r>
            <a:r>
              <a:rPr lang="pt-BR" noProof="0" dirty="0" err="1"/>
              <a:t>style</a:t>
            </a:r>
            <a:endParaRPr lang="pt-BR" noProof="0" dirty="0"/>
          </a:p>
        </p:txBody>
      </p:sp>
    </p:spTree>
    <p:extLst>
      <p:ext uri="{BB962C8B-B14F-4D97-AF65-F5344CB8AC3E}">
        <p14:creationId xmlns:p14="http://schemas.microsoft.com/office/powerpoint/2010/main" val="2719969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09/09/2021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sp>
        <p:nvSpPr>
          <p:cNvPr id="10" name="Forma Livre: Forma 9">
            <a:extLst>
              <a:ext uri="{FF2B5EF4-FFF2-40B4-BE49-F238E27FC236}">
                <a16:creationId xmlns:a16="http://schemas.microsoft.com/office/drawing/2014/main" id="{07FD8D0C-755B-4081-9910-CCBE2B49AE22}"/>
              </a:ext>
            </a:extLst>
          </p:cNvPr>
          <p:cNvSpPr/>
          <p:nvPr userDrawn="1"/>
        </p:nvSpPr>
        <p:spPr>
          <a:xfrm rot="5400000" flipH="1">
            <a:off x="5500443" y="-5509303"/>
            <a:ext cx="1179077" cy="12204034"/>
          </a:xfrm>
          <a:custGeom>
            <a:avLst/>
            <a:gdLst>
              <a:gd name="connsiteX0" fmla="*/ 1983736 w 4412343"/>
              <a:gd name="connsiteY0" fmla="*/ 0 h 6925780"/>
              <a:gd name="connsiteX1" fmla="*/ 4412343 w 4412343"/>
              <a:gd name="connsiteY1" fmla="*/ 0 h 6925780"/>
              <a:gd name="connsiteX2" fmla="*/ 4412343 w 4412343"/>
              <a:gd name="connsiteY2" fmla="*/ 6925780 h 6925780"/>
              <a:gd name="connsiteX3" fmla="*/ 1234046 w 4412343"/>
              <a:gd name="connsiteY3" fmla="*/ 6925780 h 6925780"/>
              <a:gd name="connsiteX4" fmla="*/ 1223028 w 4412343"/>
              <a:gd name="connsiteY4" fmla="*/ 6907351 h 6925780"/>
              <a:gd name="connsiteX5" fmla="*/ 933 w 4412343"/>
              <a:gd name="connsiteY5" fmla="*/ 3636833 h 6925780"/>
              <a:gd name="connsiteX6" fmla="*/ 1978006 w 4412343"/>
              <a:gd name="connsiteY6" fmla="*/ 38800 h 6925780"/>
              <a:gd name="connsiteX7" fmla="*/ 1983736 w 4412343"/>
              <a:gd name="connsiteY7" fmla="*/ 0 h 69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2343" h="6925780">
                <a:moveTo>
                  <a:pt x="1983736" y="0"/>
                </a:moveTo>
                <a:lnTo>
                  <a:pt x="4412343" y="0"/>
                </a:lnTo>
                <a:lnTo>
                  <a:pt x="4412343" y="6925780"/>
                </a:lnTo>
                <a:lnTo>
                  <a:pt x="1234046" y="6925780"/>
                </a:lnTo>
                <a:lnTo>
                  <a:pt x="1223028" y="6907351"/>
                </a:lnTo>
                <a:cubicBezTo>
                  <a:pt x="606357" y="5842041"/>
                  <a:pt x="31274" y="4504779"/>
                  <a:pt x="933" y="3636833"/>
                </a:cubicBezTo>
                <a:cubicBezTo>
                  <a:pt x="-47611" y="2248119"/>
                  <a:pt x="1813250" y="817322"/>
                  <a:pt x="1978006" y="38800"/>
                </a:cubicBezTo>
                <a:lnTo>
                  <a:pt x="1983736" y="0"/>
                </a:lnTo>
                <a:close/>
              </a:path>
            </a:pathLst>
          </a:custGeom>
          <a:solidFill>
            <a:srgbClr val="00AA1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0">
                <a:solidFill>
                  <a:srgbClr val="EFFFF1"/>
                </a:solidFill>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chemeClr val="bg2"/>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subtitle</a:t>
            </a:r>
            <a:r>
              <a:rPr lang="pt-BR" noProof="0" dirty="0"/>
              <a:t> </a:t>
            </a:r>
            <a:r>
              <a:rPr lang="pt-BR" noProof="0" dirty="0" err="1"/>
              <a:t>style</a:t>
            </a:r>
            <a:endParaRPr lang="pt-BR" noProof="0" dirty="0"/>
          </a:p>
        </p:txBody>
      </p:sp>
    </p:spTree>
    <p:extLst>
      <p:ext uri="{BB962C8B-B14F-4D97-AF65-F5344CB8AC3E}">
        <p14:creationId xmlns:p14="http://schemas.microsoft.com/office/powerpoint/2010/main" val="1187495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4E7E18CE-8D40-4088-A30C-ACCA56D408D0}"/>
              </a:ext>
            </a:extLst>
          </p:cNvPr>
          <p:cNvSpPr/>
          <p:nvPr userDrawn="1"/>
        </p:nvSpPr>
        <p:spPr>
          <a:xfrm>
            <a:off x="0" y="-5356"/>
            <a:ext cx="12192000" cy="938805"/>
          </a:xfrm>
          <a:prstGeom prst="rect">
            <a:avLst/>
          </a:prstGeom>
          <a:solidFill>
            <a:srgbClr val="66B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09/09/2021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0">
                <a:solidFill>
                  <a:srgbClr val="EFFFF1"/>
                </a:solidFill>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chemeClr val="bg2"/>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subtitle</a:t>
            </a:r>
            <a:r>
              <a:rPr lang="pt-BR" noProof="0" dirty="0"/>
              <a:t> </a:t>
            </a:r>
            <a:r>
              <a:rPr lang="pt-BR" noProof="0" dirty="0" err="1"/>
              <a:t>style</a:t>
            </a:r>
            <a:endParaRPr lang="pt-BR" noProof="0" dirty="0"/>
          </a:p>
        </p:txBody>
      </p:sp>
    </p:spTree>
    <p:extLst>
      <p:ext uri="{BB962C8B-B14F-4D97-AF65-F5344CB8AC3E}">
        <p14:creationId xmlns:p14="http://schemas.microsoft.com/office/powerpoint/2010/main" val="1591521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5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A76C23-F949-A34C-9F4C-B8F952643A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noProof="0"/>
              <a:t>Click to edit Master title style</a:t>
            </a:r>
          </a:p>
        </p:txBody>
      </p:sp>
      <p:sp>
        <p:nvSpPr>
          <p:cNvPr id="3" name="Text Placeholder 2">
            <a:extLst>
              <a:ext uri="{FF2B5EF4-FFF2-40B4-BE49-F238E27FC236}">
                <a16:creationId xmlns:a16="http://schemas.microsoft.com/office/drawing/2014/main" id="{EB385C8D-3DE7-0F4D-9C0A-99A1049B6D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noProof="0"/>
              <a:t>Click to edit Master text styles</a:t>
            </a:r>
          </a:p>
          <a:p>
            <a:pPr lvl="1"/>
            <a:r>
              <a:rPr lang="pt-BR" noProof="0"/>
              <a:t>Second level</a:t>
            </a:r>
          </a:p>
          <a:p>
            <a:pPr lvl="2"/>
            <a:r>
              <a:rPr lang="pt-BR" noProof="0"/>
              <a:t>Third level</a:t>
            </a:r>
          </a:p>
          <a:p>
            <a:pPr lvl="3"/>
            <a:r>
              <a:rPr lang="pt-BR" noProof="0"/>
              <a:t>Fourth level</a:t>
            </a:r>
          </a:p>
          <a:p>
            <a:pPr lvl="4"/>
            <a:r>
              <a:rPr lang="pt-BR" noProof="0"/>
              <a:t>Fifth level</a:t>
            </a:r>
          </a:p>
        </p:txBody>
      </p:sp>
      <p:sp>
        <p:nvSpPr>
          <p:cNvPr id="4" name="Date Placeholder 3">
            <a:extLst>
              <a:ext uri="{FF2B5EF4-FFF2-40B4-BE49-F238E27FC236}">
                <a16:creationId xmlns:a16="http://schemas.microsoft.com/office/drawing/2014/main" id="{7C035659-E0D7-3345-9D38-C85FD3C172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Quicksand" pitchFamily="2" charset="0"/>
              </a:defRPr>
            </a:lvl1pPr>
          </a:lstStyle>
          <a:p>
            <a:fld id="{4DAC91E8-C203-A94E-B80D-5E5809A534B4}" type="datetimeFigureOut">
              <a:rPr lang="pt-BR" noProof="0" smtClean="0"/>
              <a:pPr/>
              <a:t>09/09/2021</a:t>
            </a:fld>
            <a:endParaRPr lang="pt-BR" noProof="0"/>
          </a:p>
        </p:txBody>
      </p:sp>
      <p:sp>
        <p:nvSpPr>
          <p:cNvPr id="5" name="Footer Placeholder 4">
            <a:extLst>
              <a:ext uri="{FF2B5EF4-FFF2-40B4-BE49-F238E27FC236}">
                <a16:creationId xmlns:a16="http://schemas.microsoft.com/office/drawing/2014/main" id="{589D3D66-DB74-B049-81E2-7A18985E04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Quicksand" pitchFamily="2" charset="0"/>
              </a:defRPr>
            </a:lvl1pPr>
          </a:lstStyle>
          <a:p>
            <a:endParaRPr lang="pt-BR" noProof="0"/>
          </a:p>
        </p:txBody>
      </p:sp>
      <p:sp>
        <p:nvSpPr>
          <p:cNvPr id="6" name="Slide Number Placeholder 5">
            <a:extLst>
              <a:ext uri="{FF2B5EF4-FFF2-40B4-BE49-F238E27FC236}">
                <a16:creationId xmlns:a16="http://schemas.microsoft.com/office/drawing/2014/main" id="{65390A62-CE35-A04A-BFD2-CBCA6F630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Quicksand" pitchFamily="2" charset="0"/>
              </a:defRPr>
            </a:lvl1pPr>
          </a:lstStyle>
          <a:p>
            <a:fld id="{11C29AE2-8F77-1B45-AEF2-52E9D75733AA}" type="slidenum">
              <a:rPr lang="pt-BR" noProof="0" smtClean="0"/>
              <a:pPr/>
              <a:t>‹nº›</a:t>
            </a:fld>
            <a:endParaRPr lang="pt-BR" noProof="0"/>
          </a:p>
        </p:txBody>
      </p:sp>
    </p:spTree>
    <p:extLst>
      <p:ext uri="{BB962C8B-B14F-4D97-AF65-F5344CB8AC3E}">
        <p14:creationId xmlns:p14="http://schemas.microsoft.com/office/powerpoint/2010/main" val="2986157990"/>
      </p:ext>
    </p:extLst>
  </p:cSld>
  <p:clrMap bg1="lt1" tx1="dk1" bg2="lt2" tx2="dk2" accent1="accent1" accent2="accent2" accent3="accent3" accent4="accent4" accent5="accent5" accent6="accent6" hlink="hlink" folHlink="folHlink"/>
  <p:sldLayoutIdLst>
    <p:sldLayoutId id="2147483733" r:id="rId1"/>
    <p:sldLayoutId id="2147483732" r:id="rId2"/>
    <p:sldLayoutId id="2147483737" r:id="rId3"/>
    <p:sldLayoutId id="2147483757" r:id="rId4"/>
    <p:sldLayoutId id="2147483756" r:id="rId5"/>
    <p:sldLayoutId id="2147483755" r:id="rId6"/>
    <p:sldLayoutId id="2147483736" r:id="rId7"/>
    <p:sldLayoutId id="2147483752" r:id="rId8"/>
    <p:sldLayoutId id="2147483738" r:id="rId9"/>
    <p:sldLayoutId id="2147483754"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50" r:id="rId21"/>
  </p:sldLayoutIdLst>
  <p:txStyles>
    <p:titleStyle>
      <a:lvl1pPr algn="l" defTabSz="914400" rtl="0" eaLnBrk="1" latinLnBrk="0" hangingPunct="1">
        <a:lnSpc>
          <a:spcPct val="90000"/>
        </a:lnSpc>
        <a:spcBef>
          <a:spcPct val="0"/>
        </a:spcBef>
        <a:buNone/>
        <a:defRPr sz="4400" kern="1200">
          <a:solidFill>
            <a:schemeClr val="tx1"/>
          </a:solidFill>
          <a:latin typeface="Quicksand"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8.sv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8.svg"/></Relationships>
</file>

<file path=ppt/slides/_rels/slide15.xml.rels><?xml version="1.0" encoding="UTF-8" standalone="yes"?>
<Relationships xmlns="http://schemas.openxmlformats.org/package/2006/relationships"><Relationship Id="rId8" Type="http://schemas.openxmlformats.org/officeDocument/2006/relationships/image" Target="../media/image70.svg"/><Relationship Id="rId13" Type="http://schemas.openxmlformats.org/officeDocument/2006/relationships/image" Target="../media/image5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sv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68.sv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71.png"/><Relationship Id="rId14" Type="http://schemas.openxmlformats.org/officeDocument/2006/relationships/image" Target="../media/image75.svg"/></Relationships>
</file>

<file path=ppt/slides/_rels/slide16.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79.sv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8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hemeOverride" Target="../theme/themeOverride1.xml"/><Relationship Id="rId4" Type="http://schemas.openxmlformats.org/officeDocument/2006/relationships/comments" Target="../comments/comment1.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92.png"/><Relationship Id="rId3" Type="http://schemas.openxmlformats.org/officeDocument/2006/relationships/image" Target="../media/image37.png"/><Relationship Id="rId7" Type="http://schemas.openxmlformats.org/officeDocument/2006/relationships/image" Target="../media/image86.png"/><Relationship Id="rId12" Type="http://schemas.openxmlformats.org/officeDocument/2006/relationships/image" Target="../media/image91.svg"/><Relationship Id="rId2" Type="http://schemas.openxmlformats.org/officeDocument/2006/relationships/notesSlide" Target="../notesSlides/notesSlide15.xml"/><Relationship Id="rId16" Type="http://schemas.openxmlformats.org/officeDocument/2006/relationships/image" Target="../media/image95.svg"/><Relationship Id="rId1" Type="http://schemas.openxmlformats.org/officeDocument/2006/relationships/slideLayout" Target="../slideLayouts/slideLayout5.xml"/><Relationship Id="rId6" Type="http://schemas.openxmlformats.org/officeDocument/2006/relationships/image" Target="../media/image85.sv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png"/><Relationship Id="rId10" Type="http://schemas.openxmlformats.org/officeDocument/2006/relationships/image" Target="../media/image89.svg"/><Relationship Id="rId4" Type="http://schemas.openxmlformats.org/officeDocument/2006/relationships/image" Target="../media/image38.svg"/><Relationship Id="rId9" Type="http://schemas.openxmlformats.org/officeDocument/2006/relationships/image" Target="../media/image88.png"/><Relationship Id="rId14" Type="http://schemas.openxmlformats.org/officeDocument/2006/relationships/image" Target="../media/image9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comments" Target="../comments/comment3.xml"/><Relationship Id="rId5" Type="http://schemas.openxmlformats.org/officeDocument/2006/relationships/image" Target="../media/image98.png"/><Relationship Id="rId4" Type="http://schemas.openxmlformats.org/officeDocument/2006/relationships/image" Target="../media/image97.png"/></Relationships>
</file>

<file path=ppt/slides/_rels/slide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10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comments" Target="../comments/comment4.xml"/><Relationship Id="rId5" Type="http://schemas.openxmlformats.org/officeDocument/2006/relationships/image" Target="../media/image3.sv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6.xml"/><Relationship Id="rId4" Type="http://schemas.openxmlformats.org/officeDocument/2006/relationships/image" Target="../media/image105.png"/></Relationships>
</file>

<file path=ppt/slides/_rels/slide33.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slideLayout" Target="../slideLayouts/slideLayout10.xml"/><Relationship Id="rId1" Type="http://schemas.openxmlformats.org/officeDocument/2006/relationships/themeOverride" Target="../theme/themeOverride2.xml"/></Relationships>
</file>

<file path=ppt/slides/_rels/slide36.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109.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comments" Target="../comments/commen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7.png"/><Relationship Id="rId3" Type="http://schemas.openxmlformats.org/officeDocument/2006/relationships/image" Target="../media/image77.svg"/><Relationship Id="rId7" Type="http://schemas.openxmlformats.org/officeDocument/2006/relationships/image" Target="../media/image81.svg"/><Relationship Id="rId12" Type="http://schemas.openxmlformats.org/officeDocument/2006/relationships/image" Target="../media/image116.png"/><Relationship Id="rId2" Type="http://schemas.openxmlformats.org/officeDocument/2006/relationships/image" Target="../media/image76.png"/><Relationship Id="rId1" Type="http://schemas.openxmlformats.org/officeDocument/2006/relationships/slideLayout" Target="../slideLayouts/slideLayout10.xml"/><Relationship Id="rId6" Type="http://schemas.openxmlformats.org/officeDocument/2006/relationships/image" Target="../media/image80.png"/><Relationship Id="rId11" Type="http://schemas.openxmlformats.org/officeDocument/2006/relationships/image" Target="../media/image115.svg"/><Relationship Id="rId5" Type="http://schemas.openxmlformats.org/officeDocument/2006/relationships/image" Target="../media/image79.svg"/><Relationship Id="rId10" Type="http://schemas.openxmlformats.org/officeDocument/2006/relationships/image" Target="../media/image114.png"/><Relationship Id="rId4" Type="http://schemas.openxmlformats.org/officeDocument/2006/relationships/image" Target="../media/image112.png"/><Relationship Id="rId9" Type="http://schemas.openxmlformats.org/officeDocument/2006/relationships/image" Target="../media/image83.svg"/><Relationship Id="rId14" Type="http://schemas.openxmlformats.org/officeDocument/2006/relationships/image" Target="../media/image118.svg"/></Relationships>
</file>

<file path=ppt/slides/_rels/slide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9.png"/><Relationship Id="rId1" Type="http://schemas.openxmlformats.org/officeDocument/2006/relationships/slideLayout" Target="../slideLayouts/slideLayout10.xml"/><Relationship Id="rId4" Type="http://schemas.openxmlformats.org/officeDocument/2006/relationships/comments" Target="../comments/comment11.xml"/></Relationships>
</file>

<file path=ppt/slides/_rels/slide46.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comments" Target="../comments/comment12.xml"/><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3" Type="http://schemas.openxmlformats.org/officeDocument/2006/relationships/image" Target="../media/image135.png"/><Relationship Id="rId18" Type="http://schemas.openxmlformats.org/officeDocument/2006/relationships/image" Target="../media/image140.png"/><Relationship Id="rId26" Type="http://schemas.openxmlformats.org/officeDocument/2006/relationships/image" Target="../media/image146.png"/><Relationship Id="rId3" Type="http://schemas.openxmlformats.org/officeDocument/2006/relationships/image" Target="../media/image125.png"/><Relationship Id="rId21" Type="http://schemas.openxmlformats.org/officeDocument/2006/relationships/image" Target="../media/image142.png"/><Relationship Id="rId34" Type="http://schemas.openxmlformats.org/officeDocument/2006/relationships/image" Target="../media/image154.png"/><Relationship Id="rId7" Type="http://schemas.openxmlformats.org/officeDocument/2006/relationships/image" Target="../media/image129.png"/><Relationship Id="rId12" Type="http://schemas.openxmlformats.org/officeDocument/2006/relationships/image" Target="../media/image134.png"/><Relationship Id="rId17" Type="http://schemas.openxmlformats.org/officeDocument/2006/relationships/image" Target="../media/image139.png"/><Relationship Id="rId25" Type="http://schemas.openxmlformats.org/officeDocument/2006/relationships/image" Target="../media/image145.png"/><Relationship Id="rId33" Type="http://schemas.openxmlformats.org/officeDocument/2006/relationships/image" Target="../media/image153.svg"/><Relationship Id="rId2" Type="http://schemas.openxmlformats.org/officeDocument/2006/relationships/image" Target="../media/image124.png"/><Relationship Id="rId16" Type="http://schemas.openxmlformats.org/officeDocument/2006/relationships/image" Target="../media/image138.png"/><Relationship Id="rId20" Type="http://schemas.openxmlformats.org/officeDocument/2006/relationships/image" Target="../media/image116.png"/><Relationship Id="rId29" Type="http://schemas.openxmlformats.org/officeDocument/2006/relationships/image" Target="../media/image149.png"/><Relationship Id="rId1" Type="http://schemas.openxmlformats.org/officeDocument/2006/relationships/slideLayout" Target="../slideLayouts/slideLayout10.xml"/><Relationship Id="rId6" Type="http://schemas.openxmlformats.org/officeDocument/2006/relationships/image" Target="../media/image128.png"/><Relationship Id="rId11" Type="http://schemas.openxmlformats.org/officeDocument/2006/relationships/image" Target="../media/image133.png"/><Relationship Id="rId24" Type="http://schemas.openxmlformats.org/officeDocument/2006/relationships/image" Target="../media/image144.png"/><Relationship Id="rId32" Type="http://schemas.openxmlformats.org/officeDocument/2006/relationships/image" Target="../media/image152.png"/><Relationship Id="rId5" Type="http://schemas.openxmlformats.org/officeDocument/2006/relationships/image" Target="../media/image127.png"/><Relationship Id="rId15" Type="http://schemas.openxmlformats.org/officeDocument/2006/relationships/image" Target="../media/image137.png"/><Relationship Id="rId23" Type="http://schemas.openxmlformats.org/officeDocument/2006/relationships/image" Target="../media/image143.png"/><Relationship Id="rId28" Type="http://schemas.openxmlformats.org/officeDocument/2006/relationships/image" Target="../media/image148.png"/><Relationship Id="rId10" Type="http://schemas.openxmlformats.org/officeDocument/2006/relationships/image" Target="../media/image132.png"/><Relationship Id="rId19" Type="http://schemas.openxmlformats.org/officeDocument/2006/relationships/image" Target="../media/image141.png"/><Relationship Id="rId31" Type="http://schemas.openxmlformats.org/officeDocument/2006/relationships/image" Target="../media/image151.pn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image" Target="../media/image136.png"/><Relationship Id="rId22" Type="http://schemas.openxmlformats.org/officeDocument/2006/relationships/image" Target="../media/image109.png"/><Relationship Id="rId27" Type="http://schemas.openxmlformats.org/officeDocument/2006/relationships/image" Target="../media/image147.png"/><Relationship Id="rId30" Type="http://schemas.openxmlformats.org/officeDocument/2006/relationships/image" Target="../media/image150.png"/><Relationship Id="rId8" Type="http://schemas.openxmlformats.org/officeDocument/2006/relationships/image" Target="../media/image130.png"/></Relationships>
</file>

<file path=ppt/slides/_rels/slide49.xml.rels><?xml version="1.0" encoding="UTF-8" standalone="yes"?>
<Relationships xmlns="http://schemas.openxmlformats.org/package/2006/relationships"><Relationship Id="rId13" Type="http://schemas.openxmlformats.org/officeDocument/2006/relationships/image" Target="../media/image116.png"/><Relationship Id="rId18" Type="http://schemas.openxmlformats.org/officeDocument/2006/relationships/image" Target="../media/image166.png"/><Relationship Id="rId26" Type="http://schemas.openxmlformats.org/officeDocument/2006/relationships/image" Target="../media/image170.png"/><Relationship Id="rId3" Type="http://schemas.openxmlformats.org/officeDocument/2006/relationships/image" Target="../media/image155.png"/><Relationship Id="rId21" Type="http://schemas.openxmlformats.org/officeDocument/2006/relationships/image" Target="../media/image140.png"/><Relationship Id="rId34" Type="http://schemas.openxmlformats.org/officeDocument/2006/relationships/image" Target="../media/image154.png"/><Relationship Id="rId7" Type="http://schemas.openxmlformats.org/officeDocument/2006/relationships/image" Target="../media/image159.png"/><Relationship Id="rId12" Type="http://schemas.openxmlformats.org/officeDocument/2006/relationships/image" Target="../media/image163.png"/><Relationship Id="rId17" Type="http://schemas.openxmlformats.org/officeDocument/2006/relationships/image" Target="../media/image165.png"/><Relationship Id="rId25" Type="http://schemas.openxmlformats.org/officeDocument/2006/relationships/image" Target="../media/image150.png"/><Relationship Id="rId33" Type="http://schemas.openxmlformats.org/officeDocument/2006/relationships/image" Target="../media/image177.png"/><Relationship Id="rId2" Type="http://schemas.openxmlformats.org/officeDocument/2006/relationships/image" Target="../media/image109.png"/><Relationship Id="rId16" Type="http://schemas.openxmlformats.org/officeDocument/2006/relationships/image" Target="../media/image164.png"/><Relationship Id="rId20" Type="http://schemas.openxmlformats.org/officeDocument/2006/relationships/image" Target="../media/image138.png"/><Relationship Id="rId29" Type="http://schemas.openxmlformats.org/officeDocument/2006/relationships/image" Target="../media/image173.png"/><Relationship Id="rId1" Type="http://schemas.openxmlformats.org/officeDocument/2006/relationships/slideLayout" Target="../slideLayouts/slideLayout10.xml"/><Relationship Id="rId6" Type="http://schemas.openxmlformats.org/officeDocument/2006/relationships/image" Target="../media/image158.png"/><Relationship Id="rId11" Type="http://schemas.openxmlformats.org/officeDocument/2006/relationships/image" Target="../media/image146.png"/><Relationship Id="rId24" Type="http://schemas.openxmlformats.org/officeDocument/2006/relationships/image" Target="../media/image149.png"/><Relationship Id="rId32" Type="http://schemas.openxmlformats.org/officeDocument/2006/relationships/image" Target="../media/image176.png"/><Relationship Id="rId5" Type="http://schemas.openxmlformats.org/officeDocument/2006/relationships/image" Target="../media/image157.png"/><Relationship Id="rId15" Type="http://schemas.openxmlformats.org/officeDocument/2006/relationships/image" Target="../media/image127.png"/><Relationship Id="rId23" Type="http://schemas.openxmlformats.org/officeDocument/2006/relationships/image" Target="../media/image169.png"/><Relationship Id="rId28" Type="http://schemas.openxmlformats.org/officeDocument/2006/relationships/image" Target="../media/image172.png"/><Relationship Id="rId10" Type="http://schemas.openxmlformats.org/officeDocument/2006/relationships/image" Target="../media/image162.png"/><Relationship Id="rId19" Type="http://schemas.openxmlformats.org/officeDocument/2006/relationships/image" Target="../media/image167.png"/><Relationship Id="rId31" Type="http://schemas.openxmlformats.org/officeDocument/2006/relationships/image" Target="../media/image175.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26.png"/><Relationship Id="rId22" Type="http://schemas.openxmlformats.org/officeDocument/2006/relationships/image" Target="../media/image168.png"/><Relationship Id="rId27" Type="http://schemas.openxmlformats.org/officeDocument/2006/relationships/image" Target="../media/image171.png"/><Relationship Id="rId30" Type="http://schemas.openxmlformats.org/officeDocument/2006/relationships/image" Target="../media/image174.png"/><Relationship Id="rId8" Type="http://schemas.openxmlformats.org/officeDocument/2006/relationships/image" Target="../media/image1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image" Target="../media/image178.png"/><Relationship Id="rId1" Type="http://schemas.openxmlformats.org/officeDocument/2006/relationships/slideLayout" Target="../slideLayouts/slideLayout9.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2.png"/><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100.png"/></Relationships>
</file>

<file path=ppt/slides/_rels/slide5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85.sv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sv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7.svg"/><Relationship Id="rId7" Type="http://schemas.openxmlformats.org/officeDocument/2006/relationships/image" Target="../media/image191.svg"/><Relationship Id="rId2" Type="http://schemas.openxmlformats.org/officeDocument/2006/relationships/image" Target="../media/image186.png"/><Relationship Id="rId1" Type="http://schemas.openxmlformats.org/officeDocument/2006/relationships/slideLayout" Target="../slideLayouts/slideLayout10.xml"/><Relationship Id="rId6" Type="http://schemas.openxmlformats.org/officeDocument/2006/relationships/image" Target="../media/image190.png"/><Relationship Id="rId11" Type="http://schemas.openxmlformats.org/officeDocument/2006/relationships/image" Target="../media/image195.svg"/><Relationship Id="rId5" Type="http://schemas.openxmlformats.org/officeDocument/2006/relationships/image" Target="../media/image189.svg"/><Relationship Id="rId10" Type="http://schemas.openxmlformats.org/officeDocument/2006/relationships/image" Target="../media/image194.png"/><Relationship Id="rId4" Type="http://schemas.openxmlformats.org/officeDocument/2006/relationships/image" Target="../media/image188.png"/><Relationship Id="rId9" Type="http://schemas.openxmlformats.org/officeDocument/2006/relationships/image" Target="../media/image193.svg"/></Relationships>
</file>

<file path=ppt/slides/_rels/slide6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197.svg"/></Relationships>
</file>

<file path=ppt/slides/_rels/slide62.xml.rels><?xml version="1.0" encoding="UTF-8" standalone="yes"?>
<Relationships xmlns="http://schemas.openxmlformats.org/package/2006/relationships"><Relationship Id="rId3" Type="http://schemas.openxmlformats.org/officeDocument/2006/relationships/image" Target="../media/image197.svg"/><Relationship Id="rId2" Type="http://schemas.openxmlformats.org/officeDocument/2006/relationships/image" Target="../media/image196.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197.svg"/><Relationship Id="rId2" Type="http://schemas.openxmlformats.org/officeDocument/2006/relationships/image" Target="../media/image196.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197.svg"/><Relationship Id="rId2" Type="http://schemas.openxmlformats.org/officeDocument/2006/relationships/image" Target="../media/image196.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185.svg"/><Relationship Id="rId2" Type="http://schemas.openxmlformats.org/officeDocument/2006/relationships/image" Target="../media/image199.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slideLayout" Target="../slideLayouts/slideLayout10.xml"/><Relationship Id="rId1" Type="http://schemas.openxmlformats.org/officeDocument/2006/relationships/themeOverride" Target="../theme/themeOverride3.xml"/><Relationship Id="rId4" Type="http://schemas.openxmlformats.org/officeDocument/2006/relationships/image" Target="../media/image185.sv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02.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28.pn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8.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image" Target="../media/image54.sv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 Type="http://schemas.openxmlformats.org/officeDocument/2006/relationships/notesSlide" Target="../notesSlides/notesSlide5.xml"/><Relationship Id="rId16" Type="http://schemas.openxmlformats.org/officeDocument/2006/relationships/image" Target="../media/image52.svg"/><Relationship Id="rId20" Type="http://schemas.openxmlformats.org/officeDocument/2006/relationships/image" Target="../media/image38.svg"/><Relationship Id="rId1" Type="http://schemas.openxmlformats.org/officeDocument/2006/relationships/slideLayout" Target="../slideLayouts/slideLayout3.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19" Type="http://schemas.openxmlformats.org/officeDocument/2006/relationships/image" Target="../media/image37.pn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50.svg"/></Relationships>
</file>

<file path=ppt/slides/_rels/slide9.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3.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38.sv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8.svg"/><Relationship Id="rId11" Type="http://schemas.openxmlformats.org/officeDocument/2006/relationships/image" Target="../media/image37.pn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 Id="rId14" Type="http://schemas.openxmlformats.org/officeDocument/2006/relationships/image" Target="../media/image6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áfico 5">
            <a:extLst>
              <a:ext uri="{FF2B5EF4-FFF2-40B4-BE49-F238E27FC236}">
                <a16:creationId xmlns:a16="http://schemas.microsoft.com/office/drawing/2014/main" id="{AF444D75-B9F3-F34D-B8BD-ADC964D950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4320" y="182880"/>
            <a:ext cx="1115853" cy="1328801"/>
          </a:xfrm>
          <a:prstGeom prst="rect">
            <a:avLst/>
          </a:prstGeom>
        </p:spPr>
      </p:pic>
      <p:grpSp>
        <p:nvGrpSpPr>
          <p:cNvPr id="3" name="Agrupar 2">
            <a:extLst>
              <a:ext uri="{FF2B5EF4-FFF2-40B4-BE49-F238E27FC236}">
                <a16:creationId xmlns:a16="http://schemas.microsoft.com/office/drawing/2014/main" id="{3556B743-2A95-4842-928B-7F6F7A8D3732}"/>
              </a:ext>
            </a:extLst>
          </p:cNvPr>
          <p:cNvGrpSpPr/>
          <p:nvPr/>
        </p:nvGrpSpPr>
        <p:grpSpPr>
          <a:xfrm>
            <a:off x="0" y="2392864"/>
            <a:ext cx="12192000" cy="2857500"/>
            <a:chOff x="0" y="2194560"/>
            <a:chExt cx="12192000" cy="2857500"/>
          </a:xfrm>
        </p:grpSpPr>
        <p:sp>
          <p:nvSpPr>
            <p:cNvPr id="7" name="Rectangle 1">
              <a:extLst>
                <a:ext uri="{FF2B5EF4-FFF2-40B4-BE49-F238E27FC236}">
                  <a16:creationId xmlns:a16="http://schemas.microsoft.com/office/drawing/2014/main" id="{9142ACAC-C3CB-428E-B93D-BF72DE57D54B}"/>
                </a:ext>
              </a:extLst>
            </p:cNvPr>
            <p:cNvSpPr/>
            <p:nvPr/>
          </p:nvSpPr>
          <p:spPr>
            <a:xfrm>
              <a:off x="0" y="2194560"/>
              <a:ext cx="6096000" cy="2857500"/>
            </a:xfrm>
            <a:prstGeom prst="rect">
              <a:avLst/>
            </a:prstGeom>
            <a:gradFill>
              <a:gsLst>
                <a:gs pos="0">
                  <a:srgbClr val="00AA13"/>
                </a:gs>
                <a:gs pos="100000">
                  <a:srgbClr val="0070C0"/>
                </a:gs>
              </a:gsLst>
              <a:lin ang="81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 name="Rectangle 1">
              <a:extLst>
                <a:ext uri="{FF2B5EF4-FFF2-40B4-BE49-F238E27FC236}">
                  <a16:creationId xmlns:a16="http://schemas.microsoft.com/office/drawing/2014/main" id="{8FBCD067-E8F6-AB4B-B7AB-469C47E67819}"/>
                </a:ext>
              </a:extLst>
            </p:cNvPr>
            <p:cNvSpPr/>
            <p:nvPr/>
          </p:nvSpPr>
          <p:spPr>
            <a:xfrm>
              <a:off x="6096000" y="2194560"/>
              <a:ext cx="6096000" cy="28575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10" name="CaixaDeTexto 6">
              <a:extLst>
                <a:ext uri="{FF2B5EF4-FFF2-40B4-BE49-F238E27FC236}">
                  <a16:creationId xmlns:a16="http://schemas.microsoft.com/office/drawing/2014/main" id="{DF641435-B811-BC46-B18D-2511BE8F525E}"/>
                </a:ext>
              </a:extLst>
            </p:cNvPr>
            <p:cNvSpPr txBox="1"/>
            <p:nvPr/>
          </p:nvSpPr>
          <p:spPr>
            <a:xfrm>
              <a:off x="6096000" y="3300145"/>
              <a:ext cx="5606175" cy="1200329"/>
            </a:xfrm>
            <a:prstGeom prst="rect">
              <a:avLst/>
            </a:prstGeom>
            <a:noFill/>
          </p:spPr>
          <p:txBody>
            <a:bodyPr wrap="square" anchor="t">
              <a:spAutoFit/>
            </a:bodyPr>
            <a:lstStyle>
              <a:defPPr>
                <a:defRPr lang="en-US"/>
              </a:defPPr>
              <a:lvl1pPr>
                <a:defRPr sz="3200">
                  <a:solidFill>
                    <a:srgbClr val="0D62C5"/>
                  </a:solidFill>
                  <a:latin typeface="Avenir Next" panose="020B0503020202020204" pitchFamily="34" charset="0"/>
                </a:defRPr>
              </a:lvl1pPr>
            </a:lstStyle>
            <a:p>
              <a:pPr algn="r"/>
              <a:r>
                <a:rPr lang="pt-BR" sz="3600" dirty="0">
                  <a:solidFill>
                    <a:schemeClr val="tx1">
                      <a:lumMod val="65000"/>
                      <a:lumOff val="35000"/>
                    </a:schemeClr>
                  </a:solidFill>
                  <a:latin typeface="Quicksand" pitchFamily="2" charset="77"/>
                </a:rPr>
                <a:t>Arquitetura do</a:t>
              </a:r>
              <a:br>
                <a:rPr lang="pt-BR" sz="3600" dirty="0">
                  <a:solidFill>
                    <a:schemeClr val="tx1">
                      <a:lumMod val="65000"/>
                      <a:lumOff val="35000"/>
                    </a:schemeClr>
                  </a:solidFill>
                  <a:latin typeface="Quicksand" pitchFamily="2" charset="77"/>
                </a:rPr>
              </a:br>
              <a:r>
                <a:rPr lang="pt-BR" sz="3600" dirty="0">
                  <a:solidFill>
                    <a:schemeClr val="tx1">
                      <a:lumMod val="65000"/>
                      <a:lumOff val="35000"/>
                    </a:schemeClr>
                  </a:solidFill>
                  <a:latin typeface="Quicksand" pitchFamily="2" charset="77"/>
                </a:rPr>
                <a:t>Super App VR</a:t>
              </a:r>
            </a:p>
          </p:txBody>
        </p:sp>
      </p:grpSp>
      <p:pic>
        <p:nvPicPr>
          <p:cNvPr id="13" name="Picture 12" descr="Text&#10;&#10;Description automatically generated">
            <a:extLst>
              <a:ext uri="{FF2B5EF4-FFF2-40B4-BE49-F238E27FC236}">
                <a16:creationId xmlns:a16="http://schemas.microsoft.com/office/drawing/2014/main" id="{D0B86D56-A657-7747-B3E7-027525A4BB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98430" y="5845275"/>
            <a:ext cx="1667394" cy="772695"/>
          </a:xfrm>
          <a:prstGeom prst="rect">
            <a:avLst/>
          </a:prstGeom>
        </p:spPr>
      </p:pic>
      <p:pic>
        <p:nvPicPr>
          <p:cNvPr id="11" name="Picture 10" descr="A picture containing text, sign&#10;&#10;Description automatically generated">
            <a:extLst>
              <a:ext uri="{FF2B5EF4-FFF2-40B4-BE49-F238E27FC236}">
                <a16:creationId xmlns:a16="http://schemas.microsoft.com/office/drawing/2014/main" id="{E2213DB3-FAA0-094B-9A88-347A3053D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98430" y="-110857"/>
            <a:ext cx="1908810" cy="190881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1774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6F8710-0476-434E-B7EC-81F476D684D4}"/>
              </a:ext>
            </a:extLst>
          </p:cNvPr>
          <p:cNvSpPr>
            <a:spLocks noGrp="1"/>
          </p:cNvSpPr>
          <p:nvPr>
            <p:ph type="title"/>
          </p:nvPr>
        </p:nvSpPr>
        <p:spPr/>
        <p:txBody>
          <a:bodyPr/>
          <a:lstStyle/>
          <a:p>
            <a:r>
              <a:rPr lang="pt-BR" dirty="0"/>
              <a:t>Arquitetura tecnológica</a:t>
            </a:r>
          </a:p>
        </p:txBody>
      </p:sp>
      <p:sp>
        <p:nvSpPr>
          <p:cNvPr id="3" name="Subtítulo 2">
            <a:extLst>
              <a:ext uri="{FF2B5EF4-FFF2-40B4-BE49-F238E27FC236}">
                <a16:creationId xmlns:a16="http://schemas.microsoft.com/office/drawing/2014/main" id="{96086D98-7D0A-4A68-96C4-3565FF9A46E0}"/>
              </a:ext>
            </a:extLst>
          </p:cNvPr>
          <p:cNvSpPr>
            <a:spLocks noGrp="1"/>
          </p:cNvSpPr>
          <p:nvPr>
            <p:ph type="subTitle" idx="1"/>
          </p:nvPr>
        </p:nvSpPr>
        <p:spPr/>
        <p:txBody>
          <a:bodyPr>
            <a:normAutofit fontScale="92500" lnSpcReduction="10000"/>
          </a:bodyPr>
          <a:lstStyle/>
          <a:p>
            <a:r>
              <a:rPr lang="pt-BR" dirty="0"/>
              <a:t>Mais possibilidades</a:t>
            </a:r>
          </a:p>
        </p:txBody>
      </p:sp>
      <p:grpSp>
        <p:nvGrpSpPr>
          <p:cNvPr id="12" name="Agrupar 11">
            <a:extLst>
              <a:ext uri="{FF2B5EF4-FFF2-40B4-BE49-F238E27FC236}">
                <a16:creationId xmlns:a16="http://schemas.microsoft.com/office/drawing/2014/main" id="{62A96AF6-1CBE-43F1-BEE0-92FD66F024BC}"/>
              </a:ext>
            </a:extLst>
          </p:cNvPr>
          <p:cNvGrpSpPr/>
          <p:nvPr/>
        </p:nvGrpSpPr>
        <p:grpSpPr>
          <a:xfrm>
            <a:off x="6349228" y="5672809"/>
            <a:ext cx="5044043" cy="962092"/>
            <a:chOff x="6349228" y="3080906"/>
            <a:chExt cx="5044043" cy="962092"/>
          </a:xfrm>
        </p:grpSpPr>
        <p:sp>
          <p:nvSpPr>
            <p:cNvPr id="17" name="TextBox 71">
              <a:extLst>
                <a:ext uri="{FF2B5EF4-FFF2-40B4-BE49-F238E27FC236}">
                  <a16:creationId xmlns:a16="http://schemas.microsoft.com/office/drawing/2014/main" id="{C624D989-0A0A-44C2-AAD2-D3621885235F}"/>
                </a:ext>
              </a:extLst>
            </p:cNvPr>
            <p:cNvSpPr txBox="1"/>
            <p:nvPr/>
          </p:nvSpPr>
          <p:spPr>
            <a:xfrm>
              <a:off x="6713271" y="3080906"/>
              <a:ext cx="2770951" cy="369332"/>
            </a:xfrm>
            <a:prstGeom prst="rect">
              <a:avLst/>
            </a:prstGeom>
            <a:noFill/>
          </p:spPr>
          <p:txBody>
            <a:bodyPr wrap="none" lIns="0" rtlCol="0" anchor="ctr">
              <a:spAutoFit/>
            </a:bodyPr>
            <a:lstStyle/>
            <a:p>
              <a:r>
                <a:rPr lang="pt-BR" b="1" dirty="0">
                  <a:solidFill>
                    <a:srgbClr val="1AA8FE"/>
                  </a:solidFill>
                  <a:latin typeface="Quicksand" pitchFamily="2" charset="0"/>
                </a:rPr>
                <a:t>Estabilidade do produto</a:t>
              </a:r>
            </a:p>
          </p:txBody>
        </p:sp>
        <p:sp>
          <p:nvSpPr>
            <p:cNvPr id="18" name="TextBox 72">
              <a:extLst>
                <a:ext uri="{FF2B5EF4-FFF2-40B4-BE49-F238E27FC236}">
                  <a16:creationId xmlns:a16="http://schemas.microsoft.com/office/drawing/2014/main" id="{C1D93451-B9AF-4BAE-BC62-2569A9F27B08}"/>
                </a:ext>
              </a:extLst>
            </p:cNvPr>
            <p:cNvSpPr txBox="1"/>
            <p:nvPr/>
          </p:nvSpPr>
          <p:spPr>
            <a:xfrm>
              <a:off x="6713271" y="3442834"/>
              <a:ext cx="4680000" cy="600164"/>
            </a:xfrm>
            <a:prstGeom prst="rect">
              <a:avLst/>
            </a:prstGeom>
            <a:noFill/>
          </p:spPr>
          <p:txBody>
            <a:bodyPr wrap="square" lIns="0" rIns="0" rtlCol="0" anchor="t">
              <a:spAutoFit/>
            </a:bodyPr>
            <a:lstStyle/>
            <a:p>
              <a:r>
                <a:rPr lang="pt-BR" sz="1100" dirty="0">
                  <a:solidFill>
                    <a:schemeClr val="bg1">
                      <a:lumMod val="50000"/>
                    </a:schemeClr>
                  </a:solidFill>
                  <a:latin typeface="Quicksand" pitchFamily="2" charset="0"/>
                </a:rPr>
                <a:t>Priorizar a </a:t>
              </a:r>
              <a:r>
                <a:rPr lang="pt-BR" sz="1100" b="1" dirty="0">
                  <a:solidFill>
                    <a:schemeClr val="bg1">
                      <a:lumMod val="50000"/>
                    </a:schemeClr>
                  </a:solidFill>
                  <a:latin typeface="Quicksand" pitchFamily="2" charset="0"/>
                </a:rPr>
                <a:t>performance e reputação do Super App</a:t>
              </a:r>
              <a:r>
                <a:rPr lang="pt-BR" sz="1100" dirty="0">
                  <a:solidFill>
                    <a:schemeClr val="bg1">
                      <a:lumMod val="50000"/>
                    </a:schemeClr>
                  </a:solidFill>
                  <a:latin typeface="Quicksand" pitchFamily="2" charset="0"/>
                </a:rPr>
                <a:t>. Portanto o arranjo arquitetural (</a:t>
              </a:r>
              <a:r>
                <a:rPr lang="pt-BR" sz="1100" dirty="0" err="1">
                  <a:solidFill>
                    <a:schemeClr val="bg1">
                      <a:lumMod val="50000"/>
                    </a:schemeClr>
                  </a:solidFill>
                  <a:latin typeface="Quicksand" pitchFamily="2" charset="0"/>
                </a:rPr>
                <a:t>dev</a:t>
              </a:r>
              <a:r>
                <a:rPr lang="pt-BR" sz="1100" dirty="0">
                  <a:solidFill>
                    <a:schemeClr val="bg1">
                      <a:lumMod val="50000"/>
                    </a:schemeClr>
                  </a:solidFill>
                  <a:latin typeface="Quicksand" pitchFamily="2" charset="0"/>
                </a:rPr>
                <a:t>, data, infra e </a:t>
              </a:r>
              <a:r>
                <a:rPr lang="pt-BR" sz="1100" dirty="0" err="1">
                  <a:solidFill>
                    <a:schemeClr val="bg1">
                      <a:lumMod val="50000"/>
                    </a:schemeClr>
                  </a:solidFill>
                  <a:latin typeface="Quicksand" pitchFamily="2" charset="0"/>
                </a:rPr>
                <a:t>ops</a:t>
              </a:r>
              <a:r>
                <a:rPr lang="pt-BR" sz="1100" dirty="0">
                  <a:solidFill>
                    <a:schemeClr val="bg1">
                      <a:lumMod val="50000"/>
                    </a:schemeClr>
                  </a:solidFill>
                  <a:latin typeface="Quicksand" pitchFamily="2" charset="0"/>
                </a:rPr>
                <a:t>) deverá prever a utilização de componentes e serviços considerados maduros.</a:t>
              </a:r>
            </a:p>
          </p:txBody>
        </p:sp>
        <p:sp>
          <p:nvSpPr>
            <p:cNvPr id="19" name="Teardrop 73">
              <a:extLst>
                <a:ext uri="{FF2B5EF4-FFF2-40B4-BE49-F238E27FC236}">
                  <a16:creationId xmlns:a16="http://schemas.microsoft.com/office/drawing/2014/main" id="{BBB151C3-7C11-4428-B932-E0D28148D4EB}"/>
                </a:ext>
              </a:extLst>
            </p:cNvPr>
            <p:cNvSpPr/>
            <p:nvPr/>
          </p:nvSpPr>
          <p:spPr bwMode="auto">
            <a:xfrm rot="8100000">
              <a:off x="6349228" y="3136415"/>
              <a:ext cx="305408" cy="258313"/>
            </a:xfrm>
            <a:prstGeom prst="teardrop">
              <a:avLst/>
            </a:prstGeom>
            <a:solidFill>
              <a:srgbClr val="1AA8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defRPr/>
              </a:pPr>
              <a:endParaRPr lang="pt-BR" sz="1800" dirty="0">
                <a:latin typeface="Quicksand" pitchFamily="2" charset="0"/>
              </a:endParaRPr>
            </a:p>
          </p:txBody>
        </p:sp>
      </p:grpSp>
      <p:grpSp>
        <p:nvGrpSpPr>
          <p:cNvPr id="37" name="Agrupar 36">
            <a:extLst>
              <a:ext uri="{FF2B5EF4-FFF2-40B4-BE49-F238E27FC236}">
                <a16:creationId xmlns:a16="http://schemas.microsoft.com/office/drawing/2014/main" id="{BC8BAD8D-8CB5-43D8-AF8B-A13C2EF5026B}"/>
              </a:ext>
            </a:extLst>
          </p:cNvPr>
          <p:cNvGrpSpPr/>
          <p:nvPr/>
        </p:nvGrpSpPr>
        <p:grpSpPr>
          <a:xfrm>
            <a:off x="1707947" y="1627818"/>
            <a:ext cx="8776105" cy="2950355"/>
            <a:chOff x="2475965" y="1627818"/>
            <a:chExt cx="8776105" cy="2950355"/>
          </a:xfrm>
        </p:grpSpPr>
        <p:grpSp>
          <p:nvGrpSpPr>
            <p:cNvPr id="13" name="Agrupar 12">
              <a:extLst>
                <a:ext uri="{FF2B5EF4-FFF2-40B4-BE49-F238E27FC236}">
                  <a16:creationId xmlns:a16="http://schemas.microsoft.com/office/drawing/2014/main" id="{A4FC731B-73B4-4C74-B772-4A9C3A500634}"/>
                </a:ext>
              </a:extLst>
            </p:cNvPr>
            <p:cNvGrpSpPr/>
            <p:nvPr/>
          </p:nvGrpSpPr>
          <p:grpSpPr>
            <a:xfrm>
              <a:off x="2522567" y="3978034"/>
              <a:ext cx="8729501" cy="600139"/>
              <a:chOff x="831922" y="3072012"/>
              <a:chExt cx="8729501" cy="600139"/>
            </a:xfrm>
          </p:grpSpPr>
          <p:sp>
            <p:nvSpPr>
              <p:cNvPr id="4" name="Teardrop 13">
                <a:extLst>
                  <a:ext uri="{FF2B5EF4-FFF2-40B4-BE49-F238E27FC236}">
                    <a16:creationId xmlns:a16="http://schemas.microsoft.com/office/drawing/2014/main" id="{A18B20BD-6A6B-46DD-94D5-51354B472D89}"/>
                  </a:ext>
                </a:extLst>
              </p:cNvPr>
              <p:cNvSpPr/>
              <p:nvPr/>
            </p:nvSpPr>
            <p:spPr bwMode="auto">
              <a:xfrm rot="8100000">
                <a:off x="831922" y="3142161"/>
                <a:ext cx="305408" cy="258313"/>
              </a:xfrm>
              <a:prstGeom prst="teardrop">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defRPr/>
                </a:pPr>
                <a:endParaRPr lang="pt-BR" sz="1800" dirty="0">
                  <a:latin typeface="Quicksand" pitchFamily="2" charset="0"/>
                </a:endParaRPr>
              </a:p>
            </p:txBody>
          </p:sp>
          <p:grpSp>
            <p:nvGrpSpPr>
              <p:cNvPr id="5" name="Group 52">
                <a:extLst>
                  <a:ext uri="{FF2B5EF4-FFF2-40B4-BE49-F238E27FC236}">
                    <a16:creationId xmlns:a16="http://schemas.microsoft.com/office/drawing/2014/main" id="{BE4A93D7-6662-4F36-8D92-DCB94A1CE68D}"/>
                  </a:ext>
                </a:extLst>
              </p:cNvPr>
              <p:cNvGrpSpPr/>
              <p:nvPr/>
            </p:nvGrpSpPr>
            <p:grpSpPr>
              <a:xfrm>
                <a:off x="1184585" y="3072012"/>
                <a:ext cx="8376838" cy="600139"/>
                <a:chOff x="-4316456" y="1595341"/>
                <a:chExt cx="7083240" cy="600139"/>
              </a:xfrm>
            </p:grpSpPr>
            <p:sp>
              <p:nvSpPr>
                <p:cNvPr id="6" name="TextBox 46">
                  <a:extLst>
                    <a:ext uri="{FF2B5EF4-FFF2-40B4-BE49-F238E27FC236}">
                      <a16:creationId xmlns:a16="http://schemas.microsoft.com/office/drawing/2014/main" id="{382A480C-D236-4F7C-AB93-D4F9CA74F95B}"/>
                    </a:ext>
                  </a:extLst>
                </p:cNvPr>
                <p:cNvSpPr txBox="1"/>
                <p:nvPr/>
              </p:nvSpPr>
              <p:spPr>
                <a:xfrm>
                  <a:off x="-4316455" y="1595341"/>
                  <a:ext cx="2343045" cy="369332"/>
                </a:xfrm>
                <a:prstGeom prst="rect">
                  <a:avLst/>
                </a:prstGeom>
                <a:noFill/>
              </p:spPr>
              <p:txBody>
                <a:bodyPr wrap="none" lIns="0" rtlCol="0" anchor="ctr">
                  <a:spAutoFit/>
                </a:bodyPr>
                <a:lstStyle/>
                <a:p>
                  <a:r>
                    <a:rPr lang="pt-BR" b="1" dirty="0">
                      <a:solidFill>
                        <a:schemeClr val="bg1">
                          <a:lumMod val="65000"/>
                        </a:schemeClr>
                      </a:solidFill>
                      <a:latin typeface="Quicksand" pitchFamily="2" charset="0"/>
                    </a:rPr>
                    <a:t>Integração de parceiros</a:t>
                  </a:r>
                </a:p>
              </p:txBody>
            </p:sp>
            <p:sp>
              <p:nvSpPr>
                <p:cNvPr id="7" name="TextBox 47">
                  <a:extLst>
                    <a:ext uri="{FF2B5EF4-FFF2-40B4-BE49-F238E27FC236}">
                      <a16:creationId xmlns:a16="http://schemas.microsoft.com/office/drawing/2014/main" id="{E3B0FC9F-EF89-4BA9-92B0-072F35FBB2D7}"/>
                    </a:ext>
                  </a:extLst>
                </p:cNvPr>
                <p:cNvSpPr txBox="1"/>
                <p:nvPr/>
              </p:nvSpPr>
              <p:spPr>
                <a:xfrm>
                  <a:off x="-4316456" y="1933870"/>
                  <a:ext cx="7083240" cy="261610"/>
                </a:xfrm>
                <a:prstGeom prst="rect">
                  <a:avLst/>
                </a:prstGeom>
                <a:noFill/>
              </p:spPr>
              <p:txBody>
                <a:bodyPr wrap="square" lIns="0" rIns="0" rtlCol="0" anchor="t">
                  <a:spAutoFit/>
                </a:bodyPr>
                <a:lstStyle/>
                <a:p>
                  <a:r>
                    <a:rPr lang="pt-BR" sz="1100" b="1" dirty="0">
                      <a:solidFill>
                        <a:schemeClr val="bg1">
                          <a:lumMod val="50000"/>
                        </a:schemeClr>
                      </a:solidFill>
                      <a:latin typeface="Quicksand" pitchFamily="2" charset="0"/>
                    </a:rPr>
                    <a:t>Permitir conexão </a:t>
                  </a:r>
                  <a:r>
                    <a:rPr lang="pt-BR" sz="1100" dirty="0">
                      <a:solidFill>
                        <a:schemeClr val="bg1">
                          <a:lumMod val="50000"/>
                        </a:schemeClr>
                      </a:solidFill>
                      <a:latin typeface="Quicksand" pitchFamily="2" charset="0"/>
                    </a:rPr>
                    <a:t>a outros atores para execução de operações e incorporação de produtos e serviços de terceiros à plataforma.</a:t>
                  </a:r>
                </a:p>
              </p:txBody>
            </p:sp>
          </p:grpSp>
        </p:grpSp>
        <p:grpSp>
          <p:nvGrpSpPr>
            <p:cNvPr id="15" name="Agrupar 14">
              <a:extLst>
                <a:ext uri="{FF2B5EF4-FFF2-40B4-BE49-F238E27FC236}">
                  <a16:creationId xmlns:a16="http://schemas.microsoft.com/office/drawing/2014/main" id="{3AC78C03-9349-4021-9818-1BCC241A4919}"/>
                </a:ext>
              </a:extLst>
            </p:cNvPr>
            <p:cNvGrpSpPr/>
            <p:nvPr/>
          </p:nvGrpSpPr>
          <p:grpSpPr>
            <a:xfrm>
              <a:off x="2475965" y="2887564"/>
              <a:ext cx="8740879" cy="769416"/>
              <a:chOff x="6349229" y="5197931"/>
              <a:chExt cx="8740879" cy="769416"/>
            </a:xfrm>
          </p:grpSpPr>
          <p:grpSp>
            <p:nvGrpSpPr>
              <p:cNvPr id="24" name="Group 78">
                <a:extLst>
                  <a:ext uri="{FF2B5EF4-FFF2-40B4-BE49-F238E27FC236}">
                    <a16:creationId xmlns:a16="http://schemas.microsoft.com/office/drawing/2014/main" id="{11335CC6-17D7-48DD-A07D-F4089C6119EC}"/>
                  </a:ext>
                </a:extLst>
              </p:cNvPr>
              <p:cNvGrpSpPr/>
              <p:nvPr/>
            </p:nvGrpSpPr>
            <p:grpSpPr>
              <a:xfrm>
                <a:off x="6713269" y="5197931"/>
                <a:ext cx="8376839" cy="769416"/>
                <a:chOff x="670471" y="1507161"/>
                <a:chExt cx="5251106" cy="769416"/>
              </a:xfrm>
            </p:grpSpPr>
            <p:sp>
              <p:nvSpPr>
                <p:cNvPr id="25" name="TextBox 84">
                  <a:extLst>
                    <a:ext uri="{FF2B5EF4-FFF2-40B4-BE49-F238E27FC236}">
                      <a16:creationId xmlns:a16="http://schemas.microsoft.com/office/drawing/2014/main" id="{B7E248E1-CAB5-4CC7-A85B-AFE5E4C48F4D}"/>
                    </a:ext>
                  </a:extLst>
                </p:cNvPr>
                <p:cNvSpPr txBox="1"/>
                <p:nvPr/>
              </p:nvSpPr>
              <p:spPr>
                <a:xfrm>
                  <a:off x="670472" y="1507161"/>
                  <a:ext cx="1858586" cy="369332"/>
                </a:xfrm>
                <a:prstGeom prst="rect">
                  <a:avLst/>
                </a:prstGeom>
                <a:noFill/>
              </p:spPr>
              <p:txBody>
                <a:bodyPr wrap="none" lIns="0" rtlCol="0" anchor="ctr">
                  <a:spAutoFit/>
                </a:bodyPr>
                <a:lstStyle/>
                <a:p>
                  <a:r>
                    <a:rPr lang="pt-BR" b="1" dirty="0">
                      <a:solidFill>
                        <a:srgbClr val="F3591F"/>
                      </a:solidFill>
                      <a:latin typeface="Quicksand" pitchFamily="2" charset="0"/>
                    </a:rPr>
                    <a:t>Future-</a:t>
                  </a:r>
                  <a:r>
                    <a:rPr lang="pt-BR" b="1" dirty="0" err="1">
                      <a:solidFill>
                        <a:srgbClr val="F3591F"/>
                      </a:solidFill>
                      <a:latin typeface="Quicksand" pitchFamily="2" charset="0"/>
                    </a:rPr>
                    <a:t>proof</a:t>
                  </a:r>
                  <a:r>
                    <a:rPr lang="pt-BR" b="1" dirty="0">
                      <a:solidFill>
                        <a:srgbClr val="F3591F"/>
                      </a:solidFill>
                      <a:latin typeface="Quicksand" pitchFamily="2" charset="0"/>
                    </a:rPr>
                    <a:t> </a:t>
                  </a:r>
                  <a:r>
                    <a:rPr lang="pt-BR" b="1" dirty="0" err="1">
                      <a:solidFill>
                        <a:srgbClr val="F3591F"/>
                      </a:solidFill>
                      <a:latin typeface="Quicksand" pitchFamily="2" charset="0"/>
                    </a:rPr>
                    <a:t>architecture</a:t>
                  </a:r>
                  <a:endParaRPr lang="pt-BR" b="1" dirty="0">
                    <a:solidFill>
                      <a:srgbClr val="F3591F"/>
                    </a:solidFill>
                    <a:latin typeface="Quicksand" pitchFamily="2" charset="0"/>
                  </a:endParaRPr>
                </a:p>
              </p:txBody>
            </p:sp>
            <p:sp>
              <p:nvSpPr>
                <p:cNvPr id="26" name="TextBox 85">
                  <a:extLst>
                    <a:ext uri="{FF2B5EF4-FFF2-40B4-BE49-F238E27FC236}">
                      <a16:creationId xmlns:a16="http://schemas.microsoft.com/office/drawing/2014/main" id="{6D6399CD-4C2D-4D60-811B-FABFF89EEAC4}"/>
                    </a:ext>
                  </a:extLst>
                </p:cNvPr>
                <p:cNvSpPr txBox="1"/>
                <p:nvPr/>
              </p:nvSpPr>
              <p:spPr>
                <a:xfrm>
                  <a:off x="670471" y="1845690"/>
                  <a:ext cx="5251106" cy="430887"/>
                </a:xfrm>
                <a:prstGeom prst="rect">
                  <a:avLst/>
                </a:prstGeom>
                <a:noFill/>
              </p:spPr>
              <p:txBody>
                <a:bodyPr wrap="square" lIns="0" rIns="0" rtlCol="0" anchor="t">
                  <a:spAutoFit/>
                </a:bodyPr>
                <a:lstStyle/>
                <a:p>
                  <a:r>
                    <a:rPr lang="pt-BR" sz="1100" dirty="0">
                      <a:solidFill>
                        <a:schemeClr val="bg1">
                          <a:lumMod val="50000"/>
                        </a:schemeClr>
                      </a:solidFill>
                      <a:latin typeface="Quicksand" pitchFamily="2" charset="0"/>
                    </a:rPr>
                    <a:t>Incluir no Mindset perspectiva de que o produto deve durar para o futuro. A arquitetura deve </a:t>
                  </a:r>
                  <a:r>
                    <a:rPr lang="pt-BR" sz="1100" b="1" dirty="0">
                      <a:solidFill>
                        <a:schemeClr val="bg1">
                          <a:lumMod val="50000"/>
                        </a:schemeClr>
                      </a:solidFill>
                      <a:latin typeface="Quicksand" pitchFamily="2" charset="0"/>
                    </a:rPr>
                    <a:t>permitir ajustes rápidas sem degradação do arranjo e com baixa propagação de impacto</a:t>
                  </a:r>
                  <a:r>
                    <a:rPr lang="pt-BR" sz="1100" dirty="0">
                      <a:solidFill>
                        <a:schemeClr val="bg1">
                          <a:lumMod val="50000"/>
                        </a:schemeClr>
                      </a:solidFill>
                      <a:latin typeface="Quicksand" pitchFamily="2" charset="0"/>
                    </a:rPr>
                    <a:t>.</a:t>
                  </a:r>
                </a:p>
              </p:txBody>
            </p:sp>
          </p:grpSp>
          <p:sp>
            <p:nvSpPr>
              <p:cNvPr id="30" name="Teardrop 80">
                <a:extLst>
                  <a:ext uri="{FF2B5EF4-FFF2-40B4-BE49-F238E27FC236}">
                    <a16:creationId xmlns:a16="http://schemas.microsoft.com/office/drawing/2014/main" id="{878091D4-07B4-438E-BD27-3104763FAAF0}"/>
                  </a:ext>
                </a:extLst>
              </p:cNvPr>
              <p:cNvSpPr/>
              <p:nvPr/>
            </p:nvSpPr>
            <p:spPr bwMode="auto">
              <a:xfrm rot="8100000">
                <a:off x="6349229" y="5253054"/>
                <a:ext cx="305408" cy="258313"/>
              </a:xfrm>
              <a:prstGeom prst="teardrop">
                <a:avLst/>
              </a:prstGeom>
              <a:solidFill>
                <a:srgbClr val="F359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defRPr/>
                </a:pPr>
                <a:endParaRPr lang="pt-BR" sz="1800" dirty="0">
                  <a:latin typeface="Quicksand" pitchFamily="2" charset="0"/>
                </a:endParaRPr>
              </a:p>
            </p:txBody>
          </p:sp>
        </p:grpSp>
        <p:grpSp>
          <p:nvGrpSpPr>
            <p:cNvPr id="42" name="Agrupar 41">
              <a:extLst>
                <a:ext uri="{FF2B5EF4-FFF2-40B4-BE49-F238E27FC236}">
                  <a16:creationId xmlns:a16="http://schemas.microsoft.com/office/drawing/2014/main" id="{2691F575-A87F-49CF-B5FE-93A3E6817A6B}"/>
                </a:ext>
              </a:extLst>
            </p:cNvPr>
            <p:cNvGrpSpPr/>
            <p:nvPr/>
          </p:nvGrpSpPr>
          <p:grpSpPr>
            <a:xfrm>
              <a:off x="2522567" y="1627818"/>
              <a:ext cx="8729503" cy="938693"/>
              <a:chOff x="831922" y="1565844"/>
              <a:chExt cx="8729503" cy="938693"/>
            </a:xfrm>
          </p:grpSpPr>
          <p:sp>
            <p:nvSpPr>
              <p:cNvPr id="28" name="TextBox 82">
                <a:extLst>
                  <a:ext uri="{FF2B5EF4-FFF2-40B4-BE49-F238E27FC236}">
                    <a16:creationId xmlns:a16="http://schemas.microsoft.com/office/drawing/2014/main" id="{E3B427E6-C046-4A99-8770-A405404DB91C}"/>
                  </a:ext>
                </a:extLst>
              </p:cNvPr>
              <p:cNvSpPr txBox="1"/>
              <p:nvPr/>
            </p:nvSpPr>
            <p:spPr>
              <a:xfrm>
                <a:off x="1184587" y="1565844"/>
                <a:ext cx="2257990" cy="369332"/>
              </a:xfrm>
              <a:prstGeom prst="rect">
                <a:avLst/>
              </a:prstGeom>
              <a:noFill/>
            </p:spPr>
            <p:txBody>
              <a:bodyPr wrap="none" lIns="0" rtlCol="0" anchor="ctr">
                <a:spAutoFit/>
              </a:bodyPr>
              <a:lstStyle/>
              <a:p>
                <a:r>
                  <a:rPr lang="pt-BR" b="1" dirty="0">
                    <a:solidFill>
                      <a:srgbClr val="A9C500"/>
                    </a:solidFill>
                    <a:latin typeface="Quicksand" pitchFamily="2" charset="0"/>
                  </a:rPr>
                  <a:t>CX fluida e atrativa</a:t>
                </a:r>
              </a:p>
            </p:txBody>
          </p:sp>
          <p:sp>
            <p:nvSpPr>
              <p:cNvPr id="29" name="TextBox 83">
                <a:extLst>
                  <a:ext uri="{FF2B5EF4-FFF2-40B4-BE49-F238E27FC236}">
                    <a16:creationId xmlns:a16="http://schemas.microsoft.com/office/drawing/2014/main" id="{DC5E0323-B3B6-41E2-B944-FF09A8EA8FA4}"/>
                  </a:ext>
                </a:extLst>
              </p:cNvPr>
              <p:cNvSpPr txBox="1"/>
              <p:nvPr/>
            </p:nvSpPr>
            <p:spPr>
              <a:xfrm>
                <a:off x="1184585" y="1904373"/>
                <a:ext cx="8376840" cy="600164"/>
              </a:xfrm>
              <a:prstGeom prst="rect">
                <a:avLst/>
              </a:prstGeom>
              <a:noFill/>
            </p:spPr>
            <p:txBody>
              <a:bodyPr wrap="square" lIns="0" rIns="0" rtlCol="0" anchor="t">
                <a:spAutoFit/>
              </a:bodyPr>
              <a:lstStyle/>
              <a:p>
                <a:r>
                  <a:rPr lang="pt-BR" sz="1100" dirty="0">
                    <a:solidFill>
                      <a:schemeClr val="bg1">
                        <a:lumMod val="50000"/>
                      </a:schemeClr>
                    </a:solidFill>
                    <a:latin typeface="Quicksand" pitchFamily="2" charset="0"/>
                  </a:rPr>
                  <a:t>Viabilizar uma </a:t>
                </a:r>
                <a:r>
                  <a:rPr lang="pt-BR" sz="1100" b="1" dirty="0">
                    <a:solidFill>
                      <a:schemeClr val="bg1">
                        <a:lumMod val="50000"/>
                      </a:schemeClr>
                    </a:solidFill>
                    <a:latin typeface="Quicksand" pitchFamily="2" charset="0"/>
                  </a:rPr>
                  <a:t>experiência transparente entre os diversos produtos e serviços disponíveis no Super App</a:t>
                </a:r>
                <a:r>
                  <a:rPr lang="pt-BR" sz="1100" dirty="0">
                    <a:solidFill>
                      <a:schemeClr val="bg1">
                        <a:lumMod val="50000"/>
                      </a:schemeClr>
                    </a:solidFill>
                    <a:latin typeface="Quicksand" pitchFamily="2" charset="0"/>
                  </a:rPr>
                  <a:t>, com o refinamento constante da experiência do cliente. A arquitetura deve viabilizar a utilização de um Design System para UI e UX com componentes que </a:t>
                </a:r>
                <a:r>
                  <a:rPr lang="pt-BR" sz="1100" b="1" dirty="0">
                    <a:solidFill>
                      <a:schemeClr val="bg1">
                        <a:lumMod val="50000"/>
                      </a:schemeClr>
                    </a:solidFill>
                    <a:latin typeface="Quicksand" pitchFamily="2" charset="0"/>
                  </a:rPr>
                  <a:t>facilitem as jornadas e reduzam fricções</a:t>
                </a:r>
                <a:r>
                  <a:rPr lang="pt-BR" sz="1100" dirty="0">
                    <a:solidFill>
                      <a:schemeClr val="bg1">
                        <a:lumMod val="50000"/>
                      </a:schemeClr>
                    </a:solidFill>
                    <a:latin typeface="Quicksand" pitchFamily="2" charset="0"/>
                  </a:rPr>
                  <a:t> na experiência.</a:t>
                </a:r>
              </a:p>
            </p:txBody>
          </p:sp>
          <p:sp>
            <p:nvSpPr>
              <p:cNvPr id="31" name="Teardrop 81">
                <a:extLst>
                  <a:ext uri="{FF2B5EF4-FFF2-40B4-BE49-F238E27FC236}">
                    <a16:creationId xmlns:a16="http://schemas.microsoft.com/office/drawing/2014/main" id="{0C08BFB6-E888-40D1-A2A0-9512199BB134}"/>
                  </a:ext>
                </a:extLst>
              </p:cNvPr>
              <p:cNvSpPr/>
              <p:nvPr/>
            </p:nvSpPr>
            <p:spPr bwMode="auto">
              <a:xfrm rot="8100000">
                <a:off x="831922" y="1620583"/>
                <a:ext cx="305408" cy="258313"/>
              </a:xfrm>
              <a:prstGeom prst="teardrop">
                <a:avLst/>
              </a:prstGeom>
              <a:solidFill>
                <a:srgbClr val="A9C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defRPr/>
                </a:pPr>
                <a:endParaRPr lang="pt-BR" sz="1800" dirty="0">
                  <a:latin typeface="Quicksand" pitchFamily="2" charset="0"/>
                </a:endParaRPr>
              </a:p>
            </p:txBody>
          </p:sp>
        </p:grpSp>
      </p:grpSp>
      <p:grpSp>
        <p:nvGrpSpPr>
          <p:cNvPr id="34" name="Agrupar 33">
            <a:extLst>
              <a:ext uri="{FF2B5EF4-FFF2-40B4-BE49-F238E27FC236}">
                <a16:creationId xmlns:a16="http://schemas.microsoft.com/office/drawing/2014/main" id="{A0A9AB5F-3DDF-4D72-9FDD-3023BC773EAA}"/>
              </a:ext>
            </a:extLst>
          </p:cNvPr>
          <p:cNvGrpSpPr/>
          <p:nvPr/>
        </p:nvGrpSpPr>
        <p:grpSpPr>
          <a:xfrm>
            <a:off x="831922" y="5672809"/>
            <a:ext cx="5032664" cy="769416"/>
            <a:chOff x="831922" y="4072487"/>
            <a:chExt cx="5032664" cy="769416"/>
          </a:xfrm>
        </p:grpSpPr>
        <p:sp>
          <p:nvSpPr>
            <p:cNvPr id="51" name="Teardrop 13">
              <a:extLst>
                <a:ext uri="{FF2B5EF4-FFF2-40B4-BE49-F238E27FC236}">
                  <a16:creationId xmlns:a16="http://schemas.microsoft.com/office/drawing/2014/main" id="{C6DBCDC0-AC7B-4749-B300-296AAC79D291}"/>
                </a:ext>
              </a:extLst>
            </p:cNvPr>
            <p:cNvSpPr/>
            <p:nvPr/>
          </p:nvSpPr>
          <p:spPr bwMode="auto">
            <a:xfrm rot="8100000">
              <a:off x="831922" y="4142636"/>
              <a:ext cx="305408" cy="258313"/>
            </a:xfrm>
            <a:prstGeom prst="teardrop">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defRPr/>
              </a:pPr>
              <a:endParaRPr lang="pt-BR" sz="1800" dirty="0">
                <a:solidFill>
                  <a:srgbClr val="ED7D31"/>
                </a:solidFill>
                <a:latin typeface="Quicksand" pitchFamily="2" charset="0"/>
              </a:endParaRPr>
            </a:p>
          </p:txBody>
        </p:sp>
        <p:grpSp>
          <p:nvGrpSpPr>
            <p:cNvPr id="52" name="Group 52">
              <a:extLst>
                <a:ext uri="{FF2B5EF4-FFF2-40B4-BE49-F238E27FC236}">
                  <a16:creationId xmlns:a16="http://schemas.microsoft.com/office/drawing/2014/main" id="{1262D145-124E-457C-9255-BCC3851BDAAD}"/>
                </a:ext>
              </a:extLst>
            </p:cNvPr>
            <p:cNvGrpSpPr/>
            <p:nvPr/>
          </p:nvGrpSpPr>
          <p:grpSpPr>
            <a:xfrm>
              <a:off x="1184586" y="4072487"/>
              <a:ext cx="4680000" cy="769416"/>
              <a:chOff x="-4316455" y="1595341"/>
              <a:chExt cx="3957288" cy="769416"/>
            </a:xfrm>
          </p:grpSpPr>
          <p:sp>
            <p:nvSpPr>
              <p:cNvPr id="56" name="TextBox 46">
                <a:extLst>
                  <a:ext uri="{FF2B5EF4-FFF2-40B4-BE49-F238E27FC236}">
                    <a16:creationId xmlns:a16="http://schemas.microsoft.com/office/drawing/2014/main" id="{B70583B3-7A81-421B-950F-6444E1279AEF}"/>
                  </a:ext>
                </a:extLst>
              </p:cNvPr>
              <p:cNvSpPr txBox="1"/>
              <p:nvPr/>
            </p:nvSpPr>
            <p:spPr>
              <a:xfrm>
                <a:off x="-4316455" y="1595341"/>
                <a:ext cx="1091957" cy="369332"/>
              </a:xfrm>
              <a:prstGeom prst="rect">
                <a:avLst/>
              </a:prstGeom>
              <a:noFill/>
            </p:spPr>
            <p:txBody>
              <a:bodyPr wrap="none" lIns="0" rtlCol="0" anchor="ctr">
                <a:spAutoFit/>
              </a:bodyPr>
              <a:lstStyle/>
              <a:p>
                <a:r>
                  <a:rPr lang="pt-BR" b="1" dirty="0">
                    <a:solidFill>
                      <a:srgbClr val="ED7D31"/>
                    </a:solidFill>
                    <a:latin typeface="Quicksand" pitchFamily="2" charset="0"/>
                  </a:rPr>
                  <a:t>Segurança</a:t>
                </a:r>
              </a:p>
            </p:txBody>
          </p:sp>
          <p:sp>
            <p:nvSpPr>
              <p:cNvPr id="60" name="TextBox 47">
                <a:extLst>
                  <a:ext uri="{FF2B5EF4-FFF2-40B4-BE49-F238E27FC236}">
                    <a16:creationId xmlns:a16="http://schemas.microsoft.com/office/drawing/2014/main" id="{EC127C68-C07A-4C85-9598-CDE1312C3336}"/>
                  </a:ext>
                </a:extLst>
              </p:cNvPr>
              <p:cNvSpPr txBox="1"/>
              <p:nvPr/>
            </p:nvSpPr>
            <p:spPr>
              <a:xfrm>
                <a:off x="-4316455" y="1933870"/>
                <a:ext cx="3957288" cy="430887"/>
              </a:xfrm>
              <a:prstGeom prst="rect">
                <a:avLst/>
              </a:prstGeom>
              <a:noFill/>
            </p:spPr>
            <p:txBody>
              <a:bodyPr wrap="square" lIns="0" rIns="0" rtlCol="0" anchor="t">
                <a:spAutoFit/>
              </a:bodyPr>
              <a:lstStyle/>
              <a:p>
                <a:r>
                  <a:rPr lang="pt-BR" sz="1100" b="1" dirty="0">
                    <a:solidFill>
                      <a:schemeClr val="bg1">
                        <a:lumMod val="50000"/>
                      </a:schemeClr>
                    </a:solidFill>
                    <a:latin typeface="Quicksand" pitchFamily="2" charset="0"/>
                  </a:rPr>
                  <a:t>Proteger dados, privacidade e transações</a:t>
                </a:r>
                <a:r>
                  <a:rPr lang="pt-BR" sz="1100" dirty="0">
                    <a:solidFill>
                      <a:schemeClr val="bg1">
                        <a:lumMod val="50000"/>
                      </a:schemeClr>
                    </a:solidFill>
                    <a:latin typeface="Quicksand" pitchFamily="2" charset="0"/>
                  </a:rPr>
                  <a:t> dos trabalhadores, bem como recursos e a estrutura tecnológica.</a:t>
                </a:r>
              </a:p>
            </p:txBody>
          </p:sp>
        </p:grpSp>
      </p:grpSp>
      <p:grpSp>
        <p:nvGrpSpPr>
          <p:cNvPr id="35" name="Agrupar 34">
            <a:extLst>
              <a:ext uri="{FF2B5EF4-FFF2-40B4-BE49-F238E27FC236}">
                <a16:creationId xmlns:a16="http://schemas.microsoft.com/office/drawing/2014/main" id="{1A5091F4-631B-40DB-BEC6-CAF41D288E16}"/>
              </a:ext>
            </a:extLst>
          </p:cNvPr>
          <p:cNvGrpSpPr/>
          <p:nvPr/>
        </p:nvGrpSpPr>
        <p:grpSpPr>
          <a:xfrm>
            <a:off x="785320" y="5202809"/>
            <a:ext cx="10724509" cy="379644"/>
            <a:chOff x="785320" y="4963886"/>
            <a:chExt cx="10724509" cy="379644"/>
          </a:xfrm>
        </p:grpSpPr>
        <p:cxnSp>
          <p:nvCxnSpPr>
            <p:cNvPr id="16" name="Conector reto 15">
              <a:extLst>
                <a:ext uri="{FF2B5EF4-FFF2-40B4-BE49-F238E27FC236}">
                  <a16:creationId xmlns:a16="http://schemas.microsoft.com/office/drawing/2014/main" id="{81CF9EBF-BC05-4EB3-9BB3-E445B76A5B99}"/>
                </a:ext>
              </a:extLst>
            </p:cNvPr>
            <p:cNvCxnSpPr>
              <a:cxnSpLocks/>
            </p:cNvCxnSpPr>
            <p:nvPr/>
          </p:nvCxnSpPr>
          <p:spPr>
            <a:xfrm>
              <a:off x="785320" y="4963886"/>
              <a:ext cx="1072450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 name="CaixaDeTexto 26">
              <a:extLst>
                <a:ext uri="{FF2B5EF4-FFF2-40B4-BE49-F238E27FC236}">
                  <a16:creationId xmlns:a16="http://schemas.microsoft.com/office/drawing/2014/main" id="{66743126-D039-463C-A487-F37E84CB090A}"/>
                </a:ext>
              </a:extLst>
            </p:cNvPr>
            <p:cNvSpPr txBox="1"/>
            <p:nvPr/>
          </p:nvSpPr>
          <p:spPr>
            <a:xfrm>
              <a:off x="785320" y="4974198"/>
              <a:ext cx="1690645" cy="369332"/>
            </a:xfrm>
            <a:prstGeom prst="rect">
              <a:avLst/>
            </a:prstGeom>
            <a:noFill/>
          </p:spPr>
          <p:txBody>
            <a:bodyPr wrap="square" rtlCol="0">
              <a:spAutoFit/>
            </a:bodyPr>
            <a:lstStyle/>
            <a:p>
              <a:pPr algn="l"/>
              <a:r>
                <a:rPr lang="pt-BR" b="1" dirty="0">
                  <a:solidFill>
                    <a:schemeClr val="bg1">
                      <a:lumMod val="65000"/>
                    </a:schemeClr>
                  </a:solidFill>
                  <a:latin typeface="Quicksand" pitchFamily="2" charset="0"/>
                </a:rPr>
                <a:t>Foundation</a:t>
              </a:r>
            </a:p>
          </p:txBody>
        </p:sp>
      </p:grpSp>
    </p:spTree>
    <p:extLst>
      <p:ext uri="{BB962C8B-B14F-4D97-AF65-F5344CB8AC3E}">
        <p14:creationId xmlns:p14="http://schemas.microsoft.com/office/powerpoint/2010/main" val="1242893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E408B8-AC77-4C5F-A2C3-E3B3012A8AC2}"/>
              </a:ext>
            </a:extLst>
          </p:cNvPr>
          <p:cNvSpPr>
            <a:spLocks noGrp="1"/>
          </p:cNvSpPr>
          <p:nvPr>
            <p:ph type="title"/>
          </p:nvPr>
        </p:nvSpPr>
        <p:spPr/>
        <p:txBody>
          <a:bodyPr>
            <a:normAutofit/>
          </a:bodyPr>
          <a:lstStyle/>
          <a:p>
            <a:r>
              <a:rPr lang="pt-BR" dirty="0"/>
              <a:t>Arquitetura proposta</a:t>
            </a:r>
          </a:p>
        </p:txBody>
      </p:sp>
      <p:sp>
        <p:nvSpPr>
          <p:cNvPr id="3" name="Espaço Reservado para Texto 2">
            <a:extLst>
              <a:ext uri="{FF2B5EF4-FFF2-40B4-BE49-F238E27FC236}">
                <a16:creationId xmlns:a16="http://schemas.microsoft.com/office/drawing/2014/main" id="{F62A1576-C710-44BB-A9F4-90F1B9DF4412}"/>
              </a:ext>
            </a:extLst>
          </p:cNvPr>
          <p:cNvSpPr>
            <a:spLocks noGrp="1"/>
          </p:cNvSpPr>
          <p:nvPr>
            <p:ph type="body" idx="1"/>
          </p:nvPr>
        </p:nvSpPr>
        <p:spPr/>
        <p:txBody>
          <a:bodyPr/>
          <a:lstStyle/>
          <a:p>
            <a:pPr marL="1079500" indent="-342900" algn="l">
              <a:buFont typeface="Arial" panose="020B0604020202020204" pitchFamily="34" charset="0"/>
              <a:buChar char="•"/>
            </a:pPr>
            <a:r>
              <a:rPr lang="pt-BR" dirty="0"/>
              <a:t>Visão da arquitetura</a:t>
            </a:r>
          </a:p>
          <a:p>
            <a:pPr marL="1079500" indent="-342900" algn="l">
              <a:buFont typeface="Arial" panose="020B0604020202020204" pitchFamily="34" charset="0"/>
              <a:buChar char="•"/>
            </a:pPr>
            <a:r>
              <a:rPr lang="pt-BR" dirty="0"/>
              <a:t>Recomendação de plataforma</a:t>
            </a:r>
          </a:p>
          <a:p>
            <a:pPr marL="1079500" indent="-342900" algn="l">
              <a:buFont typeface="Arial" panose="020B0604020202020204" pitchFamily="34" charset="0"/>
              <a:buChar char="•"/>
            </a:pPr>
            <a:r>
              <a:rPr lang="pt-BR" dirty="0"/>
              <a:t>Alertas e recomendações</a:t>
            </a:r>
          </a:p>
          <a:p>
            <a:pPr marL="1079500" indent="-342900" algn="l">
              <a:buFont typeface="Arial" panose="020B0604020202020204" pitchFamily="34" charset="0"/>
              <a:buChar char="•"/>
            </a:pPr>
            <a:r>
              <a:rPr lang="pt-BR" dirty="0"/>
              <a:t>Próximos passos</a:t>
            </a:r>
          </a:p>
        </p:txBody>
      </p:sp>
    </p:spTree>
    <p:extLst>
      <p:ext uri="{BB962C8B-B14F-4D97-AF65-F5344CB8AC3E}">
        <p14:creationId xmlns:p14="http://schemas.microsoft.com/office/powerpoint/2010/main" val="196391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060E0FF-970A-4790-99DC-E24B7156DF8B}"/>
              </a:ext>
            </a:extLst>
          </p:cNvPr>
          <p:cNvSpPr>
            <a:spLocks noGrp="1"/>
          </p:cNvSpPr>
          <p:nvPr>
            <p:ph type="title"/>
          </p:nvPr>
        </p:nvSpPr>
        <p:spPr/>
        <p:txBody>
          <a:bodyPr>
            <a:normAutofit/>
          </a:bodyPr>
          <a:lstStyle/>
          <a:p>
            <a:r>
              <a:rPr lang="pt-BR" dirty="0"/>
              <a:t>Visão da arquitetura</a:t>
            </a:r>
          </a:p>
        </p:txBody>
      </p:sp>
      <p:sp>
        <p:nvSpPr>
          <p:cNvPr id="5" name="Espaço Reservado para Texto 4">
            <a:extLst>
              <a:ext uri="{FF2B5EF4-FFF2-40B4-BE49-F238E27FC236}">
                <a16:creationId xmlns:a16="http://schemas.microsoft.com/office/drawing/2014/main" id="{83B2C3CE-7379-43DA-B33C-0A866CC4241D}"/>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408283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0E0AE0-E775-4365-8C13-7845DE934954}"/>
              </a:ext>
            </a:extLst>
          </p:cNvPr>
          <p:cNvSpPr>
            <a:spLocks noGrp="1"/>
          </p:cNvSpPr>
          <p:nvPr>
            <p:ph type="title"/>
          </p:nvPr>
        </p:nvSpPr>
        <p:spPr/>
        <p:txBody>
          <a:bodyPr/>
          <a:lstStyle/>
          <a:p>
            <a:r>
              <a:rPr lang="pt-BR" dirty="0"/>
              <a:t>Visão da arquitetura</a:t>
            </a:r>
          </a:p>
        </p:txBody>
      </p:sp>
      <p:sp>
        <p:nvSpPr>
          <p:cNvPr id="3" name="Subtítulo 2">
            <a:extLst>
              <a:ext uri="{FF2B5EF4-FFF2-40B4-BE49-F238E27FC236}">
                <a16:creationId xmlns:a16="http://schemas.microsoft.com/office/drawing/2014/main" id="{BE864A80-2EC4-4BE4-B16F-93FA66BD35E6}"/>
              </a:ext>
            </a:extLst>
          </p:cNvPr>
          <p:cNvSpPr>
            <a:spLocks noGrp="1"/>
          </p:cNvSpPr>
          <p:nvPr>
            <p:ph type="subTitle" idx="1"/>
          </p:nvPr>
        </p:nvSpPr>
        <p:spPr/>
        <p:txBody>
          <a:bodyPr>
            <a:normAutofit fontScale="92500" lnSpcReduction="10000"/>
          </a:bodyPr>
          <a:lstStyle/>
          <a:p>
            <a:r>
              <a:rPr lang="pt-BR" dirty="0"/>
              <a:t>Elementos estruturais da arquitetura</a:t>
            </a:r>
          </a:p>
        </p:txBody>
      </p:sp>
      <p:grpSp>
        <p:nvGrpSpPr>
          <p:cNvPr id="26" name="Agrupar 25">
            <a:extLst>
              <a:ext uri="{FF2B5EF4-FFF2-40B4-BE49-F238E27FC236}">
                <a16:creationId xmlns:a16="http://schemas.microsoft.com/office/drawing/2014/main" id="{FFEDFEDB-D932-4DAF-8605-3B82BA8C2BF6}"/>
              </a:ext>
            </a:extLst>
          </p:cNvPr>
          <p:cNvGrpSpPr/>
          <p:nvPr/>
        </p:nvGrpSpPr>
        <p:grpSpPr>
          <a:xfrm>
            <a:off x="214943" y="1248785"/>
            <a:ext cx="11551941" cy="5493547"/>
            <a:chOff x="291998" y="1248785"/>
            <a:chExt cx="11551941" cy="5493547"/>
          </a:xfrm>
        </p:grpSpPr>
        <p:grpSp>
          <p:nvGrpSpPr>
            <p:cNvPr id="25" name="Agrupar 24">
              <a:extLst>
                <a:ext uri="{FF2B5EF4-FFF2-40B4-BE49-F238E27FC236}">
                  <a16:creationId xmlns:a16="http://schemas.microsoft.com/office/drawing/2014/main" id="{D611250B-EEEC-4038-B4DB-5BD790612055}"/>
                </a:ext>
              </a:extLst>
            </p:cNvPr>
            <p:cNvGrpSpPr/>
            <p:nvPr/>
          </p:nvGrpSpPr>
          <p:grpSpPr>
            <a:xfrm>
              <a:off x="4675027" y="2252256"/>
              <a:ext cx="2996040" cy="3302759"/>
              <a:chOff x="3359911" y="2121296"/>
              <a:chExt cx="2425335" cy="2570817"/>
            </a:xfrm>
          </p:grpSpPr>
          <p:grpSp>
            <p:nvGrpSpPr>
              <p:cNvPr id="6" name="Group 10">
                <a:extLst>
                  <a:ext uri="{FF2B5EF4-FFF2-40B4-BE49-F238E27FC236}">
                    <a16:creationId xmlns:a16="http://schemas.microsoft.com/office/drawing/2014/main" id="{67EBEB88-06C0-4D97-9FA0-0CF19FF0E59A}"/>
                  </a:ext>
                </a:extLst>
              </p:cNvPr>
              <p:cNvGrpSpPr/>
              <p:nvPr/>
            </p:nvGrpSpPr>
            <p:grpSpPr>
              <a:xfrm>
                <a:off x="3359911" y="2121296"/>
                <a:ext cx="2425335" cy="2570817"/>
                <a:chOff x="4644143" y="2030433"/>
                <a:chExt cx="2903714" cy="3077892"/>
              </a:xfrm>
            </p:grpSpPr>
            <p:sp>
              <p:nvSpPr>
                <p:cNvPr id="7" name="Freeform: Shape 11">
                  <a:extLst>
                    <a:ext uri="{FF2B5EF4-FFF2-40B4-BE49-F238E27FC236}">
                      <a16:creationId xmlns:a16="http://schemas.microsoft.com/office/drawing/2014/main" id="{40FDC862-FC43-4744-B46E-AD38A7743F5B}"/>
                    </a:ext>
                  </a:extLst>
                </p:cNvPr>
                <p:cNvSpPr/>
                <p:nvPr/>
              </p:nvSpPr>
              <p:spPr>
                <a:xfrm rot="10800000">
                  <a:off x="5207661" y="2030433"/>
                  <a:ext cx="1776679" cy="1417320"/>
                </a:xfrm>
                <a:custGeom>
                  <a:avLst/>
                  <a:gdLst>
                    <a:gd name="connsiteX0" fmla="*/ 1776679 w 1776679"/>
                    <a:gd name="connsiteY0" fmla="*/ 1417320 h 1417320"/>
                    <a:gd name="connsiteX1" fmla="*/ 0 w 1776679"/>
                    <a:gd name="connsiteY1" fmla="*/ 1417320 h 1417320"/>
                    <a:gd name="connsiteX2" fmla="*/ 888340 w 1776679"/>
                    <a:gd name="connsiteY2" fmla="*/ 0 h 1417320"/>
                  </a:gdLst>
                  <a:ahLst/>
                  <a:cxnLst>
                    <a:cxn ang="0">
                      <a:pos x="connsiteX0" y="connsiteY0"/>
                    </a:cxn>
                    <a:cxn ang="0">
                      <a:pos x="connsiteX1" y="connsiteY1"/>
                    </a:cxn>
                    <a:cxn ang="0">
                      <a:pos x="connsiteX2" y="connsiteY2"/>
                    </a:cxn>
                  </a:cxnLst>
                  <a:rect l="l" t="t" r="r" b="b"/>
                  <a:pathLst>
                    <a:path w="1776679" h="1417320">
                      <a:moveTo>
                        <a:pt x="1776679" y="1417320"/>
                      </a:moveTo>
                      <a:lnTo>
                        <a:pt x="0" y="1417320"/>
                      </a:lnTo>
                      <a:lnTo>
                        <a:pt x="88834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8" name="Freeform: Shape 13">
                  <a:extLst>
                    <a:ext uri="{FF2B5EF4-FFF2-40B4-BE49-F238E27FC236}">
                      <a16:creationId xmlns:a16="http://schemas.microsoft.com/office/drawing/2014/main" id="{03F549E9-3253-47CD-8D60-3A1B4D376D76}"/>
                    </a:ext>
                  </a:extLst>
                </p:cNvPr>
                <p:cNvSpPr/>
                <p:nvPr/>
              </p:nvSpPr>
              <p:spPr>
                <a:xfrm rot="14400000">
                  <a:off x="5950857" y="2434215"/>
                  <a:ext cx="1776679" cy="1417320"/>
                </a:xfrm>
                <a:custGeom>
                  <a:avLst/>
                  <a:gdLst>
                    <a:gd name="connsiteX0" fmla="*/ 1776679 w 1776679"/>
                    <a:gd name="connsiteY0" fmla="*/ 1417320 h 1417320"/>
                    <a:gd name="connsiteX1" fmla="*/ 0 w 1776679"/>
                    <a:gd name="connsiteY1" fmla="*/ 1417320 h 1417320"/>
                    <a:gd name="connsiteX2" fmla="*/ 888340 w 1776679"/>
                    <a:gd name="connsiteY2" fmla="*/ 0 h 1417320"/>
                  </a:gdLst>
                  <a:ahLst/>
                  <a:cxnLst>
                    <a:cxn ang="0">
                      <a:pos x="connsiteX0" y="connsiteY0"/>
                    </a:cxn>
                    <a:cxn ang="0">
                      <a:pos x="connsiteX1" y="connsiteY1"/>
                    </a:cxn>
                    <a:cxn ang="0">
                      <a:pos x="connsiteX2" y="connsiteY2"/>
                    </a:cxn>
                  </a:cxnLst>
                  <a:rect l="l" t="t" r="r" b="b"/>
                  <a:pathLst>
                    <a:path w="1776679" h="1417320">
                      <a:moveTo>
                        <a:pt x="1776679" y="1417320"/>
                      </a:moveTo>
                      <a:lnTo>
                        <a:pt x="0" y="1417320"/>
                      </a:lnTo>
                      <a:lnTo>
                        <a:pt x="8883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9" name="Freeform: Shape 14">
                  <a:extLst>
                    <a:ext uri="{FF2B5EF4-FFF2-40B4-BE49-F238E27FC236}">
                      <a16:creationId xmlns:a16="http://schemas.microsoft.com/office/drawing/2014/main" id="{D807273C-64CF-4013-BD05-CFD65C88EE2C}"/>
                    </a:ext>
                  </a:extLst>
                </p:cNvPr>
                <p:cNvSpPr/>
                <p:nvPr/>
              </p:nvSpPr>
              <p:spPr>
                <a:xfrm rot="18000000">
                  <a:off x="5939196" y="3298435"/>
                  <a:ext cx="1776679" cy="1417320"/>
                </a:xfrm>
                <a:custGeom>
                  <a:avLst/>
                  <a:gdLst>
                    <a:gd name="connsiteX0" fmla="*/ 1776679 w 1776679"/>
                    <a:gd name="connsiteY0" fmla="*/ 1417320 h 1417320"/>
                    <a:gd name="connsiteX1" fmla="*/ 0 w 1776679"/>
                    <a:gd name="connsiteY1" fmla="*/ 1417320 h 1417320"/>
                    <a:gd name="connsiteX2" fmla="*/ 888340 w 1776679"/>
                    <a:gd name="connsiteY2" fmla="*/ 0 h 1417320"/>
                  </a:gdLst>
                  <a:ahLst/>
                  <a:cxnLst>
                    <a:cxn ang="0">
                      <a:pos x="connsiteX0" y="connsiteY0"/>
                    </a:cxn>
                    <a:cxn ang="0">
                      <a:pos x="connsiteX1" y="connsiteY1"/>
                    </a:cxn>
                    <a:cxn ang="0">
                      <a:pos x="connsiteX2" y="connsiteY2"/>
                    </a:cxn>
                  </a:cxnLst>
                  <a:rect l="l" t="t" r="r" b="b"/>
                  <a:pathLst>
                    <a:path w="1776679" h="1417320">
                      <a:moveTo>
                        <a:pt x="1776679" y="1417320"/>
                      </a:moveTo>
                      <a:lnTo>
                        <a:pt x="0" y="1417320"/>
                      </a:lnTo>
                      <a:lnTo>
                        <a:pt x="88834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10" name="Freeform: Shape 16">
                  <a:extLst>
                    <a:ext uri="{FF2B5EF4-FFF2-40B4-BE49-F238E27FC236}">
                      <a16:creationId xmlns:a16="http://schemas.microsoft.com/office/drawing/2014/main" id="{0080C6A5-9598-47F5-A86B-0E4E0C76E8FB}"/>
                    </a:ext>
                  </a:extLst>
                </p:cNvPr>
                <p:cNvSpPr/>
                <p:nvPr/>
              </p:nvSpPr>
              <p:spPr>
                <a:xfrm>
                  <a:off x="5207662" y="3691005"/>
                  <a:ext cx="1776679" cy="1417320"/>
                </a:xfrm>
                <a:custGeom>
                  <a:avLst/>
                  <a:gdLst>
                    <a:gd name="connsiteX0" fmla="*/ 888340 w 1776679"/>
                    <a:gd name="connsiteY0" fmla="*/ 0 h 1417320"/>
                    <a:gd name="connsiteX1" fmla="*/ 1776679 w 1776679"/>
                    <a:gd name="connsiteY1" fmla="*/ 1417320 h 1417320"/>
                    <a:gd name="connsiteX2" fmla="*/ 0 w 1776679"/>
                    <a:gd name="connsiteY2" fmla="*/ 1417320 h 1417320"/>
                  </a:gdLst>
                  <a:ahLst/>
                  <a:cxnLst>
                    <a:cxn ang="0">
                      <a:pos x="connsiteX0" y="connsiteY0"/>
                    </a:cxn>
                    <a:cxn ang="0">
                      <a:pos x="connsiteX1" y="connsiteY1"/>
                    </a:cxn>
                    <a:cxn ang="0">
                      <a:pos x="connsiteX2" y="connsiteY2"/>
                    </a:cxn>
                  </a:cxnLst>
                  <a:rect l="l" t="t" r="r" b="b"/>
                  <a:pathLst>
                    <a:path w="1776679" h="1417320">
                      <a:moveTo>
                        <a:pt x="888340" y="0"/>
                      </a:moveTo>
                      <a:lnTo>
                        <a:pt x="1776679" y="1417320"/>
                      </a:lnTo>
                      <a:lnTo>
                        <a:pt x="0" y="141732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1" name="Freeform: Shape 17">
                  <a:extLst>
                    <a:ext uri="{FF2B5EF4-FFF2-40B4-BE49-F238E27FC236}">
                      <a16:creationId xmlns:a16="http://schemas.microsoft.com/office/drawing/2014/main" id="{81582005-D53C-4097-8C04-5ECD5C8A2C9D}"/>
                    </a:ext>
                  </a:extLst>
                </p:cNvPr>
                <p:cNvSpPr/>
                <p:nvPr/>
              </p:nvSpPr>
              <p:spPr>
                <a:xfrm rot="3600000">
                  <a:off x="4464463" y="3287223"/>
                  <a:ext cx="1776679" cy="1417320"/>
                </a:xfrm>
                <a:custGeom>
                  <a:avLst/>
                  <a:gdLst>
                    <a:gd name="connsiteX0" fmla="*/ 0 w 1776679"/>
                    <a:gd name="connsiteY0" fmla="*/ 1417320 h 1417320"/>
                    <a:gd name="connsiteX1" fmla="*/ 888340 w 1776679"/>
                    <a:gd name="connsiteY1" fmla="*/ 0 h 1417320"/>
                    <a:gd name="connsiteX2" fmla="*/ 1776679 w 1776679"/>
                    <a:gd name="connsiteY2" fmla="*/ 1417320 h 1417320"/>
                  </a:gdLst>
                  <a:ahLst/>
                  <a:cxnLst>
                    <a:cxn ang="0">
                      <a:pos x="connsiteX0" y="connsiteY0"/>
                    </a:cxn>
                    <a:cxn ang="0">
                      <a:pos x="connsiteX1" y="connsiteY1"/>
                    </a:cxn>
                    <a:cxn ang="0">
                      <a:pos x="connsiteX2" y="connsiteY2"/>
                    </a:cxn>
                  </a:cxnLst>
                  <a:rect l="l" t="t" r="r" b="b"/>
                  <a:pathLst>
                    <a:path w="1776679" h="1417320">
                      <a:moveTo>
                        <a:pt x="0" y="1417320"/>
                      </a:moveTo>
                      <a:lnTo>
                        <a:pt x="888340" y="0"/>
                      </a:lnTo>
                      <a:lnTo>
                        <a:pt x="1776679" y="141732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2" name="Freeform: Shape 20">
                  <a:extLst>
                    <a:ext uri="{FF2B5EF4-FFF2-40B4-BE49-F238E27FC236}">
                      <a16:creationId xmlns:a16="http://schemas.microsoft.com/office/drawing/2014/main" id="{C5F464A8-3563-4592-B5E4-C61F08EE2AE9}"/>
                    </a:ext>
                  </a:extLst>
                </p:cNvPr>
                <p:cNvSpPr/>
                <p:nvPr/>
              </p:nvSpPr>
              <p:spPr>
                <a:xfrm rot="7200000">
                  <a:off x="4464464" y="2423002"/>
                  <a:ext cx="1776679" cy="1417320"/>
                </a:xfrm>
                <a:custGeom>
                  <a:avLst/>
                  <a:gdLst>
                    <a:gd name="connsiteX0" fmla="*/ 0 w 1776679"/>
                    <a:gd name="connsiteY0" fmla="*/ 1417320 h 1417320"/>
                    <a:gd name="connsiteX1" fmla="*/ 888340 w 1776679"/>
                    <a:gd name="connsiteY1" fmla="*/ 0 h 1417320"/>
                    <a:gd name="connsiteX2" fmla="*/ 1776679 w 1776679"/>
                    <a:gd name="connsiteY2" fmla="*/ 1417320 h 1417320"/>
                  </a:gdLst>
                  <a:ahLst/>
                  <a:cxnLst>
                    <a:cxn ang="0">
                      <a:pos x="connsiteX0" y="connsiteY0"/>
                    </a:cxn>
                    <a:cxn ang="0">
                      <a:pos x="connsiteX1" y="connsiteY1"/>
                    </a:cxn>
                    <a:cxn ang="0">
                      <a:pos x="connsiteX2" y="connsiteY2"/>
                    </a:cxn>
                  </a:cxnLst>
                  <a:rect l="l" t="t" r="r" b="b"/>
                  <a:pathLst>
                    <a:path w="1776679" h="1417320">
                      <a:moveTo>
                        <a:pt x="0" y="1417320"/>
                      </a:moveTo>
                      <a:lnTo>
                        <a:pt x="888340" y="0"/>
                      </a:lnTo>
                      <a:lnTo>
                        <a:pt x="1776679" y="141732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grpSp>
          <p:sp>
            <p:nvSpPr>
              <p:cNvPr id="19" name="Graphic 6" descr="Badge 1">
                <a:extLst>
                  <a:ext uri="{FF2B5EF4-FFF2-40B4-BE49-F238E27FC236}">
                    <a16:creationId xmlns:a16="http://schemas.microsoft.com/office/drawing/2014/main" id="{77A1F127-3F97-4F20-806C-D636336DD96B}"/>
                  </a:ext>
                </a:extLst>
              </p:cNvPr>
              <p:cNvSpPr/>
              <p:nvPr/>
            </p:nvSpPr>
            <p:spPr>
              <a:xfrm>
                <a:off x="4359196" y="2279340"/>
                <a:ext cx="423739" cy="423739"/>
              </a:xfrm>
              <a:custGeom>
                <a:avLst/>
                <a:gdLst>
                  <a:gd name="connsiteX0" fmla="*/ 219484 w 438968"/>
                  <a:gd name="connsiteY0" fmla="*/ 0 h 438968"/>
                  <a:gd name="connsiteX1" fmla="*/ 0 w 438968"/>
                  <a:gd name="connsiteY1" fmla="*/ 219484 h 438968"/>
                  <a:gd name="connsiteX2" fmla="*/ 219484 w 438968"/>
                  <a:gd name="connsiteY2" fmla="*/ 438968 h 438968"/>
                  <a:gd name="connsiteX3" fmla="*/ 438968 w 438968"/>
                  <a:gd name="connsiteY3" fmla="*/ 219484 h 438968"/>
                  <a:gd name="connsiteX4" fmla="*/ 438968 w 438968"/>
                  <a:gd name="connsiteY4" fmla="*/ 219461 h 438968"/>
                  <a:gd name="connsiteX5" fmla="*/ 219658 w 438968"/>
                  <a:gd name="connsiteY5" fmla="*/ 0 h 438968"/>
                  <a:gd name="connsiteX6" fmla="*/ 219484 w 438968"/>
                  <a:gd name="connsiteY6" fmla="*/ 0 h 438968"/>
                  <a:gd name="connsiteX7" fmla="*/ 243560 w 438968"/>
                  <a:gd name="connsiteY7" fmla="*/ 312649 h 438968"/>
                  <a:gd name="connsiteX8" fmla="*/ 210174 w 438968"/>
                  <a:gd name="connsiteY8" fmla="*/ 312649 h 438968"/>
                  <a:gd name="connsiteX9" fmla="*/ 210174 w 438968"/>
                  <a:gd name="connsiteY9" fmla="*/ 153198 h 438968"/>
                  <a:gd name="connsiteX10" fmla="*/ 201245 w 438968"/>
                  <a:gd name="connsiteY10" fmla="*/ 158763 h 438968"/>
                  <a:gd name="connsiteX11" fmla="*/ 191560 w 438968"/>
                  <a:gd name="connsiteY11" fmla="*/ 163560 h 438968"/>
                  <a:gd name="connsiteX12" fmla="*/ 180238 w 438968"/>
                  <a:gd name="connsiteY12" fmla="*/ 167496 h 438968"/>
                  <a:gd name="connsiteX13" fmla="*/ 167189 w 438968"/>
                  <a:gd name="connsiteY13" fmla="*/ 171044 h 438968"/>
                  <a:gd name="connsiteX14" fmla="*/ 167189 w 438968"/>
                  <a:gd name="connsiteY14" fmla="*/ 144373 h 438968"/>
                  <a:gd name="connsiteX15" fmla="*/ 175916 w 438968"/>
                  <a:gd name="connsiteY15" fmla="*/ 141686 h 438968"/>
                  <a:gd name="connsiteX16" fmla="*/ 183694 w 438968"/>
                  <a:gd name="connsiteY16" fmla="*/ 138999 h 438968"/>
                  <a:gd name="connsiteX17" fmla="*/ 191369 w 438968"/>
                  <a:gd name="connsiteY17" fmla="*/ 135832 h 438968"/>
                  <a:gd name="connsiteX18" fmla="*/ 199044 w 438968"/>
                  <a:gd name="connsiteY18" fmla="*/ 132665 h 438968"/>
                  <a:gd name="connsiteX19" fmla="*/ 206423 w 438968"/>
                  <a:gd name="connsiteY19" fmla="*/ 128828 h 438968"/>
                  <a:gd name="connsiteX20" fmla="*/ 213821 w 438968"/>
                  <a:gd name="connsiteY20" fmla="*/ 124782 h 438968"/>
                  <a:gd name="connsiteX21" fmla="*/ 221779 w 438968"/>
                  <a:gd name="connsiteY21" fmla="*/ 120159 h 438968"/>
                  <a:gd name="connsiteX22" fmla="*/ 229748 w 438968"/>
                  <a:gd name="connsiteY22" fmla="*/ 115536 h 438968"/>
                  <a:gd name="connsiteX23" fmla="*/ 243560 w 438968"/>
                  <a:gd name="connsiteY23" fmla="*/ 115536 h 43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8968" h="438968">
                    <a:moveTo>
                      <a:pt x="219484" y="0"/>
                    </a:moveTo>
                    <a:cubicBezTo>
                      <a:pt x="98267" y="0"/>
                      <a:pt x="0" y="98267"/>
                      <a:pt x="0" y="219484"/>
                    </a:cubicBezTo>
                    <a:cubicBezTo>
                      <a:pt x="0" y="340702"/>
                      <a:pt x="98267" y="438968"/>
                      <a:pt x="219484" y="438968"/>
                    </a:cubicBezTo>
                    <a:cubicBezTo>
                      <a:pt x="340702" y="438968"/>
                      <a:pt x="438968" y="340702"/>
                      <a:pt x="438968" y="219484"/>
                    </a:cubicBezTo>
                    <a:cubicBezTo>
                      <a:pt x="438968" y="219477"/>
                      <a:pt x="438968" y="219469"/>
                      <a:pt x="438968" y="219461"/>
                    </a:cubicBezTo>
                    <a:cubicBezTo>
                      <a:pt x="439010" y="98298"/>
                      <a:pt x="340821" y="42"/>
                      <a:pt x="219658" y="0"/>
                    </a:cubicBezTo>
                    <a:cubicBezTo>
                      <a:pt x="219600" y="0"/>
                      <a:pt x="219542" y="0"/>
                      <a:pt x="219484" y="0"/>
                    </a:cubicBezTo>
                    <a:close/>
                    <a:moveTo>
                      <a:pt x="243560" y="312649"/>
                    </a:moveTo>
                    <a:lnTo>
                      <a:pt x="210174" y="312649"/>
                    </a:lnTo>
                    <a:lnTo>
                      <a:pt x="210174" y="153198"/>
                    </a:lnTo>
                    <a:cubicBezTo>
                      <a:pt x="207354" y="155124"/>
                      <a:pt x="204378" y="156979"/>
                      <a:pt x="201245" y="158763"/>
                    </a:cubicBezTo>
                    <a:cubicBezTo>
                      <a:pt x="198115" y="160553"/>
                      <a:pt x="194880" y="162154"/>
                      <a:pt x="191560" y="163560"/>
                    </a:cubicBezTo>
                    <a:cubicBezTo>
                      <a:pt x="187969" y="164970"/>
                      <a:pt x="184195" y="166282"/>
                      <a:pt x="180238" y="167496"/>
                    </a:cubicBezTo>
                    <a:cubicBezTo>
                      <a:pt x="176281" y="168709"/>
                      <a:pt x="171932" y="169892"/>
                      <a:pt x="167189" y="171044"/>
                    </a:cubicBezTo>
                    <a:lnTo>
                      <a:pt x="167189" y="144373"/>
                    </a:lnTo>
                    <a:cubicBezTo>
                      <a:pt x="170387" y="143476"/>
                      <a:pt x="173296" y="142580"/>
                      <a:pt x="175916" y="141686"/>
                    </a:cubicBezTo>
                    <a:cubicBezTo>
                      <a:pt x="178535" y="140792"/>
                      <a:pt x="181128" y="139896"/>
                      <a:pt x="183694" y="138999"/>
                    </a:cubicBezTo>
                    <a:cubicBezTo>
                      <a:pt x="186243" y="137976"/>
                      <a:pt x="188809" y="136924"/>
                      <a:pt x="191369" y="135832"/>
                    </a:cubicBezTo>
                    <a:cubicBezTo>
                      <a:pt x="193929" y="134740"/>
                      <a:pt x="196483" y="133694"/>
                      <a:pt x="199044" y="132665"/>
                    </a:cubicBezTo>
                    <a:cubicBezTo>
                      <a:pt x="201471" y="131386"/>
                      <a:pt x="203931" y="130107"/>
                      <a:pt x="206423" y="128828"/>
                    </a:cubicBezTo>
                    <a:cubicBezTo>
                      <a:pt x="208916" y="127549"/>
                      <a:pt x="211382" y="126200"/>
                      <a:pt x="213821" y="124782"/>
                    </a:cubicBezTo>
                    <a:cubicBezTo>
                      <a:pt x="216518" y="123380"/>
                      <a:pt x="219170" y="121839"/>
                      <a:pt x="221779" y="120159"/>
                    </a:cubicBezTo>
                    <a:cubicBezTo>
                      <a:pt x="224387" y="118479"/>
                      <a:pt x="227043" y="116938"/>
                      <a:pt x="229748" y="115536"/>
                    </a:cubicBezTo>
                    <a:lnTo>
                      <a:pt x="243560" y="115536"/>
                    </a:lnTo>
                    <a:close/>
                  </a:path>
                </a:pathLst>
              </a:custGeom>
              <a:solidFill>
                <a:schemeClr val="bg1">
                  <a:alpha val="45000"/>
                </a:schemeClr>
              </a:solidFill>
              <a:ln w="575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20" name="Graphic 8" descr="Badge">
                <a:extLst>
                  <a:ext uri="{FF2B5EF4-FFF2-40B4-BE49-F238E27FC236}">
                    <a16:creationId xmlns:a16="http://schemas.microsoft.com/office/drawing/2014/main" id="{C576EB8D-F4DA-4025-AD86-26FDE33FB9A3}"/>
                  </a:ext>
                </a:extLst>
              </p:cNvPr>
              <p:cNvSpPr/>
              <p:nvPr/>
            </p:nvSpPr>
            <p:spPr>
              <a:xfrm>
                <a:off x="5154156" y="2786451"/>
                <a:ext cx="450646" cy="400631"/>
              </a:xfrm>
              <a:custGeom>
                <a:avLst/>
                <a:gdLst>
                  <a:gd name="connsiteX0" fmla="*/ 219484 w 438968"/>
                  <a:gd name="connsiteY0" fmla="*/ 0 h 438968"/>
                  <a:gd name="connsiteX1" fmla="*/ 0 w 438968"/>
                  <a:gd name="connsiteY1" fmla="*/ 219484 h 438968"/>
                  <a:gd name="connsiteX2" fmla="*/ 219484 w 438968"/>
                  <a:gd name="connsiteY2" fmla="*/ 438968 h 438968"/>
                  <a:gd name="connsiteX3" fmla="*/ 438968 w 438968"/>
                  <a:gd name="connsiteY3" fmla="*/ 219484 h 438968"/>
                  <a:gd name="connsiteX4" fmla="*/ 438968 w 438968"/>
                  <a:gd name="connsiteY4" fmla="*/ 219467 h 438968"/>
                  <a:gd name="connsiteX5" fmla="*/ 219652 w 438968"/>
                  <a:gd name="connsiteY5" fmla="*/ 0 h 438968"/>
                  <a:gd name="connsiteX6" fmla="*/ 219484 w 438968"/>
                  <a:gd name="connsiteY6" fmla="*/ 0 h 438968"/>
                  <a:gd name="connsiteX7" fmla="*/ 282234 w 438968"/>
                  <a:gd name="connsiteY7" fmla="*/ 317902 h 438968"/>
                  <a:gd name="connsiteX8" fmla="*/ 156741 w 438968"/>
                  <a:gd name="connsiteY8" fmla="*/ 317902 h 438968"/>
                  <a:gd name="connsiteX9" fmla="*/ 156741 w 438968"/>
                  <a:gd name="connsiteY9" fmla="*/ 299484 h 438968"/>
                  <a:gd name="connsiteX10" fmla="*/ 160959 w 438968"/>
                  <a:gd name="connsiteY10" fmla="*/ 276946 h 438968"/>
                  <a:gd name="connsiteX11" fmla="*/ 172564 w 438968"/>
                  <a:gd name="connsiteY11" fmla="*/ 258453 h 438968"/>
                  <a:gd name="connsiteX12" fmla="*/ 189745 w 438968"/>
                  <a:gd name="connsiteY12" fmla="*/ 242722 h 438968"/>
                  <a:gd name="connsiteX13" fmla="*/ 210850 w 438968"/>
                  <a:gd name="connsiteY13" fmla="*/ 228523 h 438968"/>
                  <a:gd name="connsiteX14" fmla="*/ 228765 w 438968"/>
                  <a:gd name="connsiteY14" fmla="*/ 215664 h 438968"/>
                  <a:gd name="connsiteX15" fmla="*/ 239913 w 438968"/>
                  <a:gd name="connsiteY15" fmla="*/ 203424 h 438968"/>
                  <a:gd name="connsiteX16" fmla="*/ 245583 w 438968"/>
                  <a:gd name="connsiteY16" fmla="*/ 191045 h 438968"/>
                  <a:gd name="connsiteX17" fmla="*/ 247114 w 438968"/>
                  <a:gd name="connsiteY17" fmla="*/ 177227 h 438968"/>
                  <a:gd name="connsiteX18" fmla="*/ 245195 w 438968"/>
                  <a:gd name="connsiteY18" fmla="*/ 165334 h 438968"/>
                  <a:gd name="connsiteX19" fmla="*/ 239532 w 438968"/>
                  <a:gd name="connsiteY19" fmla="*/ 155261 h 438968"/>
                  <a:gd name="connsiteX20" fmla="*/ 229939 w 438968"/>
                  <a:gd name="connsiteY20" fmla="*/ 148326 h 438968"/>
                  <a:gd name="connsiteX21" fmla="*/ 216416 w 438968"/>
                  <a:gd name="connsiteY21" fmla="*/ 145737 h 438968"/>
                  <a:gd name="connsiteX22" fmla="*/ 190317 w 438968"/>
                  <a:gd name="connsiteY22" fmla="*/ 151880 h 438968"/>
                  <a:gd name="connsiteX23" fmla="*/ 167103 w 438968"/>
                  <a:gd name="connsiteY23" fmla="*/ 168380 h 438968"/>
                  <a:gd name="connsiteX24" fmla="*/ 167103 w 438968"/>
                  <a:gd name="connsiteY24" fmla="*/ 138444 h 438968"/>
                  <a:gd name="connsiteX25" fmla="*/ 190410 w 438968"/>
                  <a:gd name="connsiteY25" fmla="*/ 125013 h 438968"/>
                  <a:gd name="connsiteX26" fmla="*/ 219305 w 438968"/>
                  <a:gd name="connsiteY26" fmla="*/ 120968 h 438968"/>
                  <a:gd name="connsiteX27" fmla="*/ 242329 w 438968"/>
                  <a:gd name="connsiteY27" fmla="*/ 124435 h 438968"/>
                  <a:gd name="connsiteX28" fmla="*/ 261134 w 438968"/>
                  <a:gd name="connsiteY28" fmla="*/ 134508 h 438968"/>
                  <a:gd name="connsiteX29" fmla="*/ 273802 w 438968"/>
                  <a:gd name="connsiteY29" fmla="*/ 151008 h 438968"/>
                  <a:gd name="connsiteX30" fmla="*/ 278425 w 438968"/>
                  <a:gd name="connsiteY30" fmla="*/ 173546 h 438968"/>
                  <a:gd name="connsiteX31" fmla="*/ 276015 w 438968"/>
                  <a:gd name="connsiteY31" fmla="*/ 194264 h 438968"/>
                  <a:gd name="connsiteX32" fmla="*/ 268110 w 438968"/>
                  <a:gd name="connsiteY32" fmla="*/ 212174 h 438968"/>
                  <a:gd name="connsiteX33" fmla="*/ 253824 w 438968"/>
                  <a:gd name="connsiteY33" fmla="*/ 228488 h 438968"/>
                  <a:gd name="connsiteX34" fmla="*/ 232331 w 438968"/>
                  <a:gd name="connsiteY34" fmla="*/ 244409 h 438968"/>
                  <a:gd name="connsiteX35" fmla="*/ 213907 w 438968"/>
                  <a:gd name="connsiteY35" fmla="*/ 256499 h 438968"/>
                  <a:gd name="connsiteX36" fmla="*/ 200182 w 438968"/>
                  <a:gd name="connsiteY36" fmla="*/ 267532 h 438968"/>
                  <a:gd name="connsiteX37" fmla="*/ 191652 w 438968"/>
                  <a:gd name="connsiteY37" fmla="*/ 278853 h 438968"/>
                  <a:gd name="connsiteX38" fmla="*/ 188763 w 438968"/>
                  <a:gd name="connsiteY38" fmla="*/ 291810 h 438968"/>
                  <a:gd name="connsiteX39" fmla="*/ 282211 w 438968"/>
                  <a:gd name="connsiteY39" fmla="*/ 291810 h 43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38968" h="438968">
                    <a:moveTo>
                      <a:pt x="219484" y="0"/>
                    </a:moveTo>
                    <a:cubicBezTo>
                      <a:pt x="98267" y="0"/>
                      <a:pt x="0" y="98267"/>
                      <a:pt x="0" y="219484"/>
                    </a:cubicBezTo>
                    <a:cubicBezTo>
                      <a:pt x="0" y="340702"/>
                      <a:pt x="98267" y="438968"/>
                      <a:pt x="219484" y="438968"/>
                    </a:cubicBezTo>
                    <a:cubicBezTo>
                      <a:pt x="340702" y="438968"/>
                      <a:pt x="438968" y="340702"/>
                      <a:pt x="438968" y="219484"/>
                    </a:cubicBezTo>
                    <a:cubicBezTo>
                      <a:pt x="438968" y="219478"/>
                      <a:pt x="438968" y="219473"/>
                      <a:pt x="438968" y="219467"/>
                    </a:cubicBezTo>
                    <a:cubicBezTo>
                      <a:pt x="439010" y="98300"/>
                      <a:pt x="340819" y="42"/>
                      <a:pt x="219652" y="0"/>
                    </a:cubicBezTo>
                    <a:cubicBezTo>
                      <a:pt x="219596" y="0"/>
                      <a:pt x="219540" y="0"/>
                      <a:pt x="219484" y="0"/>
                    </a:cubicBezTo>
                    <a:close/>
                    <a:moveTo>
                      <a:pt x="282234" y="317902"/>
                    </a:moveTo>
                    <a:lnTo>
                      <a:pt x="156741" y="317902"/>
                    </a:lnTo>
                    <a:lnTo>
                      <a:pt x="156741" y="299484"/>
                    </a:lnTo>
                    <a:cubicBezTo>
                      <a:pt x="156626" y="291765"/>
                      <a:pt x="158061" y="284101"/>
                      <a:pt x="160959" y="276946"/>
                    </a:cubicBezTo>
                    <a:cubicBezTo>
                      <a:pt x="163800" y="270193"/>
                      <a:pt x="167719" y="263947"/>
                      <a:pt x="172564" y="258453"/>
                    </a:cubicBezTo>
                    <a:cubicBezTo>
                      <a:pt x="177719" y="252617"/>
                      <a:pt x="183479" y="247345"/>
                      <a:pt x="189745" y="242722"/>
                    </a:cubicBezTo>
                    <a:cubicBezTo>
                      <a:pt x="196271" y="237863"/>
                      <a:pt x="203307" y="233130"/>
                      <a:pt x="210850" y="228523"/>
                    </a:cubicBezTo>
                    <a:cubicBezTo>
                      <a:pt x="217167" y="224740"/>
                      <a:pt x="223160" y="220439"/>
                      <a:pt x="228765" y="215664"/>
                    </a:cubicBezTo>
                    <a:cubicBezTo>
                      <a:pt x="232980" y="212068"/>
                      <a:pt x="236726" y="207955"/>
                      <a:pt x="239913" y="203424"/>
                    </a:cubicBezTo>
                    <a:cubicBezTo>
                      <a:pt x="242537" y="199675"/>
                      <a:pt x="244458" y="195481"/>
                      <a:pt x="245583" y="191045"/>
                    </a:cubicBezTo>
                    <a:cubicBezTo>
                      <a:pt x="246637" y="186516"/>
                      <a:pt x="247151" y="181878"/>
                      <a:pt x="247114" y="177227"/>
                    </a:cubicBezTo>
                    <a:cubicBezTo>
                      <a:pt x="247121" y="173186"/>
                      <a:pt x="246473" y="169169"/>
                      <a:pt x="245195" y="165334"/>
                    </a:cubicBezTo>
                    <a:cubicBezTo>
                      <a:pt x="243992" y="161635"/>
                      <a:pt x="242067" y="158211"/>
                      <a:pt x="239532" y="155261"/>
                    </a:cubicBezTo>
                    <a:cubicBezTo>
                      <a:pt x="236890" y="152264"/>
                      <a:pt x="233613" y="149895"/>
                      <a:pt x="229939" y="148326"/>
                    </a:cubicBezTo>
                    <a:cubicBezTo>
                      <a:pt x="225662" y="146526"/>
                      <a:pt x="221055" y="145644"/>
                      <a:pt x="216416" y="145737"/>
                    </a:cubicBezTo>
                    <a:cubicBezTo>
                      <a:pt x="207354" y="145703"/>
                      <a:pt x="198412" y="147808"/>
                      <a:pt x="190317" y="151880"/>
                    </a:cubicBezTo>
                    <a:cubicBezTo>
                      <a:pt x="181805" y="156200"/>
                      <a:pt x="173981" y="161760"/>
                      <a:pt x="167103" y="168380"/>
                    </a:cubicBezTo>
                    <a:lnTo>
                      <a:pt x="167103" y="138444"/>
                    </a:lnTo>
                    <a:cubicBezTo>
                      <a:pt x="173749" y="132253"/>
                      <a:pt x="181720" y="127659"/>
                      <a:pt x="190410" y="125013"/>
                    </a:cubicBezTo>
                    <a:cubicBezTo>
                      <a:pt x="199786" y="122233"/>
                      <a:pt x="209526" y="120869"/>
                      <a:pt x="219305" y="120968"/>
                    </a:cubicBezTo>
                    <a:cubicBezTo>
                      <a:pt x="227114" y="120914"/>
                      <a:pt x="234883" y="122084"/>
                      <a:pt x="242329" y="124435"/>
                    </a:cubicBezTo>
                    <a:cubicBezTo>
                      <a:pt x="249181" y="126567"/>
                      <a:pt x="255563" y="129986"/>
                      <a:pt x="261134" y="134508"/>
                    </a:cubicBezTo>
                    <a:cubicBezTo>
                      <a:pt x="266551" y="138979"/>
                      <a:pt x="270882" y="144620"/>
                      <a:pt x="273802" y="151008"/>
                    </a:cubicBezTo>
                    <a:cubicBezTo>
                      <a:pt x="276980" y="158089"/>
                      <a:pt x="278559" y="165785"/>
                      <a:pt x="278425" y="173546"/>
                    </a:cubicBezTo>
                    <a:cubicBezTo>
                      <a:pt x="278493" y="180526"/>
                      <a:pt x="277683" y="187487"/>
                      <a:pt x="276015" y="194264"/>
                    </a:cubicBezTo>
                    <a:cubicBezTo>
                      <a:pt x="274381" y="200628"/>
                      <a:pt x="271710" y="206678"/>
                      <a:pt x="268110" y="212174"/>
                    </a:cubicBezTo>
                    <a:cubicBezTo>
                      <a:pt x="264096" y="218224"/>
                      <a:pt x="259291" y="223710"/>
                      <a:pt x="253824" y="228488"/>
                    </a:cubicBezTo>
                    <a:cubicBezTo>
                      <a:pt x="247093" y="234357"/>
                      <a:pt x="239906" y="239681"/>
                      <a:pt x="232331" y="244409"/>
                    </a:cubicBezTo>
                    <a:cubicBezTo>
                      <a:pt x="225419" y="248763"/>
                      <a:pt x="219278" y="252793"/>
                      <a:pt x="213907" y="256499"/>
                    </a:cubicBezTo>
                    <a:cubicBezTo>
                      <a:pt x="209043" y="259801"/>
                      <a:pt x="204453" y="263491"/>
                      <a:pt x="200182" y="267532"/>
                    </a:cubicBezTo>
                    <a:cubicBezTo>
                      <a:pt x="196709" y="270787"/>
                      <a:pt x="193823" y="274617"/>
                      <a:pt x="191652" y="278853"/>
                    </a:cubicBezTo>
                    <a:cubicBezTo>
                      <a:pt x="189699" y="282890"/>
                      <a:pt x="188711" y="287325"/>
                      <a:pt x="188763" y="291810"/>
                    </a:cubicBezTo>
                    <a:lnTo>
                      <a:pt x="282211" y="291810"/>
                    </a:lnTo>
                    <a:close/>
                  </a:path>
                </a:pathLst>
              </a:custGeom>
              <a:solidFill>
                <a:srgbClr val="000000">
                  <a:alpha val="45000"/>
                </a:srgbClr>
              </a:solidFill>
              <a:ln w="575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21" name="Graphic 35" descr="Badge 3">
                <a:extLst>
                  <a:ext uri="{FF2B5EF4-FFF2-40B4-BE49-F238E27FC236}">
                    <a16:creationId xmlns:a16="http://schemas.microsoft.com/office/drawing/2014/main" id="{08E27F0D-D35E-4C7D-9F6D-FB474735197D}"/>
                  </a:ext>
                </a:extLst>
              </p:cNvPr>
              <p:cNvSpPr/>
              <p:nvPr/>
            </p:nvSpPr>
            <p:spPr>
              <a:xfrm>
                <a:off x="5102607" y="3647287"/>
                <a:ext cx="423749" cy="423749"/>
              </a:xfrm>
              <a:custGeom>
                <a:avLst/>
                <a:gdLst>
                  <a:gd name="connsiteX0" fmla="*/ 219496 w 438979"/>
                  <a:gd name="connsiteY0" fmla="*/ 0 h 438979"/>
                  <a:gd name="connsiteX1" fmla="*/ 0 w 438979"/>
                  <a:gd name="connsiteY1" fmla="*/ 219484 h 438979"/>
                  <a:gd name="connsiteX2" fmla="*/ 219484 w 438979"/>
                  <a:gd name="connsiteY2" fmla="*/ 438980 h 438979"/>
                  <a:gd name="connsiteX3" fmla="*/ 438980 w 438979"/>
                  <a:gd name="connsiteY3" fmla="*/ 219496 h 438979"/>
                  <a:gd name="connsiteX4" fmla="*/ 438980 w 438979"/>
                  <a:gd name="connsiteY4" fmla="*/ 219473 h 438979"/>
                  <a:gd name="connsiteX5" fmla="*/ 219669 w 438979"/>
                  <a:gd name="connsiteY5" fmla="*/ 0 h 438979"/>
                  <a:gd name="connsiteX6" fmla="*/ 219496 w 438979"/>
                  <a:gd name="connsiteY6" fmla="*/ 0 h 438979"/>
                  <a:gd name="connsiteX7" fmla="*/ 277564 w 438979"/>
                  <a:gd name="connsiteY7" fmla="*/ 286250 h 438979"/>
                  <a:gd name="connsiteX8" fmla="*/ 261151 w 438979"/>
                  <a:gd name="connsiteY8" fmla="*/ 304287 h 438979"/>
                  <a:gd name="connsiteX9" fmla="*/ 237076 w 438979"/>
                  <a:gd name="connsiteY9" fmla="*/ 315319 h 438979"/>
                  <a:gd name="connsiteX10" fmla="*/ 208180 w 438979"/>
                  <a:gd name="connsiteY10" fmla="*/ 319064 h 438979"/>
                  <a:gd name="connsiteX11" fmla="*/ 178823 w 438979"/>
                  <a:gd name="connsiteY11" fmla="*/ 316469 h 438979"/>
                  <a:gd name="connsiteX12" fmla="*/ 155608 w 438979"/>
                  <a:gd name="connsiteY12" fmla="*/ 308702 h 438979"/>
                  <a:gd name="connsiteX13" fmla="*/ 155608 w 438979"/>
                  <a:gd name="connsiteY13" fmla="*/ 279130 h 438979"/>
                  <a:gd name="connsiteX14" fmla="*/ 181036 w 438979"/>
                  <a:gd name="connsiteY14" fmla="*/ 290839 h 438979"/>
                  <a:gd name="connsiteX15" fmla="*/ 209140 w 438979"/>
                  <a:gd name="connsiteY15" fmla="*/ 294676 h 438979"/>
                  <a:gd name="connsiteX16" fmla="*/ 222767 w 438979"/>
                  <a:gd name="connsiteY16" fmla="*/ 293330 h 438979"/>
                  <a:gd name="connsiteX17" fmla="*/ 236301 w 438979"/>
                  <a:gd name="connsiteY17" fmla="*/ 288440 h 438979"/>
                  <a:gd name="connsiteX18" fmla="*/ 246663 w 438979"/>
                  <a:gd name="connsiteY18" fmla="*/ 278749 h 438979"/>
                  <a:gd name="connsiteX19" fmla="*/ 250778 w 438979"/>
                  <a:gd name="connsiteY19" fmla="*/ 263209 h 438979"/>
                  <a:gd name="connsiteX20" fmla="*/ 246854 w 438979"/>
                  <a:gd name="connsiteY20" fmla="*/ 247183 h 438979"/>
                  <a:gd name="connsiteX21" fmla="*/ 235914 w 438979"/>
                  <a:gd name="connsiteY21" fmla="*/ 236440 h 438979"/>
                  <a:gd name="connsiteX22" fmla="*/ 219415 w 438979"/>
                  <a:gd name="connsiteY22" fmla="*/ 230395 h 438979"/>
                  <a:gd name="connsiteX23" fmla="*/ 198778 w 438979"/>
                  <a:gd name="connsiteY23" fmla="*/ 228477 h 438979"/>
                  <a:gd name="connsiteX24" fmla="*/ 180943 w 438979"/>
                  <a:gd name="connsiteY24" fmla="*/ 228477 h 438979"/>
                  <a:gd name="connsiteX25" fmla="*/ 180943 w 438979"/>
                  <a:gd name="connsiteY25" fmla="*/ 203915 h 438979"/>
                  <a:gd name="connsiteX26" fmla="*/ 197830 w 438979"/>
                  <a:gd name="connsiteY26" fmla="*/ 203915 h 438979"/>
                  <a:gd name="connsiteX27" fmla="*/ 216161 w 438979"/>
                  <a:gd name="connsiteY27" fmla="*/ 202182 h 438979"/>
                  <a:gd name="connsiteX28" fmla="*/ 230551 w 438979"/>
                  <a:gd name="connsiteY28" fmla="*/ 196524 h 438979"/>
                  <a:gd name="connsiteX29" fmla="*/ 239954 w 438979"/>
                  <a:gd name="connsiteY29" fmla="*/ 186445 h 438979"/>
                  <a:gd name="connsiteX30" fmla="*/ 243311 w 438979"/>
                  <a:gd name="connsiteY30" fmla="*/ 171483 h 438979"/>
                  <a:gd name="connsiteX31" fmla="*/ 240150 w 438979"/>
                  <a:gd name="connsiteY31" fmla="*/ 157954 h 438979"/>
                  <a:gd name="connsiteX32" fmla="*/ 232060 w 438979"/>
                  <a:gd name="connsiteY32" fmla="*/ 149702 h 438979"/>
                  <a:gd name="connsiteX33" fmla="*/ 221403 w 438979"/>
                  <a:gd name="connsiteY33" fmla="*/ 145575 h 438979"/>
                  <a:gd name="connsiteX34" fmla="*/ 210278 w 438979"/>
                  <a:gd name="connsiteY34" fmla="*/ 144420 h 438979"/>
                  <a:gd name="connsiteX35" fmla="*/ 186480 w 438979"/>
                  <a:gd name="connsiteY35" fmla="*/ 147887 h 438979"/>
                  <a:gd name="connsiteX36" fmla="*/ 163837 w 438979"/>
                  <a:gd name="connsiteY36" fmla="*/ 158243 h 438979"/>
                  <a:gd name="connsiteX37" fmla="*/ 163837 w 438979"/>
                  <a:gd name="connsiteY37" fmla="*/ 131018 h 438979"/>
                  <a:gd name="connsiteX38" fmla="*/ 186636 w 438979"/>
                  <a:gd name="connsiteY38" fmla="*/ 122667 h 438979"/>
                  <a:gd name="connsiteX39" fmla="*/ 213012 w 438979"/>
                  <a:gd name="connsiteY39" fmla="*/ 119887 h 438979"/>
                  <a:gd name="connsiteX40" fmla="*/ 236527 w 438979"/>
                  <a:gd name="connsiteY40" fmla="*/ 122667 h 438979"/>
                  <a:gd name="connsiteX41" fmla="*/ 256754 w 438979"/>
                  <a:gd name="connsiteY41" fmla="*/ 131209 h 438979"/>
                  <a:gd name="connsiteX42" fmla="*/ 270860 w 438979"/>
                  <a:gd name="connsiteY42" fmla="*/ 145789 h 438979"/>
                  <a:gd name="connsiteX43" fmla="*/ 276131 w 438979"/>
                  <a:gd name="connsiteY43" fmla="*/ 166704 h 438979"/>
                  <a:gd name="connsiteX44" fmla="*/ 265104 w 438979"/>
                  <a:gd name="connsiteY44" fmla="*/ 198177 h 438979"/>
                  <a:gd name="connsiteX45" fmla="*/ 234880 w 438979"/>
                  <a:gd name="connsiteY45" fmla="*/ 214867 h 438979"/>
                  <a:gd name="connsiteX46" fmla="*/ 253107 w 438979"/>
                  <a:gd name="connsiteY46" fmla="*/ 219490 h 438979"/>
                  <a:gd name="connsiteX47" fmla="*/ 268751 w 438979"/>
                  <a:gd name="connsiteY47" fmla="*/ 229182 h 438979"/>
                  <a:gd name="connsiteX48" fmla="*/ 279587 w 438979"/>
                  <a:gd name="connsiteY48" fmla="*/ 243381 h 438979"/>
                  <a:gd name="connsiteX49" fmla="*/ 283632 w 438979"/>
                  <a:gd name="connsiteY49" fmla="*/ 261325 h 438979"/>
                  <a:gd name="connsiteX50" fmla="*/ 277564 w 438979"/>
                  <a:gd name="connsiteY50" fmla="*/ 286250 h 43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8979" h="438979">
                    <a:moveTo>
                      <a:pt x="219496" y="0"/>
                    </a:moveTo>
                    <a:cubicBezTo>
                      <a:pt x="98275" y="-3"/>
                      <a:pt x="3" y="98263"/>
                      <a:pt x="0" y="219484"/>
                    </a:cubicBezTo>
                    <a:cubicBezTo>
                      <a:pt x="-3" y="340705"/>
                      <a:pt x="98263" y="438977"/>
                      <a:pt x="219484" y="438980"/>
                    </a:cubicBezTo>
                    <a:cubicBezTo>
                      <a:pt x="340705" y="438983"/>
                      <a:pt x="438977" y="340717"/>
                      <a:pt x="438980" y="219496"/>
                    </a:cubicBezTo>
                    <a:cubicBezTo>
                      <a:pt x="438980" y="219488"/>
                      <a:pt x="438980" y="219480"/>
                      <a:pt x="438980" y="219473"/>
                    </a:cubicBezTo>
                    <a:cubicBezTo>
                      <a:pt x="439024" y="98306"/>
                      <a:pt x="340836" y="45"/>
                      <a:pt x="219669" y="0"/>
                    </a:cubicBezTo>
                    <a:cubicBezTo>
                      <a:pt x="219611" y="0"/>
                      <a:pt x="219554" y="0"/>
                      <a:pt x="219496" y="0"/>
                    </a:cubicBezTo>
                    <a:close/>
                    <a:moveTo>
                      <a:pt x="277564" y="286250"/>
                    </a:moveTo>
                    <a:cubicBezTo>
                      <a:pt x="273526" y="293425"/>
                      <a:pt x="267915" y="299592"/>
                      <a:pt x="261151" y="304287"/>
                    </a:cubicBezTo>
                    <a:cubicBezTo>
                      <a:pt x="253831" y="309340"/>
                      <a:pt x="245683" y="313073"/>
                      <a:pt x="237076" y="315319"/>
                    </a:cubicBezTo>
                    <a:cubicBezTo>
                      <a:pt x="227654" y="317851"/>
                      <a:pt x="217936" y="319111"/>
                      <a:pt x="208180" y="319064"/>
                    </a:cubicBezTo>
                    <a:cubicBezTo>
                      <a:pt x="198336" y="319098"/>
                      <a:pt x="188509" y="318229"/>
                      <a:pt x="178823" y="316469"/>
                    </a:cubicBezTo>
                    <a:cubicBezTo>
                      <a:pt x="170713" y="315162"/>
                      <a:pt x="162871" y="312539"/>
                      <a:pt x="155608" y="308702"/>
                    </a:cubicBezTo>
                    <a:lnTo>
                      <a:pt x="155608" y="279130"/>
                    </a:lnTo>
                    <a:cubicBezTo>
                      <a:pt x="163320" y="284514"/>
                      <a:pt x="171931" y="288479"/>
                      <a:pt x="181036" y="290839"/>
                    </a:cubicBezTo>
                    <a:cubicBezTo>
                      <a:pt x="190195" y="293347"/>
                      <a:pt x="199644" y="294638"/>
                      <a:pt x="209140" y="294676"/>
                    </a:cubicBezTo>
                    <a:cubicBezTo>
                      <a:pt x="213714" y="294644"/>
                      <a:pt x="218275" y="294193"/>
                      <a:pt x="222767" y="293330"/>
                    </a:cubicBezTo>
                    <a:cubicBezTo>
                      <a:pt x="227522" y="292475"/>
                      <a:pt x="232098" y="290822"/>
                      <a:pt x="236301" y="288440"/>
                    </a:cubicBezTo>
                    <a:cubicBezTo>
                      <a:pt x="240465" y="286064"/>
                      <a:pt x="244014" y="282745"/>
                      <a:pt x="246663" y="278749"/>
                    </a:cubicBezTo>
                    <a:cubicBezTo>
                      <a:pt x="249560" y="274098"/>
                      <a:pt x="250993" y="268684"/>
                      <a:pt x="250778" y="263209"/>
                    </a:cubicBezTo>
                    <a:cubicBezTo>
                      <a:pt x="250947" y="257610"/>
                      <a:pt x="249591" y="252071"/>
                      <a:pt x="246854" y="247183"/>
                    </a:cubicBezTo>
                    <a:cubicBezTo>
                      <a:pt x="244182" y="242728"/>
                      <a:pt x="240417" y="239030"/>
                      <a:pt x="235914" y="236440"/>
                    </a:cubicBezTo>
                    <a:cubicBezTo>
                      <a:pt x="230789" y="233522"/>
                      <a:pt x="225212" y="231479"/>
                      <a:pt x="219415" y="230395"/>
                    </a:cubicBezTo>
                    <a:cubicBezTo>
                      <a:pt x="212616" y="229073"/>
                      <a:pt x="205703" y="228430"/>
                      <a:pt x="198778" y="228477"/>
                    </a:cubicBezTo>
                    <a:lnTo>
                      <a:pt x="180943" y="228477"/>
                    </a:lnTo>
                    <a:lnTo>
                      <a:pt x="180943" y="203915"/>
                    </a:lnTo>
                    <a:lnTo>
                      <a:pt x="197830" y="203915"/>
                    </a:lnTo>
                    <a:cubicBezTo>
                      <a:pt x="203984" y="203960"/>
                      <a:pt x="210126" y="203380"/>
                      <a:pt x="216161" y="202182"/>
                    </a:cubicBezTo>
                    <a:cubicBezTo>
                      <a:pt x="221270" y="201214"/>
                      <a:pt x="226152" y="199295"/>
                      <a:pt x="230551" y="196524"/>
                    </a:cubicBezTo>
                    <a:cubicBezTo>
                      <a:pt x="234482" y="194007"/>
                      <a:pt x="237716" y="190541"/>
                      <a:pt x="239954" y="186445"/>
                    </a:cubicBezTo>
                    <a:cubicBezTo>
                      <a:pt x="242316" y="181820"/>
                      <a:pt x="243471" y="176674"/>
                      <a:pt x="243311" y="171483"/>
                    </a:cubicBezTo>
                    <a:cubicBezTo>
                      <a:pt x="243504" y="166770"/>
                      <a:pt x="242412" y="162094"/>
                      <a:pt x="240150" y="157954"/>
                    </a:cubicBezTo>
                    <a:cubicBezTo>
                      <a:pt x="238174" y="154579"/>
                      <a:pt x="235395" y="151744"/>
                      <a:pt x="232060" y="149702"/>
                    </a:cubicBezTo>
                    <a:cubicBezTo>
                      <a:pt x="228777" y="147712"/>
                      <a:pt x="225170" y="146315"/>
                      <a:pt x="221403" y="145575"/>
                    </a:cubicBezTo>
                    <a:cubicBezTo>
                      <a:pt x="217742" y="144824"/>
                      <a:pt x="214015" y="144437"/>
                      <a:pt x="210278" y="144420"/>
                    </a:cubicBezTo>
                    <a:cubicBezTo>
                      <a:pt x="202225" y="144494"/>
                      <a:pt x="194219" y="145661"/>
                      <a:pt x="186480" y="147887"/>
                    </a:cubicBezTo>
                    <a:cubicBezTo>
                      <a:pt x="178416" y="150075"/>
                      <a:pt x="170766" y="153574"/>
                      <a:pt x="163837" y="158243"/>
                    </a:cubicBezTo>
                    <a:lnTo>
                      <a:pt x="163837" y="131018"/>
                    </a:lnTo>
                    <a:cubicBezTo>
                      <a:pt x="171022" y="127211"/>
                      <a:pt x="178692" y="124401"/>
                      <a:pt x="186636" y="122667"/>
                    </a:cubicBezTo>
                    <a:cubicBezTo>
                      <a:pt x="195299" y="120772"/>
                      <a:pt x="204144" y="119840"/>
                      <a:pt x="213012" y="119887"/>
                    </a:cubicBezTo>
                    <a:cubicBezTo>
                      <a:pt x="220933" y="119873"/>
                      <a:pt x="228827" y="120806"/>
                      <a:pt x="236527" y="122667"/>
                    </a:cubicBezTo>
                    <a:cubicBezTo>
                      <a:pt x="243704" y="124346"/>
                      <a:pt x="250545" y="127235"/>
                      <a:pt x="256754" y="131209"/>
                    </a:cubicBezTo>
                    <a:cubicBezTo>
                      <a:pt x="262514" y="134920"/>
                      <a:pt x="267341" y="139910"/>
                      <a:pt x="270860" y="145789"/>
                    </a:cubicBezTo>
                    <a:cubicBezTo>
                      <a:pt x="274497" y="152148"/>
                      <a:pt x="276319" y="159382"/>
                      <a:pt x="276131" y="166704"/>
                    </a:cubicBezTo>
                    <a:cubicBezTo>
                      <a:pt x="276589" y="178215"/>
                      <a:pt x="272646" y="189468"/>
                      <a:pt x="265104" y="198177"/>
                    </a:cubicBezTo>
                    <a:cubicBezTo>
                      <a:pt x="257028" y="206771"/>
                      <a:pt x="246455" y="212609"/>
                      <a:pt x="234880" y="214867"/>
                    </a:cubicBezTo>
                    <a:cubicBezTo>
                      <a:pt x="241148" y="215515"/>
                      <a:pt x="247288" y="217072"/>
                      <a:pt x="253107" y="219490"/>
                    </a:cubicBezTo>
                    <a:cubicBezTo>
                      <a:pt x="258827" y="221824"/>
                      <a:pt x="264114" y="225100"/>
                      <a:pt x="268751" y="229182"/>
                    </a:cubicBezTo>
                    <a:cubicBezTo>
                      <a:pt x="273252" y="233165"/>
                      <a:pt x="276932" y="237988"/>
                      <a:pt x="279587" y="243381"/>
                    </a:cubicBezTo>
                    <a:cubicBezTo>
                      <a:pt x="282313" y="248966"/>
                      <a:pt x="283698" y="255110"/>
                      <a:pt x="283632" y="261325"/>
                    </a:cubicBezTo>
                    <a:cubicBezTo>
                      <a:pt x="283814" y="270020"/>
                      <a:pt x="281722" y="278611"/>
                      <a:pt x="277564" y="286250"/>
                    </a:cubicBezTo>
                    <a:close/>
                  </a:path>
                </a:pathLst>
              </a:custGeom>
              <a:solidFill>
                <a:srgbClr val="000000">
                  <a:alpha val="45000"/>
                </a:srgbClr>
              </a:solidFill>
              <a:ln w="575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22" name="Freeform: Shape 53">
                <a:extLst>
                  <a:ext uri="{FF2B5EF4-FFF2-40B4-BE49-F238E27FC236}">
                    <a16:creationId xmlns:a16="http://schemas.microsoft.com/office/drawing/2014/main" id="{0B099A5B-51BE-49DC-BFF3-61769BD6382A}"/>
                  </a:ext>
                </a:extLst>
              </p:cNvPr>
              <p:cNvSpPr/>
              <p:nvPr/>
            </p:nvSpPr>
            <p:spPr>
              <a:xfrm>
                <a:off x="4356844" y="4133254"/>
                <a:ext cx="423750" cy="423751"/>
              </a:xfrm>
              <a:custGeom>
                <a:avLst/>
                <a:gdLst>
                  <a:gd name="connsiteX0" fmla="*/ 226940 w 438980"/>
                  <a:gd name="connsiteY0" fmla="*/ 158440 h 438980"/>
                  <a:gd name="connsiteX1" fmla="*/ 226940 w 438980"/>
                  <a:gd name="connsiteY1" fmla="*/ 242462 h 438980"/>
                  <a:gd name="connsiteX2" fmla="*/ 169374 w 438980"/>
                  <a:gd name="connsiteY2" fmla="*/ 242462 h 438980"/>
                  <a:gd name="connsiteX3" fmla="*/ 183001 w 438980"/>
                  <a:gd name="connsiteY3" fmla="*/ 225963 h 438980"/>
                  <a:gd name="connsiteX4" fmla="*/ 196241 w 438980"/>
                  <a:gd name="connsiteY4" fmla="*/ 208048 h 438980"/>
                  <a:gd name="connsiteX5" fmla="*/ 210440 w 438980"/>
                  <a:gd name="connsiteY5" fmla="*/ 186359 h 438980"/>
                  <a:gd name="connsiteX6" fmla="*/ 226940 w 438980"/>
                  <a:gd name="connsiteY6" fmla="*/ 158440 h 438980"/>
                  <a:gd name="connsiteX7" fmla="*/ 225211 w 438980"/>
                  <a:gd name="connsiteY7" fmla="*/ 115842 h 438980"/>
                  <a:gd name="connsiteX8" fmla="*/ 208047 w 438980"/>
                  <a:gd name="connsiteY8" fmla="*/ 147598 h 438980"/>
                  <a:gd name="connsiteX9" fmla="*/ 187029 w 438980"/>
                  <a:gd name="connsiteY9" fmla="*/ 180602 h 438980"/>
                  <a:gd name="connsiteX10" fmla="*/ 162849 w 438980"/>
                  <a:gd name="connsiteY10" fmla="*/ 213318 h 438980"/>
                  <a:gd name="connsiteX11" fmla="*/ 136560 w 438980"/>
                  <a:gd name="connsiteY11" fmla="*/ 244022 h 438980"/>
                  <a:gd name="connsiteX12" fmla="*/ 136560 w 438980"/>
                  <a:gd name="connsiteY12" fmla="*/ 270306 h 438980"/>
                  <a:gd name="connsiteX13" fmla="*/ 226939 w 438980"/>
                  <a:gd name="connsiteY13" fmla="*/ 270306 h 438980"/>
                  <a:gd name="connsiteX14" fmla="*/ 226939 w 438980"/>
                  <a:gd name="connsiteY14" fmla="*/ 311563 h 438980"/>
                  <a:gd name="connsiteX15" fmla="*/ 260134 w 438980"/>
                  <a:gd name="connsiteY15" fmla="*/ 311563 h 438980"/>
                  <a:gd name="connsiteX16" fmla="*/ 260134 w 438980"/>
                  <a:gd name="connsiteY16" fmla="*/ 270306 h 438980"/>
                  <a:gd name="connsiteX17" fmla="*/ 286423 w 438980"/>
                  <a:gd name="connsiteY17" fmla="*/ 270306 h 438980"/>
                  <a:gd name="connsiteX18" fmla="*/ 286423 w 438980"/>
                  <a:gd name="connsiteY18" fmla="*/ 242485 h 438980"/>
                  <a:gd name="connsiteX19" fmla="*/ 260134 w 438980"/>
                  <a:gd name="connsiteY19" fmla="*/ 242485 h 438980"/>
                  <a:gd name="connsiteX20" fmla="*/ 260134 w 438980"/>
                  <a:gd name="connsiteY20" fmla="*/ 115842 h 438980"/>
                  <a:gd name="connsiteX21" fmla="*/ 219496 w 438980"/>
                  <a:gd name="connsiteY21" fmla="*/ 0 h 438980"/>
                  <a:gd name="connsiteX22" fmla="*/ 219686 w 438980"/>
                  <a:gd name="connsiteY22" fmla="*/ 0 h 438980"/>
                  <a:gd name="connsiteX23" fmla="*/ 438980 w 438980"/>
                  <a:gd name="connsiteY23" fmla="*/ 219490 h 438980"/>
                  <a:gd name="connsiteX24" fmla="*/ 438980 w 438980"/>
                  <a:gd name="connsiteY24" fmla="*/ 219496 h 438980"/>
                  <a:gd name="connsiteX25" fmla="*/ 219484 w 438980"/>
                  <a:gd name="connsiteY25" fmla="*/ 438980 h 438980"/>
                  <a:gd name="connsiteX26" fmla="*/ 0 w 438980"/>
                  <a:gd name="connsiteY26" fmla="*/ 219484 h 438980"/>
                  <a:gd name="connsiteX27" fmla="*/ 219496 w 438980"/>
                  <a:gd name="connsiteY27" fmla="*/ 0 h 43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980" h="438980">
                    <a:moveTo>
                      <a:pt x="226940" y="158440"/>
                    </a:moveTo>
                    <a:lnTo>
                      <a:pt x="226940" y="242462"/>
                    </a:lnTo>
                    <a:lnTo>
                      <a:pt x="169374" y="242462"/>
                    </a:lnTo>
                    <a:cubicBezTo>
                      <a:pt x="174117" y="236945"/>
                      <a:pt x="178659" y="231446"/>
                      <a:pt x="183001" y="225963"/>
                    </a:cubicBezTo>
                    <a:cubicBezTo>
                      <a:pt x="187343" y="220480"/>
                      <a:pt x="191756" y="214509"/>
                      <a:pt x="196241" y="208048"/>
                    </a:cubicBezTo>
                    <a:cubicBezTo>
                      <a:pt x="200726" y="201583"/>
                      <a:pt x="205459" y="194353"/>
                      <a:pt x="210440" y="186359"/>
                    </a:cubicBezTo>
                    <a:cubicBezTo>
                      <a:pt x="215422" y="178365"/>
                      <a:pt x="220922" y="169058"/>
                      <a:pt x="226940" y="158440"/>
                    </a:cubicBezTo>
                    <a:close/>
                    <a:moveTo>
                      <a:pt x="225211" y="115842"/>
                    </a:moveTo>
                    <a:cubicBezTo>
                      <a:pt x="220234" y="126075"/>
                      <a:pt x="214512" y="136660"/>
                      <a:pt x="208047" y="147598"/>
                    </a:cubicBezTo>
                    <a:cubicBezTo>
                      <a:pt x="201582" y="158536"/>
                      <a:pt x="194576" y="169537"/>
                      <a:pt x="187029" y="180602"/>
                    </a:cubicBezTo>
                    <a:cubicBezTo>
                      <a:pt x="179481" y="191668"/>
                      <a:pt x="171421" y="202573"/>
                      <a:pt x="162849" y="213318"/>
                    </a:cubicBezTo>
                    <a:cubicBezTo>
                      <a:pt x="154277" y="224063"/>
                      <a:pt x="145514" y="234298"/>
                      <a:pt x="136560" y="244022"/>
                    </a:cubicBezTo>
                    <a:lnTo>
                      <a:pt x="136560" y="270306"/>
                    </a:lnTo>
                    <a:lnTo>
                      <a:pt x="226939" y="270306"/>
                    </a:lnTo>
                    <a:lnTo>
                      <a:pt x="226939" y="311563"/>
                    </a:lnTo>
                    <a:lnTo>
                      <a:pt x="260134" y="311563"/>
                    </a:lnTo>
                    <a:lnTo>
                      <a:pt x="260134" y="270306"/>
                    </a:lnTo>
                    <a:lnTo>
                      <a:pt x="286423" y="270306"/>
                    </a:lnTo>
                    <a:lnTo>
                      <a:pt x="286423" y="242485"/>
                    </a:lnTo>
                    <a:lnTo>
                      <a:pt x="260134" y="242485"/>
                    </a:lnTo>
                    <a:lnTo>
                      <a:pt x="260134" y="115842"/>
                    </a:lnTo>
                    <a:close/>
                    <a:moveTo>
                      <a:pt x="219496" y="0"/>
                    </a:moveTo>
                    <a:cubicBezTo>
                      <a:pt x="219559" y="0"/>
                      <a:pt x="219623" y="0"/>
                      <a:pt x="219686" y="0"/>
                    </a:cubicBezTo>
                    <a:cubicBezTo>
                      <a:pt x="340853" y="54"/>
                      <a:pt x="439034" y="98323"/>
                      <a:pt x="438980" y="219490"/>
                    </a:cubicBezTo>
                    <a:cubicBezTo>
                      <a:pt x="438980" y="219492"/>
                      <a:pt x="438980" y="219494"/>
                      <a:pt x="438980" y="219496"/>
                    </a:cubicBezTo>
                    <a:cubicBezTo>
                      <a:pt x="438977" y="340717"/>
                      <a:pt x="340705" y="438983"/>
                      <a:pt x="219484" y="438980"/>
                    </a:cubicBezTo>
                    <a:cubicBezTo>
                      <a:pt x="98263" y="438976"/>
                      <a:pt x="-3" y="340705"/>
                      <a:pt x="0" y="219484"/>
                    </a:cubicBezTo>
                    <a:cubicBezTo>
                      <a:pt x="3" y="98263"/>
                      <a:pt x="98275" y="-3"/>
                      <a:pt x="219496" y="0"/>
                    </a:cubicBezTo>
                    <a:close/>
                  </a:path>
                </a:pathLst>
              </a:custGeom>
              <a:solidFill>
                <a:srgbClr val="000000">
                  <a:alpha val="45000"/>
                </a:srgbClr>
              </a:solidFill>
              <a:ln w="575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23" name="Graphic 39" descr="Badge 5">
                <a:extLst>
                  <a:ext uri="{FF2B5EF4-FFF2-40B4-BE49-F238E27FC236}">
                    <a16:creationId xmlns:a16="http://schemas.microsoft.com/office/drawing/2014/main" id="{1D7FB882-B4F1-427F-B820-A322F26A0C0B}"/>
                  </a:ext>
                </a:extLst>
              </p:cNvPr>
              <p:cNvSpPr/>
              <p:nvPr/>
            </p:nvSpPr>
            <p:spPr>
              <a:xfrm>
                <a:off x="3616265" y="3649712"/>
                <a:ext cx="423739" cy="423739"/>
              </a:xfrm>
              <a:custGeom>
                <a:avLst/>
                <a:gdLst>
                  <a:gd name="connsiteX0" fmla="*/ 219484 w 438968"/>
                  <a:gd name="connsiteY0" fmla="*/ 0 h 438968"/>
                  <a:gd name="connsiteX1" fmla="*/ 0 w 438968"/>
                  <a:gd name="connsiteY1" fmla="*/ 219484 h 438968"/>
                  <a:gd name="connsiteX2" fmla="*/ 219484 w 438968"/>
                  <a:gd name="connsiteY2" fmla="*/ 438968 h 438968"/>
                  <a:gd name="connsiteX3" fmla="*/ 438968 w 438968"/>
                  <a:gd name="connsiteY3" fmla="*/ 219484 h 438968"/>
                  <a:gd name="connsiteX4" fmla="*/ 219692 w 438968"/>
                  <a:gd name="connsiteY4" fmla="*/ 0 h 438968"/>
                  <a:gd name="connsiteX5" fmla="*/ 219484 w 438968"/>
                  <a:gd name="connsiteY5" fmla="*/ 0 h 438968"/>
                  <a:gd name="connsiteX6" fmla="*/ 284395 w 438968"/>
                  <a:gd name="connsiteY6" fmla="*/ 279957 h 438968"/>
                  <a:gd name="connsiteX7" fmla="*/ 266358 w 438968"/>
                  <a:gd name="connsiteY7" fmla="*/ 299242 h 438968"/>
                  <a:gd name="connsiteX8" fmla="*/ 240555 w 438968"/>
                  <a:gd name="connsiteY8" fmla="*/ 310366 h 438968"/>
                  <a:gd name="connsiteX9" fmla="*/ 210238 w 438968"/>
                  <a:gd name="connsiteY9" fmla="*/ 313915 h 438968"/>
                  <a:gd name="connsiteX10" fmla="*/ 162849 w 438968"/>
                  <a:gd name="connsiteY10" fmla="*/ 305859 h 438968"/>
                  <a:gd name="connsiteX11" fmla="*/ 162849 w 438968"/>
                  <a:gd name="connsiteY11" fmla="*/ 276888 h 438968"/>
                  <a:gd name="connsiteX12" fmla="*/ 210619 w 438968"/>
                  <a:gd name="connsiteY12" fmla="*/ 289562 h 438968"/>
                  <a:gd name="connsiteX13" fmla="*/ 229811 w 438968"/>
                  <a:gd name="connsiteY13" fmla="*/ 287250 h 438968"/>
                  <a:gd name="connsiteX14" fmla="*/ 245057 w 438968"/>
                  <a:gd name="connsiteY14" fmla="*/ 280315 h 438968"/>
                  <a:gd name="connsiteX15" fmla="*/ 258782 w 438968"/>
                  <a:gd name="connsiteY15" fmla="*/ 253067 h 438968"/>
                  <a:gd name="connsiteX16" fmla="*/ 254459 w 438968"/>
                  <a:gd name="connsiteY16" fmla="*/ 237428 h 438968"/>
                  <a:gd name="connsiteX17" fmla="*/ 242947 w 438968"/>
                  <a:gd name="connsiteY17" fmla="*/ 226777 h 438968"/>
                  <a:gd name="connsiteX18" fmla="*/ 226188 w 438968"/>
                  <a:gd name="connsiteY18" fmla="*/ 220640 h 438968"/>
                  <a:gd name="connsiteX19" fmla="*/ 206036 w 438968"/>
                  <a:gd name="connsiteY19" fmla="*/ 218721 h 438968"/>
                  <a:gd name="connsiteX20" fmla="*/ 170154 w 438968"/>
                  <a:gd name="connsiteY20" fmla="*/ 220455 h 438968"/>
                  <a:gd name="connsiteX21" fmla="*/ 179730 w 438968"/>
                  <a:gd name="connsiteY21" fmla="*/ 118009 h 438968"/>
                  <a:gd name="connsiteX22" fmla="*/ 280864 w 438968"/>
                  <a:gd name="connsiteY22" fmla="*/ 118009 h 438968"/>
                  <a:gd name="connsiteX23" fmla="*/ 280864 w 438968"/>
                  <a:gd name="connsiteY23" fmla="*/ 143720 h 438968"/>
                  <a:gd name="connsiteX24" fmla="*/ 208319 w 438968"/>
                  <a:gd name="connsiteY24" fmla="*/ 143720 h 438968"/>
                  <a:gd name="connsiteX25" fmla="*/ 203332 w 438968"/>
                  <a:gd name="connsiteY25" fmla="*/ 194380 h 438968"/>
                  <a:gd name="connsiteX26" fmla="*/ 207169 w 438968"/>
                  <a:gd name="connsiteY26" fmla="*/ 194091 h 438968"/>
                  <a:gd name="connsiteX27" fmla="*/ 209174 w 438968"/>
                  <a:gd name="connsiteY27" fmla="*/ 193900 h 438968"/>
                  <a:gd name="connsiteX28" fmla="*/ 211006 w 438968"/>
                  <a:gd name="connsiteY28" fmla="*/ 193802 h 438968"/>
                  <a:gd name="connsiteX29" fmla="*/ 214266 w 438968"/>
                  <a:gd name="connsiteY29" fmla="*/ 193802 h 438968"/>
                  <a:gd name="connsiteX30" fmla="*/ 243433 w 438968"/>
                  <a:gd name="connsiteY30" fmla="*/ 196969 h 438968"/>
                  <a:gd name="connsiteX31" fmla="*/ 267994 w 438968"/>
                  <a:gd name="connsiteY31" fmla="*/ 207042 h 438968"/>
                  <a:gd name="connsiteX32" fmla="*/ 284909 w 438968"/>
                  <a:gd name="connsiteY32" fmla="*/ 224986 h 438968"/>
                  <a:gd name="connsiteX33" fmla="*/ 291266 w 438968"/>
                  <a:gd name="connsiteY33" fmla="*/ 251755 h 438968"/>
                  <a:gd name="connsiteX34" fmla="*/ 284395 w 438968"/>
                  <a:gd name="connsiteY34" fmla="*/ 279957 h 43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8968" h="438968">
                    <a:moveTo>
                      <a:pt x="219484" y="0"/>
                    </a:moveTo>
                    <a:cubicBezTo>
                      <a:pt x="98267" y="0"/>
                      <a:pt x="0" y="98267"/>
                      <a:pt x="0" y="219484"/>
                    </a:cubicBezTo>
                    <a:cubicBezTo>
                      <a:pt x="0" y="340702"/>
                      <a:pt x="98267" y="438968"/>
                      <a:pt x="219484" y="438968"/>
                    </a:cubicBezTo>
                    <a:cubicBezTo>
                      <a:pt x="340702" y="438968"/>
                      <a:pt x="438968" y="340702"/>
                      <a:pt x="438968" y="219484"/>
                    </a:cubicBezTo>
                    <a:cubicBezTo>
                      <a:pt x="439026" y="98324"/>
                      <a:pt x="340853" y="57"/>
                      <a:pt x="219692" y="0"/>
                    </a:cubicBezTo>
                    <a:cubicBezTo>
                      <a:pt x="219623" y="0"/>
                      <a:pt x="219554" y="0"/>
                      <a:pt x="219484" y="0"/>
                    </a:cubicBezTo>
                    <a:close/>
                    <a:moveTo>
                      <a:pt x="284395" y="279957"/>
                    </a:moveTo>
                    <a:cubicBezTo>
                      <a:pt x="279935" y="287678"/>
                      <a:pt x="273765" y="294276"/>
                      <a:pt x="266358" y="299242"/>
                    </a:cubicBezTo>
                    <a:cubicBezTo>
                      <a:pt x="258491" y="304463"/>
                      <a:pt x="249752" y="308231"/>
                      <a:pt x="240555" y="310366"/>
                    </a:cubicBezTo>
                    <a:cubicBezTo>
                      <a:pt x="230627" y="312757"/>
                      <a:pt x="220449" y="313948"/>
                      <a:pt x="210238" y="313915"/>
                    </a:cubicBezTo>
                    <a:cubicBezTo>
                      <a:pt x="189132" y="313915"/>
                      <a:pt x="173336" y="311229"/>
                      <a:pt x="162849" y="305859"/>
                    </a:cubicBezTo>
                    <a:lnTo>
                      <a:pt x="162849" y="276888"/>
                    </a:lnTo>
                    <a:cubicBezTo>
                      <a:pt x="177462" y="285041"/>
                      <a:pt x="193886" y="289398"/>
                      <a:pt x="210619" y="289562"/>
                    </a:cubicBezTo>
                    <a:cubicBezTo>
                      <a:pt x="217089" y="289613"/>
                      <a:pt x="223539" y="288836"/>
                      <a:pt x="229811" y="287250"/>
                    </a:cubicBezTo>
                    <a:cubicBezTo>
                      <a:pt x="235277" y="285896"/>
                      <a:pt x="240445" y="283545"/>
                      <a:pt x="245057" y="280315"/>
                    </a:cubicBezTo>
                    <a:cubicBezTo>
                      <a:pt x="253944" y="274136"/>
                      <a:pt x="259107" y="263886"/>
                      <a:pt x="258782" y="253067"/>
                    </a:cubicBezTo>
                    <a:cubicBezTo>
                      <a:pt x="258952" y="247537"/>
                      <a:pt x="257445" y="242086"/>
                      <a:pt x="254459" y="237428"/>
                    </a:cubicBezTo>
                    <a:cubicBezTo>
                      <a:pt x="251479" y="233051"/>
                      <a:pt x="247542" y="229409"/>
                      <a:pt x="242947" y="226777"/>
                    </a:cubicBezTo>
                    <a:cubicBezTo>
                      <a:pt x="237742" y="223813"/>
                      <a:pt x="232077" y="221738"/>
                      <a:pt x="226188" y="220640"/>
                    </a:cubicBezTo>
                    <a:cubicBezTo>
                      <a:pt x="219550" y="219339"/>
                      <a:pt x="212800" y="218697"/>
                      <a:pt x="206036" y="218721"/>
                    </a:cubicBezTo>
                    <a:cubicBezTo>
                      <a:pt x="199517" y="218721"/>
                      <a:pt x="187556" y="219299"/>
                      <a:pt x="170154" y="220455"/>
                    </a:cubicBezTo>
                    <a:lnTo>
                      <a:pt x="179730" y="118009"/>
                    </a:lnTo>
                    <a:lnTo>
                      <a:pt x="280864" y="118009"/>
                    </a:lnTo>
                    <a:lnTo>
                      <a:pt x="280864" y="143720"/>
                    </a:lnTo>
                    <a:lnTo>
                      <a:pt x="208319" y="143720"/>
                    </a:lnTo>
                    <a:lnTo>
                      <a:pt x="203332" y="194380"/>
                    </a:lnTo>
                    <a:cubicBezTo>
                      <a:pt x="205112" y="194253"/>
                      <a:pt x="206400" y="194154"/>
                      <a:pt x="207169" y="194091"/>
                    </a:cubicBezTo>
                    <a:cubicBezTo>
                      <a:pt x="207938" y="194027"/>
                      <a:pt x="208602" y="193964"/>
                      <a:pt x="209174" y="193900"/>
                    </a:cubicBezTo>
                    <a:cubicBezTo>
                      <a:pt x="209783" y="193834"/>
                      <a:pt x="210394" y="193801"/>
                      <a:pt x="211006" y="193802"/>
                    </a:cubicBezTo>
                    <a:lnTo>
                      <a:pt x="214266" y="193802"/>
                    </a:lnTo>
                    <a:cubicBezTo>
                      <a:pt x="224076" y="193771"/>
                      <a:pt x="233858" y="194834"/>
                      <a:pt x="243433" y="196969"/>
                    </a:cubicBezTo>
                    <a:cubicBezTo>
                      <a:pt x="252157" y="198827"/>
                      <a:pt x="260476" y="202239"/>
                      <a:pt x="267994" y="207042"/>
                    </a:cubicBezTo>
                    <a:cubicBezTo>
                      <a:pt x="274984" y="211587"/>
                      <a:pt x="280784" y="217740"/>
                      <a:pt x="284909" y="224986"/>
                    </a:cubicBezTo>
                    <a:cubicBezTo>
                      <a:pt x="289348" y="233193"/>
                      <a:pt x="291541" y="242428"/>
                      <a:pt x="291266" y="251755"/>
                    </a:cubicBezTo>
                    <a:cubicBezTo>
                      <a:pt x="291533" y="261600"/>
                      <a:pt x="289160" y="271337"/>
                      <a:pt x="284395" y="279957"/>
                    </a:cubicBezTo>
                    <a:close/>
                  </a:path>
                </a:pathLst>
              </a:custGeom>
              <a:solidFill>
                <a:srgbClr val="000000">
                  <a:alpha val="45000"/>
                </a:srgbClr>
              </a:solidFill>
              <a:ln w="575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24" name="Freeform: Shape 52">
                <a:extLst>
                  <a:ext uri="{FF2B5EF4-FFF2-40B4-BE49-F238E27FC236}">
                    <a16:creationId xmlns:a16="http://schemas.microsoft.com/office/drawing/2014/main" id="{9498C9CF-475F-453A-B203-728F6DBDC5E1}"/>
                  </a:ext>
                </a:extLst>
              </p:cNvPr>
              <p:cNvSpPr/>
              <p:nvPr/>
            </p:nvSpPr>
            <p:spPr>
              <a:xfrm>
                <a:off x="3616263" y="2704819"/>
                <a:ext cx="423739" cy="423739"/>
              </a:xfrm>
              <a:custGeom>
                <a:avLst/>
                <a:gdLst>
                  <a:gd name="connsiteX0" fmla="*/ 223697 w 438968"/>
                  <a:gd name="connsiteY0" fmla="*/ 211619 h 438968"/>
                  <a:gd name="connsiteX1" fmla="*/ 237220 w 438968"/>
                  <a:gd name="connsiteY1" fmla="*/ 213827 h 438968"/>
                  <a:gd name="connsiteX2" fmla="*/ 249027 w 438968"/>
                  <a:gd name="connsiteY2" fmla="*/ 220762 h 438968"/>
                  <a:gd name="connsiteX3" fmla="*/ 257413 w 438968"/>
                  <a:gd name="connsiteY3" fmla="*/ 232620 h 438968"/>
                  <a:gd name="connsiteX4" fmla="*/ 260580 w 438968"/>
                  <a:gd name="connsiteY4" fmla="*/ 249796 h 438968"/>
                  <a:gd name="connsiteX5" fmla="*/ 258268 w 438968"/>
                  <a:gd name="connsiteY5" fmla="*/ 264087 h 438968"/>
                  <a:gd name="connsiteX6" fmla="*/ 251449 w 438968"/>
                  <a:gd name="connsiteY6" fmla="*/ 276657 h 438968"/>
                  <a:gd name="connsiteX7" fmla="*/ 240127 w 438968"/>
                  <a:gd name="connsiteY7" fmla="*/ 285678 h 438968"/>
                  <a:gd name="connsiteX8" fmla="*/ 224113 w 438968"/>
                  <a:gd name="connsiteY8" fmla="*/ 289146 h 438968"/>
                  <a:gd name="connsiteX9" fmla="*/ 206840 w 438968"/>
                  <a:gd name="connsiteY9" fmla="*/ 285984 h 438968"/>
                  <a:gd name="connsiteX10" fmla="*/ 194178 w 438968"/>
                  <a:gd name="connsiteY10" fmla="*/ 277345 h 438968"/>
                  <a:gd name="connsiteX11" fmla="*/ 186359 w 438968"/>
                  <a:gd name="connsiteY11" fmla="*/ 264873 h 438968"/>
                  <a:gd name="connsiteX12" fmla="*/ 183775 w 438968"/>
                  <a:gd name="connsiteY12" fmla="*/ 250004 h 438968"/>
                  <a:gd name="connsiteX13" fmla="*/ 187330 w 438968"/>
                  <a:gd name="connsiteY13" fmla="*/ 234053 h 438968"/>
                  <a:gd name="connsiteX14" fmla="*/ 196541 w 438968"/>
                  <a:gd name="connsiteY14" fmla="*/ 221981 h 438968"/>
                  <a:gd name="connsiteX15" fmla="*/ 209307 w 438968"/>
                  <a:gd name="connsiteY15" fmla="*/ 214306 h 438968"/>
                  <a:gd name="connsiteX16" fmla="*/ 223697 w 438968"/>
                  <a:gd name="connsiteY16" fmla="*/ 211619 h 438968"/>
                  <a:gd name="connsiteX17" fmla="*/ 242138 w 438968"/>
                  <a:gd name="connsiteY17" fmla="*/ 114131 h 438968"/>
                  <a:gd name="connsiteX18" fmla="*/ 213931 w 438968"/>
                  <a:gd name="connsiteY18" fmla="*/ 118755 h 438968"/>
                  <a:gd name="connsiteX19" fmla="*/ 191288 w 438968"/>
                  <a:gd name="connsiteY19" fmla="*/ 131515 h 438968"/>
                  <a:gd name="connsiteX20" fmla="*/ 173916 w 438968"/>
                  <a:gd name="connsiteY20" fmla="*/ 150534 h 438968"/>
                  <a:gd name="connsiteX21" fmla="*/ 161740 w 438968"/>
                  <a:gd name="connsiteY21" fmla="*/ 173847 h 438968"/>
                  <a:gd name="connsiteX22" fmla="*/ 154539 w 438968"/>
                  <a:gd name="connsiteY22" fmla="*/ 199754 h 438968"/>
                  <a:gd name="connsiteX23" fmla="*/ 152146 w 438968"/>
                  <a:gd name="connsiteY23" fmla="*/ 226425 h 438968"/>
                  <a:gd name="connsiteX24" fmla="*/ 155880 w 438968"/>
                  <a:gd name="connsiteY24" fmla="*/ 257701 h 438968"/>
                  <a:gd name="connsiteX25" fmla="*/ 167969 w 438968"/>
                  <a:gd name="connsiteY25" fmla="*/ 285620 h 438968"/>
                  <a:gd name="connsiteX26" fmla="*/ 189930 w 438968"/>
                  <a:gd name="connsiteY26" fmla="*/ 305674 h 438968"/>
                  <a:gd name="connsiteX27" fmla="*/ 223125 w 438968"/>
                  <a:gd name="connsiteY27" fmla="*/ 313348 h 438968"/>
                  <a:gd name="connsiteX28" fmla="*/ 251136 w 438968"/>
                  <a:gd name="connsiteY28" fmla="*/ 308453 h 438968"/>
                  <a:gd name="connsiteX29" fmla="*/ 272247 w 438968"/>
                  <a:gd name="connsiteY29" fmla="*/ 294734 h 438968"/>
                  <a:gd name="connsiteX30" fmla="*/ 285574 w 438968"/>
                  <a:gd name="connsiteY30" fmla="*/ 273605 h 438968"/>
                  <a:gd name="connsiteX31" fmla="*/ 290284 w 438968"/>
                  <a:gd name="connsiteY31" fmla="*/ 246767 h 438968"/>
                  <a:gd name="connsiteX32" fmla="*/ 285892 w 438968"/>
                  <a:gd name="connsiteY32" fmla="*/ 223142 h 438968"/>
                  <a:gd name="connsiteX33" fmla="*/ 273421 w 438968"/>
                  <a:gd name="connsiteY33" fmla="*/ 204239 h 438968"/>
                  <a:gd name="connsiteX34" fmla="*/ 254130 w 438968"/>
                  <a:gd name="connsiteY34" fmla="*/ 191768 h 438968"/>
                  <a:gd name="connsiteX35" fmla="*/ 229280 w 438968"/>
                  <a:gd name="connsiteY35" fmla="*/ 187260 h 438968"/>
                  <a:gd name="connsiteX36" fmla="*/ 214508 w 438968"/>
                  <a:gd name="connsiteY36" fmla="*/ 189369 h 438968"/>
                  <a:gd name="connsiteX37" fmla="*/ 201742 w 438968"/>
                  <a:gd name="connsiteY37" fmla="*/ 195224 h 438968"/>
                  <a:gd name="connsiteX38" fmla="*/ 191288 w 438968"/>
                  <a:gd name="connsiteY38" fmla="*/ 203950 h 438968"/>
                  <a:gd name="connsiteX39" fmla="*/ 183232 w 438968"/>
                  <a:gd name="connsiteY39" fmla="*/ 214901 h 438968"/>
                  <a:gd name="connsiteX40" fmla="*/ 182654 w 438968"/>
                  <a:gd name="connsiteY40" fmla="*/ 214901 h 438968"/>
                  <a:gd name="connsiteX41" fmla="*/ 185913 w 438968"/>
                  <a:gd name="connsiteY41" fmla="*/ 187075 h 438968"/>
                  <a:gd name="connsiteX42" fmla="*/ 196275 w 438968"/>
                  <a:gd name="connsiteY42" fmla="*/ 162514 h 438968"/>
                  <a:gd name="connsiteX43" fmla="*/ 214768 w 438968"/>
                  <a:gd name="connsiteY43" fmla="*/ 145055 h 438968"/>
                  <a:gd name="connsiteX44" fmla="*/ 242722 w 438968"/>
                  <a:gd name="connsiteY44" fmla="*/ 138328 h 438968"/>
                  <a:gd name="connsiteX45" fmla="*/ 278552 w 438968"/>
                  <a:gd name="connsiteY45" fmla="*/ 146789 h 438968"/>
                  <a:gd name="connsiteX46" fmla="*/ 278552 w 438968"/>
                  <a:gd name="connsiteY46" fmla="*/ 120292 h 438968"/>
                  <a:gd name="connsiteX47" fmla="*/ 242138 w 438968"/>
                  <a:gd name="connsiteY47" fmla="*/ 114131 h 438968"/>
                  <a:gd name="connsiteX48" fmla="*/ 219484 w 438968"/>
                  <a:gd name="connsiteY48" fmla="*/ 0 h 438968"/>
                  <a:gd name="connsiteX49" fmla="*/ 219669 w 438968"/>
                  <a:gd name="connsiteY49" fmla="*/ 0 h 438968"/>
                  <a:gd name="connsiteX50" fmla="*/ 438968 w 438968"/>
                  <a:gd name="connsiteY50" fmla="*/ 219461 h 438968"/>
                  <a:gd name="connsiteX51" fmla="*/ 438968 w 438968"/>
                  <a:gd name="connsiteY51" fmla="*/ 219484 h 438968"/>
                  <a:gd name="connsiteX52" fmla="*/ 219484 w 438968"/>
                  <a:gd name="connsiteY52" fmla="*/ 438968 h 438968"/>
                  <a:gd name="connsiteX53" fmla="*/ 0 w 438968"/>
                  <a:gd name="connsiteY53" fmla="*/ 219484 h 438968"/>
                  <a:gd name="connsiteX54" fmla="*/ 219484 w 438968"/>
                  <a:gd name="connsiteY54" fmla="*/ 0 h 43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38968" h="438968">
                    <a:moveTo>
                      <a:pt x="223697" y="211619"/>
                    </a:moveTo>
                    <a:cubicBezTo>
                      <a:pt x="228295" y="211620"/>
                      <a:pt x="232862" y="212365"/>
                      <a:pt x="237220" y="213827"/>
                    </a:cubicBezTo>
                    <a:cubicBezTo>
                      <a:pt x="241599" y="215284"/>
                      <a:pt x="245622" y="217647"/>
                      <a:pt x="249027" y="220762"/>
                    </a:cubicBezTo>
                    <a:cubicBezTo>
                      <a:pt x="252629" y="224077"/>
                      <a:pt x="255488" y="228119"/>
                      <a:pt x="257413" y="232620"/>
                    </a:cubicBezTo>
                    <a:cubicBezTo>
                      <a:pt x="259647" y="238064"/>
                      <a:pt x="260725" y="243913"/>
                      <a:pt x="260580" y="249796"/>
                    </a:cubicBezTo>
                    <a:cubicBezTo>
                      <a:pt x="260579" y="254652"/>
                      <a:pt x="259798" y="259478"/>
                      <a:pt x="258268" y="264087"/>
                    </a:cubicBezTo>
                    <a:cubicBezTo>
                      <a:pt x="256784" y="268660"/>
                      <a:pt x="254473" y="272921"/>
                      <a:pt x="251449" y="276657"/>
                    </a:cubicBezTo>
                    <a:cubicBezTo>
                      <a:pt x="248358" y="280434"/>
                      <a:pt x="244499" y="283510"/>
                      <a:pt x="240127" y="285678"/>
                    </a:cubicBezTo>
                    <a:cubicBezTo>
                      <a:pt x="235139" y="288085"/>
                      <a:pt x="229650" y="289273"/>
                      <a:pt x="224113" y="289146"/>
                    </a:cubicBezTo>
                    <a:cubicBezTo>
                      <a:pt x="218202" y="289261"/>
                      <a:pt x="212327" y="288186"/>
                      <a:pt x="206840" y="285984"/>
                    </a:cubicBezTo>
                    <a:cubicBezTo>
                      <a:pt x="202065" y="284015"/>
                      <a:pt x="197753" y="281073"/>
                      <a:pt x="194178" y="277345"/>
                    </a:cubicBezTo>
                    <a:cubicBezTo>
                      <a:pt x="190744" y="273767"/>
                      <a:pt x="188083" y="269522"/>
                      <a:pt x="186359" y="264873"/>
                    </a:cubicBezTo>
                    <a:cubicBezTo>
                      <a:pt x="184619" y="260110"/>
                      <a:pt x="183744" y="255074"/>
                      <a:pt x="183775" y="250004"/>
                    </a:cubicBezTo>
                    <a:cubicBezTo>
                      <a:pt x="183688" y="244481"/>
                      <a:pt x="184906" y="239017"/>
                      <a:pt x="187330" y="234053"/>
                    </a:cubicBezTo>
                    <a:cubicBezTo>
                      <a:pt x="189594" y="229474"/>
                      <a:pt x="192722" y="225374"/>
                      <a:pt x="196541" y="221981"/>
                    </a:cubicBezTo>
                    <a:cubicBezTo>
                      <a:pt x="200294" y="218667"/>
                      <a:pt x="204621" y="216067"/>
                      <a:pt x="209307" y="214306"/>
                    </a:cubicBezTo>
                    <a:cubicBezTo>
                      <a:pt x="213901" y="212543"/>
                      <a:pt x="218777" y="211632"/>
                      <a:pt x="223697" y="211619"/>
                    </a:cubicBezTo>
                    <a:close/>
                    <a:moveTo>
                      <a:pt x="242138" y="114131"/>
                    </a:moveTo>
                    <a:cubicBezTo>
                      <a:pt x="232537" y="114011"/>
                      <a:pt x="222990" y="115576"/>
                      <a:pt x="213931" y="118755"/>
                    </a:cubicBezTo>
                    <a:cubicBezTo>
                      <a:pt x="205715" y="121696"/>
                      <a:pt x="198059" y="126011"/>
                      <a:pt x="191288" y="131515"/>
                    </a:cubicBezTo>
                    <a:cubicBezTo>
                      <a:pt x="184609" y="136982"/>
                      <a:pt x="178758" y="143389"/>
                      <a:pt x="173916" y="150534"/>
                    </a:cubicBezTo>
                    <a:cubicBezTo>
                      <a:pt x="168970" y="157808"/>
                      <a:pt x="164884" y="165631"/>
                      <a:pt x="161740" y="173847"/>
                    </a:cubicBezTo>
                    <a:cubicBezTo>
                      <a:pt x="158516" y="182233"/>
                      <a:pt x="156105" y="190908"/>
                      <a:pt x="154539" y="199754"/>
                    </a:cubicBezTo>
                    <a:cubicBezTo>
                      <a:pt x="152952" y="208556"/>
                      <a:pt x="152151" y="217481"/>
                      <a:pt x="152146" y="226425"/>
                    </a:cubicBezTo>
                    <a:cubicBezTo>
                      <a:pt x="152148" y="236961"/>
                      <a:pt x="153401" y="247460"/>
                      <a:pt x="155880" y="257701"/>
                    </a:cubicBezTo>
                    <a:cubicBezTo>
                      <a:pt x="158200" y="267658"/>
                      <a:pt x="162295" y="277116"/>
                      <a:pt x="167969" y="285620"/>
                    </a:cubicBezTo>
                    <a:cubicBezTo>
                      <a:pt x="173606" y="293943"/>
                      <a:pt x="181131" y="300815"/>
                      <a:pt x="189930" y="305674"/>
                    </a:cubicBezTo>
                    <a:cubicBezTo>
                      <a:pt x="200143" y="311066"/>
                      <a:pt x="211582" y="313710"/>
                      <a:pt x="223125" y="313348"/>
                    </a:cubicBezTo>
                    <a:cubicBezTo>
                      <a:pt x="232687" y="313492"/>
                      <a:pt x="242190" y="311831"/>
                      <a:pt x="251136" y="308453"/>
                    </a:cubicBezTo>
                    <a:cubicBezTo>
                      <a:pt x="259073" y="305441"/>
                      <a:pt x="266272" y="300763"/>
                      <a:pt x="272247" y="294734"/>
                    </a:cubicBezTo>
                    <a:cubicBezTo>
                      <a:pt x="278102" y="288687"/>
                      <a:pt x="282639" y="281493"/>
                      <a:pt x="285574" y="273605"/>
                    </a:cubicBezTo>
                    <a:cubicBezTo>
                      <a:pt x="288781" y="265025"/>
                      <a:pt x="290378" y="255927"/>
                      <a:pt x="290284" y="246767"/>
                    </a:cubicBezTo>
                    <a:cubicBezTo>
                      <a:pt x="290360" y="238682"/>
                      <a:pt x="288868" y="230660"/>
                      <a:pt x="285892" y="223142"/>
                    </a:cubicBezTo>
                    <a:cubicBezTo>
                      <a:pt x="283080" y="216050"/>
                      <a:pt x="278834" y="209615"/>
                      <a:pt x="273421" y="204239"/>
                    </a:cubicBezTo>
                    <a:cubicBezTo>
                      <a:pt x="267890" y="198832"/>
                      <a:pt x="261331" y="194591"/>
                      <a:pt x="254130" y="191768"/>
                    </a:cubicBezTo>
                    <a:cubicBezTo>
                      <a:pt x="246213" y="188682"/>
                      <a:pt x="237776" y="187151"/>
                      <a:pt x="229280" y="187260"/>
                    </a:cubicBezTo>
                    <a:cubicBezTo>
                      <a:pt x="224279" y="187225"/>
                      <a:pt x="219300" y="187936"/>
                      <a:pt x="214508" y="189369"/>
                    </a:cubicBezTo>
                    <a:cubicBezTo>
                      <a:pt x="210005" y="190727"/>
                      <a:pt x="205710" y="192696"/>
                      <a:pt x="201742" y="195224"/>
                    </a:cubicBezTo>
                    <a:cubicBezTo>
                      <a:pt x="197895" y="197669"/>
                      <a:pt x="194382" y="200602"/>
                      <a:pt x="191288" y="203950"/>
                    </a:cubicBezTo>
                    <a:cubicBezTo>
                      <a:pt x="188209" y="207294"/>
                      <a:pt x="185508" y="210966"/>
                      <a:pt x="183232" y="214901"/>
                    </a:cubicBezTo>
                    <a:lnTo>
                      <a:pt x="182654" y="214901"/>
                    </a:lnTo>
                    <a:cubicBezTo>
                      <a:pt x="182655" y="205531"/>
                      <a:pt x="183749" y="196192"/>
                      <a:pt x="185913" y="187075"/>
                    </a:cubicBezTo>
                    <a:cubicBezTo>
                      <a:pt x="187882" y="178338"/>
                      <a:pt x="191391" y="170021"/>
                      <a:pt x="196275" y="162514"/>
                    </a:cubicBezTo>
                    <a:cubicBezTo>
                      <a:pt x="201012" y="155348"/>
                      <a:pt x="207342" y="149373"/>
                      <a:pt x="214768" y="145055"/>
                    </a:cubicBezTo>
                    <a:cubicBezTo>
                      <a:pt x="223311" y="140337"/>
                      <a:pt x="232969" y="138013"/>
                      <a:pt x="242722" y="138328"/>
                    </a:cubicBezTo>
                    <a:cubicBezTo>
                      <a:pt x="255157" y="138352"/>
                      <a:pt x="267419" y="141247"/>
                      <a:pt x="278552" y="146789"/>
                    </a:cubicBezTo>
                    <a:lnTo>
                      <a:pt x="278552" y="120292"/>
                    </a:lnTo>
                    <a:cubicBezTo>
                      <a:pt x="266964" y="115767"/>
                      <a:pt x="254570" y="113670"/>
                      <a:pt x="242138" y="114131"/>
                    </a:cubicBezTo>
                    <a:close/>
                    <a:moveTo>
                      <a:pt x="219484" y="0"/>
                    </a:moveTo>
                    <a:cubicBezTo>
                      <a:pt x="219546" y="0"/>
                      <a:pt x="219607" y="0"/>
                      <a:pt x="219669" y="0"/>
                    </a:cubicBezTo>
                    <a:cubicBezTo>
                      <a:pt x="340830" y="45"/>
                      <a:pt x="439013" y="98301"/>
                      <a:pt x="438968" y="219461"/>
                    </a:cubicBezTo>
                    <a:cubicBezTo>
                      <a:pt x="438968" y="219469"/>
                      <a:pt x="438968" y="219477"/>
                      <a:pt x="438968" y="219484"/>
                    </a:cubicBezTo>
                    <a:cubicBezTo>
                      <a:pt x="438968" y="340702"/>
                      <a:pt x="340702" y="438968"/>
                      <a:pt x="219484" y="438968"/>
                    </a:cubicBezTo>
                    <a:cubicBezTo>
                      <a:pt x="98267" y="438968"/>
                      <a:pt x="0" y="340702"/>
                      <a:pt x="0" y="219484"/>
                    </a:cubicBezTo>
                    <a:cubicBezTo>
                      <a:pt x="0" y="98267"/>
                      <a:pt x="98267" y="0"/>
                      <a:pt x="219484" y="0"/>
                    </a:cubicBezTo>
                    <a:close/>
                  </a:path>
                </a:pathLst>
              </a:custGeom>
              <a:solidFill>
                <a:srgbClr val="000000">
                  <a:alpha val="45000"/>
                </a:srgbClr>
              </a:solidFill>
              <a:ln w="575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grpSp>
        <p:grpSp>
          <p:nvGrpSpPr>
            <p:cNvPr id="18" name="Agrupar 17">
              <a:extLst>
                <a:ext uri="{FF2B5EF4-FFF2-40B4-BE49-F238E27FC236}">
                  <a16:creationId xmlns:a16="http://schemas.microsoft.com/office/drawing/2014/main" id="{CD36E661-616D-417C-AC33-2258891E3297}"/>
                </a:ext>
              </a:extLst>
            </p:cNvPr>
            <p:cNvGrpSpPr/>
            <p:nvPr/>
          </p:nvGrpSpPr>
          <p:grpSpPr>
            <a:xfrm>
              <a:off x="4692736" y="5628879"/>
              <a:ext cx="3070994" cy="1113453"/>
              <a:chOff x="4692736" y="5628879"/>
              <a:chExt cx="3070994" cy="1113453"/>
            </a:xfrm>
          </p:grpSpPr>
          <p:sp>
            <p:nvSpPr>
              <p:cNvPr id="27" name="TextBox 103">
                <a:extLst>
                  <a:ext uri="{FF2B5EF4-FFF2-40B4-BE49-F238E27FC236}">
                    <a16:creationId xmlns:a16="http://schemas.microsoft.com/office/drawing/2014/main" id="{29003373-CCCB-4645-94A3-A7551240C5F1}"/>
                  </a:ext>
                </a:extLst>
              </p:cNvPr>
              <p:cNvSpPr txBox="1"/>
              <p:nvPr/>
            </p:nvSpPr>
            <p:spPr>
              <a:xfrm>
                <a:off x="5740441" y="5628879"/>
                <a:ext cx="667362" cy="461665"/>
              </a:xfrm>
              <a:prstGeom prst="rect">
                <a:avLst/>
              </a:prstGeom>
              <a:noFill/>
            </p:spPr>
            <p:txBody>
              <a:bodyPr wrap="square" lIns="0" rIns="0" rtlCol="0" anchor="b">
                <a:spAutoFit/>
              </a:bodyPr>
              <a:lstStyle/>
              <a:p>
                <a:pPr algn="r"/>
                <a:r>
                  <a:rPr lang="en-US" sz="2400" b="1" noProof="1">
                    <a:solidFill>
                      <a:srgbClr val="FFC000"/>
                    </a:solidFill>
                    <a:latin typeface="Quicksand" pitchFamily="2" charset="0"/>
                  </a:rPr>
                  <a:t>SDK</a:t>
                </a:r>
              </a:p>
            </p:txBody>
          </p:sp>
          <p:sp>
            <p:nvSpPr>
              <p:cNvPr id="42" name="TextBox 40">
                <a:extLst>
                  <a:ext uri="{FF2B5EF4-FFF2-40B4-BE49-F238E27FC236}">
                    <a16:creationId xmlns:a16="http://schemas.microsoft.com/office/drawing/2014/main" id="{9E9B1215-440A-40B6-B34F-53A74CD31509}"/>
                  </a:ext>
                </a:extLst>
              </p:cNvPr>
              <p:cNvSpPr txBox="1"/>
              <p:nvPr/>
            </p:nvSpPr>
            <p:spPr>
              <a:xfrm>
                <a:off x="4692736" y="6096001"/>
                <a:ext cx="3070994" cy="646331"/>
              </a:xfrm>
              <a:prstGeom prst="rect">
                <a:avLst/>
              </a:prstGeom>
              <a:noFill/>
            </p:spPr>
            <p:txBody>
              <a:bodyPr wrap="square" lIns="0" rIns="0" rtlCol="0" anchor="t">
                <a:spAutoFit/>
              </a:bodyPr>
              <a:lstStyle/>
              <a:p>
                <a:pPr algn="ctr"/>
                <a:r>
                  <a:rPr lang="pt-BR" sz="1200" dirty="0">
                    <a:latin typeface="Quicksand" pitchFamily="2" charset="0"/>
                  </a:rPr>
                  <a:t>Abstração que possibilita </a:t>
                </a:r>
                <a:r>
                  <a:rPr lang="pt-BR" sz="1200" b="1" dirty="0">
                    <a:latin typeface="Quicksand" pitchFamily="2" charset="0"/>
                  </a:rPr>
                  <a:t>coordenar as integrações</a:t>
                </a:r>
                <a:r>
                  <a:rPr lang="pt-BR" sz="1200" dirty="0">
                    <a:latin typeface="Quicksand" pitchFamily="2" charset="0"/>
                  </a:rPr>
                  <a:t>, além de servir como mecanismo de </a:t>
                </a:r>
                <a:r>
                  <a:rPr lang="pt-BR" sz="1200" b="1" dirty="0">
                    <a:latin typeface="Quicksand" pitchFamily="2" charset="0"/>
                  </a:rPr>
                  <a:t>controle e segurança</a:t>
                </a:r>
                <a:r>
                  <a:rPr lang="pt-BR" sz="1200" dirty="0">
                    <a:latin typeface="Quicksand" pitchFamily="2" charset="0"/>
                  </a:rPr>
                  <a:t>.</a:t>
                </a:r>
              </a:p>
            </p:txBody>
          </p:sp>
        </p:grpSp>
        <p:grpSp>
          <p:nvGrpSpPr>
            <p:cNvPr id="16" name="Agrupar 15">
              <a:extLst>
                <a:ext uri="{FF2B5EF4-FFF2-40B4-BE49-F238E27FC236}">
                  <a16:creationId xmlns:a16="http://schemas.microsoft.com/office/drawing/2014/main" id="{73F25DCB-FAAC-4360-B367-9F7BD4C5B864}"/>
                </a:ext>
              </a:extLst>
            </p:cNvPr>
            <p:cNvGrpSpPr/>
            <p:nvPr/>
          </p:nvGrpSpPr>
          <p:grpSpPr>
            <a:xfrm>
              <a:off x="4081192" y="1248785"/>
              <a:ext cx="4183726" cy="928787"/>
              <a:chOff x="3782461" y="1248785"/>
              <a:chExt cx="4183726" cy="928787"/>
            </a:xfrm>
          </p:grpSpPr>
          <p:sp>
            <p:nvSpPr>
              <p:cNvPr id="32" name="TextBox 103">
                <a:extLst>
                  <a:ext uri="{FF2B5EF4-FFF2-40B4-BE49-F238E27FC236}">
                    <a16:creationId xmlns:a16="http://schemas.microsoft.com/office/drawing/2014/main" id="{0557B431-3B62-4154-A0D7-EF7819985D8E}"/>
                  </a:ext>
                </a:extLst>
              </p:cNvPr>
              <p:cNvSpPr txBox="1"/>
              <p:nvPr/>
            </p:nvSpPr>
            <p:spPr>
              <a:xfrm>
                <a:off x="4749550" y="1248785"/>
                <a:ext cx="2249549" cy="461665"/>
              </a:xfrm>
              <a:prstGeom prst="rect">
                <a:avLst/>
              </a:prstGeom>
              <a:noFill/>
            </p:spPr>
            <p:txBody>
              <a:bodyPr wrap="square" lIns="0" rIns="0" rtlCol="0" anchor="b">
                <a:spAutoFit/>
              </a:bodyPr>
              <a:lstStyle/>
              <a:p>
                <a:pPr algn="r"/>
                <a:r>
                  <a:rPr lang="pt-BR" sz="2400" b="1" dirty="0">
                    <a:solidFill>
                      <a:srgbClr val="44546A"/>
                    </a:solidFill>
                    <a:latin typeface="Quicksand" pitchFamily="2" charset="0"/>
                  </a:rPr>
                  <a:t>Design system</a:t>
                </a:r>
              </a:p>
            </p:txBody>
          </p:sp>
          <p:sp>
            <p:nvSpPr>
              <p:cNvPr id="45" name="TextBox 40">
                <a:extLst>
                  <a:ext uri="{FF2B5EF4-FFF2-40B4-BE49-F238E27FC236}">
                    <a16:creationId xmlns:a16="http://schemas.microsoft.com/office/drawing/2014/main" id="{1F151F66-6C38-49F6-BF84-4F65701575C5}"/>
                  </a:ext>
                </a:extLst>
              </p:cNvPr>
              <p:cNvSpPr txBox="1"/>
              <p:nvPr/>
            </p:nvSpPr>
            <p:spPr>
              <a:xfrm>
                <a:off x="3782461" y="1715907"/>
                <a:ext cx="4183726" cy="461665"/>
              </a:xfrm>
              <a:prstGeom prst="rect">
                <a:avLst/>
              </a:prstGeom>
              <a:noFill/>
            </p:spPr>
            <p:txBody>
              <a:bodyPr wrap="square" lIns="0" rIns="0" rtlCol="0" anchor="t">
                <a:spAutoFit/>
              </a:bodyPr>
              <a:lstStyle/>
              <a:p>
                <a:pPr algn="ctr"/>
                <a:r>
                  <a:rPr lang="pt-BR" sz="1200" dirty="0">
                    <a:latin typeface="Quicksand" pitchFamily="2" charset="0"/>
                  </a:rPr>
                  <a:t>Central de componentes visuais para proporcionar a padronização e </a:t>
                </a:r>
                <a:r>
                  <a:rPr lang="pt-BR" sz="1200" b="1" dirty="0">
                    <a:latin typeface="Quicksand" pitchFamily="2" charset="0"/>
                  </a:rPr>
                  <a:t>maior fluidez na experiência do usuário</a:t>
                </a:r>
                <a:r>
                  <a:rPr lang="pt-BR" sz="1200" dirty="0">
                    <a:latin typeface="Quicksand" pitchFamily="2" charset="0"/>
                  </a:rPr>
                  <a:t>.</a:t>
                </a:r>
                <a:endParaRPr lang="pt-BR" sz="1200" noProof="1">
                  <a:solidFill>
                    <a:schemeClr val="tx1">
                      <a:lumMod val="65000"/>
                      <a:lumOff val="35000"/>
                    </a:schemeClr>
                  </a:solidFill>
                  <a:latin typeface="Quicksand Light" pitchFamily="2" charset="0"/>
                </a:endParaRPr>
              </a:p>
            </p:txBody>
          </p:sp>
        </p:grpSp>
        <p:grpSp>
          <p:nvGrpSpPr>
            <p:cNvPr id="17" name="Agrupar 16">
              <a:extLst>
                <a:ext uri="{FF2B5EF4-FFF2-40B4-BE49-F238E27FC236}">
                  <a16:creationId xmlns:a16="http://schemas.microsoft.com/office/drawing/2014/main" id="{744192E3-CEC9-4534-94BB-4134D9814096}"/>
                </a:ext>
              </a:extLst>
            </p:cNvPr>
            <p:cNvGrpSpPr/>
            <p:nvPr/>
          </p:nvGrpSpPr>
          <p:grpSpPr>
            <a:xfrm>
              <a:off x="291998" y="2509017"/>
              <a:ext cx="11551941" cy="2829458"/>
              <a:chOff x="291998" y="2509017"/>
              <a:chExt cx="11551941" cy="2829458"/>
            </a:xfrm>
          </p:grpSpPr>
          <p:grpSp>
            <p:nvGrpSpPr>
              <p:cNvPr id="4" name="Agrupar 3">
                <a:extLst>
                  <a:ext uri="{FF2B5EF4-FFF2-40B4-BE49-F238E27FC236}">
                    <a16:creationId xmlns:a16="http://schemas.microsoft.com/office/drawing/2014/main" id="{368E4FF0-1512-4FCF-B83D-44B688198A9B}"/>
                  </a:ext>
                </a:extLst>
              </p:cNvPr>
              <p:cNvGrpSpPr/>
              <p:nvPr/>
            </p:nvGrpSpPr>
            <p:grpSpPr>
              <a:xfrm>
                <a:off x="8098536" y="2509017"/>
                <a:ext cx="3745403" cy="899835"/>
                <a:chOff x="8236424" y="2904125"/>
                <a:chExt cx="3745403" cy="899835"/>
              </a:xfrm>
            </p:grpSpPr>
            <p:sp>
              <p:nvSpPr>
                <p:cNvPr id="29" name="TextBox 103">
                  <a:extLst>
                    <a:ext uri="{FF2B5EF4-FFF2-40B4-BE49-F238E27FC236}">
                      <a16:creationId xmlns:a16="http://schemas.microsoft.com/office/drawing/2014/main" id="{79B231C3-F0D4-44ED-96C8-616214D89ED7}"/>
                    </a:ext>
                  </a:extLst>
                </p:cNvPr>
                <p:cNvSpPr txBox="1"/>
                <p:nvPr/>
              </p:nvSpPr>
              <p:spPr>
                <a:xfrm>
                  <a:off x="8236425" y="2904125"/>
                  <a:ext cx="3745402" cy="461665"/>
                </a:xfrm>
                <a:prstGeom prst="rect">
                  <a:avLst/>
                </a:prstGeom>
                <a:noFill/>
              </p:spPr>
              <p:txBody>
                <a:bodyPr wrap="square" lIns="0" rIns="0" rtlCol="0" anchor="b">
                  <a:spAutoFit/>
                </a:bodyPr>
                <a:lstStyle/>
                <a:p>
                  <a:r>
                    <a:rPr lang="en-US" sz="2400" b="1" noProof="1">
                      <a:solidFill>
                        <a:srgbClr val="ED7D31"/>
                      </a:solidFill>
                      <a:latin typeface="Quicksand" pitchFamily="2" charset="0"/>
                    </a:rPr>
                    <a:t>Communication channel</a:t>
                  </a:r>
                </a:p>
              </p:txBody>
            </p:sp>
            <p:sp>
              <p:nvSpPr>
                <p:cNvPr id="43" name="TextBox 40">
                  <a:extLst>
                    <a:ext uri="{FF2B5EF4-FFF2-40B4-BE49-F238E27FC236}">
                      <a16:creationId xmlns:a16="http://schemas.microsoft.com/office/drawing/2014/main" id="{0C85D6E1-1CD4-4949-933D-FFAA017EF7BD}"/>
                    </a:ext>
                  </a:extLst>
                </p:cNvPr>
                <p:cNvSpPr txBox="1"/>
                <p:nvPr/>
              </p:nvSpPr>
              <p:spPr>
                <a:xfrm>
                  <a:off x="8236424" y="3342295"/>
                  <a:ext cx="3745402" cy="461665"/>
                </a:xfrm>
                <a:prstGeom prst="rect">
                  <a:avLst/>
                </a:prstGeom>
                <a:noFill/>
              </p:spPr>
              <p:txBody>
                <a:bodyPr wrap="square" lIns="0" rIns="0" rtlCol="0" anchor="t">
                  <a:spAutoFit/>
                </a:bodyPr>
                <a:lstStyle/>
                <a:p>
                  <a:r>
                    <a:rPr lang="pt-BR" sz="1200" dirty="0">
                      <a:latin typeface="Quicksand" pitchFamily="2" charset="0"/>
                    </a:rPr>
                    <a:t>Camada  responsável  pela </a:t>
                  </a:r>
                  <a:r>
                    <a:rPr lang="pt-BR" sz="1200" b="1" dirty="0">
                      <a:latin typeface="Quicksand" pitchFamily="2" charset="0"/>
                    </a:rPr>
                    <a:t>orquestração dos componentes</a:t>
                  </a:r>
                  <a:r>
                    <a:rPr lang="pt-BR" sz="1200" dirty="0">
                      <a:latin typeface="Quicksand" pitchFamily="2" charset="0"/>
                    </a:rPr>
                    <a:t> de integrações (módulos e </a:t>
                  </a:r>
                  <a:r>
                    <a:rPr lang="pt-BR" sz="1200" dirty="0" err="1">
                      <a:latin typeface="Quicksand" pitchFamily="2" charset="0"/>
                    </a:rPr>
                    <a:t>webview</a:t>
                  </a:r>
                  <a:r>
                    <a:rPr lang="pt-BR" sz="1200" dirty="0">
                      <a:latin typeface="Quicksand" pitchFamily="2" charset="0"/>
                    </a:rPr>
                    <a:t>).</a:t>
                  </a:r>
                  <a:endParaRPr lang="pt-BR" sz="1200" noProof="1">
                    <a:solidFill>
                      <a:schemeClr val="tx1">
                        <a:lumMod val="65000"/>
                        <a:lumOff val="35000"/>
                      </a:schemeClr>
                    </a:solidFill>
                    <a:latin typeface="Quicksand Light" pitchFamily="2" charset="0"/>
                  </a:endParaRPr>
                </a:p>
              </p:txBody>
            </p:sp>
          </p:grpSp>
          <p:grpSp>
            <p:nvGrpSpPr>
              <p:cNvPr id="13" name="Agrupar 12">
                <a:extLst>
                  <a:ext uri="{FF2B5EF4-FFF2-40B4-BE49-F238E27FC236}">
                    <a16:creationId xmlns:a16="http://schemas.microsoft.com/office/drawing/2014/main" id="{43079F92-02B0-4C46-877C-68024DD973B5}"/>
                  </a:ext>
                </a:extLst>
              </p:cNvPr>
              <p:cNvGrpSpPr/>
              <p:nvPr/>
            </p:nvGrpSpPr>
            <p:grpSpPr>
              <a:xfrm>
                <a:off x="291998" y="2509017"/>
                <a:ext cx="3646405" cy="1310285"/>
                <a:chOff x="111026" y="3032744"/>
                <a:chExt cx="3646405" cy="1310285"/>
              </a:xfrm>
            </p:grpSpPr>
            <p:sp>
              <p:nvSpPr>
                <p:cNvPr id="38" name="TextBox 103">
                  <a:extLst>
                    <a:ext uri="{FF2B5EF4-FFF2-40B4-BE49-F238E27FC236}">
                      <a16:creationId xmlns:a16="http://schemas.microsoft.com/office/drawing/2014/main" id="{E8682021-C328-4F95-8425-970EEBE09EC1}"/>
                    </a:ext>
                  </a:extLst>
                </p:cNvPr>
                <p:cNvSpPr txBox="1"/>
                <p:nvPr/>
              </p:nvSpPr>
              <p:spPr>
                <a:xfrm>
                  <a:off x="111026" y="3032744"/>
                  <a:ext cx="3636807" cy="461665"/>
                </a:xfrm>
                <a:prstGeom prst="rect">
                  <a:avLst/>
                </a:prstGeom>
                <a:noFill/>
              </p:spPr>
              <p:txBody>
                <a:bodyPr wrap="square" lIns="0" rIns="0" rtlCol="0" anchor="b">
                  <a:spAutoFit/>
                </a:bodyPr>
                <a:lstStyle/>
                <a:p>
                  <a:pPr algn="r"/>
                  <a:r>
                    <a:rPr lang="en-US" sz="2400" b="1" noProof="1">
                      <a:solidFill>
                        <a:srgbClr val="70AD47"/>
                      </a:solidFill>
                      <a:latin typeface="Quicksand" pitchFamily="2" charset="0"/>
                    </a:rPr>
                    <a:t>Central de notificações</a:t>
                  </a:r>
                </a:p>
              </p:txBody>
            </p:sp>
            <p:sp>
              <p:nvSpPr>
                <p:cNvPr id="44" name="TextBox 40">
                  <a:extLst>
                    <a:ext uri="{FF2B5EF4-FFF2-40B4-BE49-F238E27FC236}">
                      <a16:creationId xmlns:a16="http://schemas.microsoft.com/office/drawing/2014/main" id="{C6DF903C-4523-4064-9FCA-505701C9B1FB}"/>
                    </a:ext>
                  </a:extLst>
                </p:cNvPr>
                <p:cNvSpPr txBox="1"/>
                <p:nvPr/>
              </p:nvSpPr>
              <p:spPr>
                <a:xfrm>
                  <a:off x="581883" y="3512032"/>
                  <a:ext cx="3175548" cy="830997"/>
                </a:xfrm>
                <a:prstGeom prst="rect">
                  <a:avLst/>
                </a:prstGeom>
                <a:noFill/>
              </p:spPr>
              <p:txBody>
                <a:bodyPr wrap="square" lIns="0" rIns="0" rtlCol="0" anchor="t">
                  <a:spAutoFit/>
                </a:bodyPr>
                <a:lstStyle/>
                <a:p>
                  <a:pPr algn="r"/>
                  <a:r>
                    <a:rPr lang="pt-BR" sz="1200" dirty="0">
                      <a:latin typeface="Quicksand" pitchFamily="2" charset="0"/>
                    </a:rPr>
                    <a:t>Possibilitará a </a:t>
                  </a:r>
                  <a:r>
                    <a:rPr lang="pt-BR" sz="1200" b="1" dirty="0">
                      <a:latin typeface="Quicksand" pitchFamily="2" charset="0"/>
                    </a:rPr>
                    <a:t>agregação de múltiplos canais </a:t>
                  </a:r>
                  <a:r>
                    <a:rPr lang="pt-BR" sz="1200" dirty="0">
                      <a:latin typeface="Quicksand" pitchFamily="2" charset="0"/>
                    </a:rPr>
                    <a:t>de contato com o trabalhador e viabilizará a </a:t>
                  </a:r>
                  <a:r>
                    <a:rPr lang="pt-BR" sz="1200" b="1" dirty="0">
                      <a:latin typeface="Quicksand" pitchFamily="2" charset="0"/>
                    </a:rPr>
                    <a:t>segregação das notificações </a:t>
                  </a:r>
                  <a:r>
                    <a:rPr lang="pt-BR" sz="1200" dirty="0">
                      <a:latin typeface="Quicksand" pitchFamily="2" charset="0"/>
                    </a:rPr>
                    <a:t>para suportar a estratégia </a:t>
                  </a:r>
                  <a:r>
                    <a:rPr lang="pt-BR" sz="1200" dirty="0" err="1">
                      <a:latin typeface="Quicksand" pitchFamily="2" charset="0"/>
                    </a:rPr>
                    <a:t>whitelabel</a:t>
                  </a:r>
                  <a:r>
                    <a:rPr lang="pt-BR" sz="1200" dirty="0">
                      <a:latin typeface="Quicksand" pitchFamily="2" charset="0"/>
                    </a:rPr>
                    <a:t>.</a:t>
                  </a:r>
                  <a:endParaRPr lang="pt-BR" sz="1200" noProof="1">
                    <a:solidFill>
                      <a:schemeClr val="tx1">
                        <a:lumMod val="65000"/>
                        <a:lumOff val="35000"/>
                      </a:schemeClr>
                    </a:solidFill>
                    <a:latin typeface="Quicksand Light" pitchFamily="2" charset="0"/>
                  </a:endParaRPr>
                </a:p>
              </p:txBody>
            </p:sp>
          </p:grpSp>
          <p:grpSp>
            <p:nvGrpSpPr>
              <p:cNvPr id="14" name="Agrupar 13">
                <a:extLst>
                  <a:ext uri="{FF2B5EF4-FFF2-40B4-BE49-F238E27FC236}">
                    <a16:creationId xmlns:a16="http://schemas.microsoft.com/office/drawing/2014/main" id="{77C6DEDF-193A-4F0C-B25B-B364713B9369}"/>
                  </a:ext>
                </a:extLst>
              </p:cNvPr>
              <p:cNvGrpSpPr/>
              <p:nvPr/>
            </p:nvGrpSpPr>
            <p:grpSpPr>
              <a:xfrm>
                <a:off x="8098537" y="4117146"/>
                <a:ext cx="2997934" cy="1107996"/>
                <a:chOff x="8018138" y="4512254"/>
                <a:chExt cx="2997934" cy="1107996"/>
              </a:xfrm>
            </p:grpSpPr>
            <p:sp>
              <p:nvSpPr>
                <p:cNvPr id="37" name="TextBox 103">
                  <a:extLst>
                    <a:ext uri="{FF2B5EF4-FFF2-40B4-BE49-F238E27FC236}">
                      <a16:creationId xmlns:a16="http://schemas.microsoft.com/office/drawing/2014/main" id="{F3D49DFD-A75C-43E3-A60D-9CFF0DF999DB}"/>
                    </a:ext>
                  </a:extLst>
                </p:cNvPr>
                <p:cNvSpPr txBox="1"/>
                <p:nvPr/>
              </p:nvSpPr>
              <p:spPr>
                <a:xfrm>
                  <a:off x="8018138" y="4512254"/>
                  <a:ext cx="2997934" cy="461665"/>
                </a:xfrm>
                <a:prstGeom prst="rect">
                  <a:avLst/>
                </a:prstGeom>
                <a:noFill/>
              </p:spPr>
              <p:txBody>
                <a:bodyPr wrap="square" lIns="0" rIns="0" rtlCol="0" anchor="b">
                  <a:spAutoFit/>
                </a:bodyPr>
                <a:lstStyle/>
                <a:p>
                  <a:r>
                    <a:rPr lang="en-US" sz="2400" b="1" noProof="1">
                      <a:solidFill>
                        <a:srgbClr val="A5A5A5"/>
                      </a:solidFill>
                      <a:latin typeface="Quicksand" pitchFamily="2" charset="0"/>
                    </a:rPr>
                    <a:t>Wrapper Modules</a:t>
                  </a:r>
                </a:p>
              </p:txBody>
            </p:sp>
            <p:sp>
              <p:nvSpPr>
                <p:cNvPr id="46" name="TextBox 40">
                  <a:extLst>
                    <a:ext uri="{FF2B5EF4-FFF2-40B4-BE49-F238E27FC236}">
                      <a16:creationId xmlns:a16="http://schemas.microsoft.com/office/drawing/2014/main" id="{0F24572D-939C-445F-B56E-141449B904A2}"/>
                    </a:ext>
                  </a:extLst>
                </p:cNvPr>
                <p:cNvSpPr txBox="1"/>
                <p:nvPr/>
              </p:nvSpPr>
              <p:spPr>
                <a:xfrm>
                  <a:off x="8018138" y="4973919"/>
                  <a:ext cx="2855068" cy="646331"/>
                </a:xfrm>
                <a:prstGeom prst="rect">
                  <a:avLst/>
                </a:prstGeom>
                <a:noFill/>
              </p:spPr>
              <p:txBody>
                <a:bodyPr wrap="square" lIns="0" rIns="0" rtlCol="0" anchor="t">
                  <a:spAutoFit/>
                </a:bodyPr>
                <a:lstStyle/>
                <a:p>
                  <a:r>
                    <a:rPr lang="pt-BR" sz="1200" dirty="0">
                      <a:latin typeface="Quicksand" pitchFamily="2" charset="0"/>
                    </a:rPr>
                    <a:t>Componente que viabilizará a </a:t>
                  </a:r>
                  <a:r>
                    <a:rPr lang="pt-BR" sz="1200" b="1" dirty="0">
                      <a:latin typeface="Quicksand" pitchFamily="2" charset="0"/>
                    </a:rPr>
                    <a:t>escalabilidade do desenvolvimento </a:t>
                  </a:r>
                  <a:r>
                    <a:rPr lang="pt-BR" sz="1200" dirty="0">
                      <a:latin typeface="Quicksand" pitchFamily="2" charset="0"/>
                    </a:rPr>
                    <a:t>e gestão dos novos módulos acoplados.</a:t>
                  </a:r>
                  <a:endParaRPr lang="pt-BR" sz="1200" noProof="1">
                    <a:solidFill>
                      <a:schemeClr val="tx1">
                        <a:lumMod val="65000"/>
                        <a:lumOff val="35000"/>
                      </a:schemeClr>
                    </a:solidFill>
                    <a:latin typeface="Quicksand Light" pitchFamily="2" charset="0"/>
                  </a:endParaRPr>
                </a:p>
              </p:txBody>
            </p:sp>
          </p:grpSp>
          <p:grpSp>
            <p:nvGrpSpPr>
              <p:cNvPr id="15" name="Agrupar 14">
                <a:extLst>
                  <a:ext uri="{FF2B5EF4-FFF2-40B4-BE49-F238E27FC236}">
                    <a16:creationId xmlns:a16="http://schemas.microsoft.com/office/drawing/2014/main" id="{2A8D3BD0-F901-4367-9953-CAD214F8C25E}"/>
                  </a:ext>
                </a:extLst>
              </p:cNvPr>
              <p:cNvGrpSpPr/>
              <p:nvPr/>
            </p:nvGrpSpPr>
            <p:grpSpPr>
              <a:xfrm>
                <a:off x="1249639" y="4045813"/>
                <a:ext cx="2688764" cy="1292662"/>
                <a:chOff x="1169240" y="4440921"/>
                <a:chExt cx="2688764" cy="1292662"/>
              </a:xfrm>
            </p:grpSpPr>
            <p:sp>
              <p:nvSpPr>
                <p:cNvPr id="36" name="TextBox 103">
                  <a:extLst>
                    <a:ext uri="{FF2B5EF4-FFF2-40B4-BE49-F238E27FC236}">
                      <a16:creationId xmlns:a16="http://schemas.microsoft.com/office/drawing/2014/main" id="{2DFCA033-D91B-4AEE-AF6F-EFB2B733E669}"/>
                    </a:ext>
                  </a:extLst>
                </p:cNvPr>
                <p:cNvSpPr txBox="1"/>
                <p:nvPr/>
              </p:nvSpPr>
              <p:spPr>
                <a:xfrm>
                  <a:off x="2932284" y="4440921"/>
                  <a:ext cx="925720" cy="461665"/>
                </a:xfrm>
                <a:prstGeom prst="rect">
                  <a:avLst/>
                </a:prstGeom>
                <a:noFill/>
              </p:spPr>
              <p:txBody>
                <a:bodyPr wrap="square" lIns="0" rIns="0" rtlCol="0" anchor="b">
                  <a:spAutoFit/>
                </a:bodyPr>
                <a:lstStyle/>
                <a:p>
                  <a:pPr algn="r"/>
                  <a:r>
                    <a:rPr lang="en-US" sz="2400" b="1" noProof="1">
                      <a:solidFill>
                        <a:srgbClr val="5B9BD5"/>
                      </a:solidFill>
                      <a:latin typeface="Quicksand" pitchFamily="2" charset="0"/>
                    </a:rPr>
                    <a:t>CI/CD</a:t>
                  </a:r>
                </a:p>
              </p:txBody>
            </p:sp>
            <p:sp>
              <p:nvSpPr>
                <p:cNvPr id="47" name="TextBox 40">
                  <a:extLst>
                    <a:ext uri="{FF2B5EF4-FFF2-40B4-BE49-F238E27FC236}">
                      <a16:creationId xmlns:a16="http://schemas.microsoft.com/office/drawing/2014/main" id="{CE317EB8-9D73-45DA-A2DD-5A51EFFE4579}"/>
                    </a:ext>
                  </a:extLst>
                </p:cNvPr>
                <p:cNvSpPr txBox="1"/>
                <p:nvPr/>
              </p:nvSpPr>
              <p:spPr>
                <a:xfrm>
                  <a:off x="1169240" y="4902586"/>
                  <a:ext cx="2688764" cy="830997"/>
                </a:xfrm>
                <a:prstGeom prst="rect">
                  <a:avLst/>
                </a:prstGeom>
                <a:noFill/>
              </p:spPr>
              <p:txBody>
                <a:bodyPr wrap="square" lIns="0" rIns="0" rtlCol="0" anchor="t">
                  <a:spAutoFit/>
                </a:bodyPr>
                <a:lstStyle/>
                <a:p>
                  <a:pPr algn="r"/>
                  <a:r>
                    <a:rPr lang="pt-BR" sz="1200" dirty="0">
                      <a:latin typeface="Quicksand" pitchFamily="2" charset="0"/>
                    </a:rPr>
                    <a:t>Acelerador do processo de entrega que automatizará o fluxo de integração e </a:t>
                  </a:r>
                  <a:r>
                    <a:rPr lang="pt-BR" sz="1200" b="1" dirty="0">
                      <a:latin typeface="Quicksand" pitchFamily="2" charset="0"/>
                    </a:rPr>
                    <a:t>entrega continua do aplicativo diretamente na loja</a:t>
                  </a:r>
                  <a:r>
                    <a:rPr lang="pt-BR" sz="1200" dirty="0">
                      <a:latin typeface="Quicksand" pitchFamily="2" charset="0"/>
                    </a:rPr>
                    <a:t>.</a:t>
                  </a:r>
                  <a:endParaRPr lang="pt-BR" sz="1200" noProof="1">
                    <a:solidFill>
                      <a:schemeClr val="tx1">
                        <a:lumMod val="65000"/>
                        <a:lumOff val="35000"/>
                      </a:schemeClr>
                    </a:solidFill>
                    <a:latin typeface="Quicksand Light" pitchFamily="2" charset="0"/>
                  </a:endParaRPr>
                </a:p>
              </p:txBody>
            </p:sp>
          </p:grpSp>
        </p:grpSp>
      </p:grpSp>
      <p:sp>
        <p:nvSpPr>
          <p:cNvPr id="39" name="Circle">
            <a:extLst>
              <a:ext uri="{FF2B5EF4-FFF2-40B4-BE49-F238E27FC236}">
                <a16:creationId xmlns:a16="http://schemas.microsoft.com/office/drawing/2014/main" id="{9C1715D6-900A-4A66-91C4-717F22B64CC4}"/>
              </a:ext>
            </a:extLst>
          </p:cNvPr>
          <p:cNvSpPr/>
          <p:nvPr/>
        </p:nvSpPr>
        <p:spPr>
          <a:xfrm>
            <a:off x="5504690" y="3314082"/>
            <a:ext cx="1193394" cy="1193396"/>
          </a:xfrm>
          <a:prstGeom prst="ellipse">
            <a:avLst/>
          </a:prstGeom>
          <a:gradFill>
            <a:gsLst>
              <a:gs pos="0">
                <a:srgbClr val="00B050"/>
              </a:gs>
              <a:gs pos="100000">
                <a:srgbClr val="00AA13"/>
              </a:gs>
            </a:gsLst>
            <a:lin ang="5400000" scaled="0"/>
          </a:gradFill>
          <a:ln w="12700">
            <a:miter lim="400000"/>
          </a:ln>
        </p:spPr>
        <p:txBody>
          <a:bodyPr lIns="38100" tIns="38100" rIns="38100" bIns="38100" anchor="ctr"/>
          <a:lstStyle/>
          <a:p>
            <a:pPr algn="ctr">
              <a:defRPr sz="3000">
                <a:solidFill>
                  <a:srgbClr val="FFFFFF"/>
                </a:solidFill>
              </a:defRPr>
            </a:pPr>
            <a:endParaRPr lang="pt-BR" sz="2000" b="1" dirty="0">
              <a:solidFill>
                <a:schemeClr val="bg2">
                  <a:lumMod val="25000"/>
                </a:schemeClr>
              </a:solidFill>
            </a:endParaRPr>
          </a:p>
        </p:txBody>
      </p:sp>
      <p:pic>
        <p:nvPicPr>
          <p:cNvPr id="40" name="Imagem 39">
            <a:extLst>
              <a:ext uri="{FF2B5EF4-FFF2-40B4-BE49-F238E27FC236}">
                <a16:creationId xmlns:a16="http://schemas.microsoft.com/office/drawing/2014/main" id="{41C736C6-BFAB-4DAB-BCA5-218509E277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802966" y="3481713"/>
            <a:ext cx="600756" cy="582822"/>
          </a:xfrm>
          <a:prstGeom prst="rect">
            <a:avLst/>
          </a:prstGeom>
        </p:spPr>
      </p:pic>
      <p:sp>
        <p:nvSpPr>
          <p:cNvPr id="41" name="TextBox 40">
            <a:extLst>
              <a:ext uri="{FF2B5EF4-FFF2-40B4-BE49-F238E27FC236}">
                <a16:creationId xmlns:a16="http://schemas.microsoft.com/office/drawing/2014/main" id="{BDD3DA4D-0DD9-4D59-BA5C-8EA88A005C17}"/>
              </a:ext>
            </a:extLst>
          </p:cNvPr>
          <p:cNvSpPr txBox="1"/>
          <p:nvPr/>
        </p:nvSpPr>
        <p:spPr>
          <a:xfrm>
            <a:off x="5685185" y="4009685"/>
            <a:ext cx="831277" cy="461665"/>
          </a:xfrm>
          <a:prstGeom prst="rect">
            <a:avLst/>
          </a:prstGeom>
          <a:noFill/>
        </p:spPr>
        <p:txBody>
          <a:bodyPr wrap="square" lIns="0" rIns="0" rtlCol="0" anchor="t">
            <a:spAutoFit/>
          </a:bodyPr>
          <a:lstStyle/>
          <a:p>
            <a:pPr algn="ctr"/>
            <a:r>
              <a:rPr lang="pt-BR" sz="1200" b="1" dirty="0">
                <a:solidFill>
                  <a:schemeClr val="bg1"/>
                </a:solidFill>
                <a:latin typeface="Quicksand" pitchFamily="2" charset="0"/>
              </a:rPr>
              <a:t>Aplicação host</a:t>
            </a:r>
            <a:endParaRPr lang="pt-BR" sz="1200" b="1" noProof="1">
              <a:solidFill>
                <a:schemeClr val="bg1"/>
              </a:solidFill>
              <a:latin typeface="Quicksand Light" pitchFamily="2" charset="0"/>
            </a:endParaRPr>
          </a:p>
        </p:txBody>
      </p:sp>
    </p:spTree>
    <p:extLst>
      <p:ext uri="{BB962C8B-B14F-4D97-AF65-F5344CB8AC3E}">
        <p14:creationId xmlns:p14="http://schemas.microsoft.com/office/powerpoint/2010/main" val="41252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3FD200-76AA-4F5E-A35D-06661FCADA52}"/>
              </a:ext>
            </a:extLst>
          </p:cNvPr>
          <p:cNvSpPr>
            <a:spLocks noGrp="1"/>
          </p:cNvSpPr>
          <p:nvPr>
            <p:ph type="title"/>
          </p:nvPr>
        </p:nvSpPr>
        <p:spPr/>
        <p:txBody>
          <a:bodyPr/>
          <a:lstStyle/>
          <a:p>
            <a:r>
              <a:rPr lang="pt-BR" dirty="0"/>
              <a:t>Visão da arquitetura</a:t>
            </a:r>
          </a:p>
        </p:txBody>
      </p:sp>
      <p:sp>
        <p:nvSpPr>
          <p:cNvPr id="3" name="Subtítulo 2">
            <a:extLst>
              <a:ext uri="{FF2B5EF4-FFF2-40B4-BE49-F238E27FC236}">
                <a16:creationId xmlns:a16="http://schemas.microsoft.com/office/drawing/2014/main" id="{A1066C37-EEA1-4BF5-AF4B-3240BADAAEBF}"/>
              </a:ext>
            </a:extLst>
          </p:cNvPr>
          <p:cNvSpPr>
            <a:spLocks noGrp="1"/>
          </p:cNvSpPr>
          <p:nvPr>
            <p:ph type="subTitle" idx="1"/>
          </p:nvPr>
        </p:nvSpPr>
        <p:spPr/>
        <p:txBody>
          <a:bodyPr>
            <a:normAutofit fontScale="92500" lnSpcReduction="10000"/>
          </a:bodyPr>
          <a:lstStyle/>
          <a:p>
            <a:r>
              <a:rPr lang="pt-BR"/>
              <a:t>Convergência com as </a:t>
            </a:r>
            <a:r>
              <a:rPr lang="pt-BR" dirty="0"/>
              <a:t>necessidades de negócio</a:t>
            </a:r>
            <a:endParaRPr lang="pt-BR"/>
          </a:p>
        </p:txBody>
      </p:sp>
      <p:sp>
        <p:nvSpPr>
          <p:cNvPr id="5" name="Shape">
            <a:extLst>
              <a:ext uri="{FF2B5EF4-FFF2-40B4-BE49-F238E27FC236}">
                <a16:creationId xmlns:a16="http://schemas.microsoft.com/office/drawing/2014/main" id="{2CE039BF-6F6B-4B24-9CCE-A1A7055AD4D7}"/>
              </a:ext>
            </a:extLst>
          </p:cNvPr>
          <p:cNvSpPr/>
          <p:nvPr/>
        </p:nvSpPr>
        <p:spPr>
          <a:xfrm>
            <a:off x="646778" y="1041717"/>
            <a:ext cx="5434197" cy="5707185"/>
          </a:xfrm>
          <a:custGeom>
            <a:avLst/>
            <a:gdLst/>
            <a:ahLst/>
            <a:cxnLst>
              <a:cxn ang="0">
                <a:pos x="wd2" y="hd2"/>
              </a:cxn>
              <a:cxn ang="5400000">
                <a:pos x="wd2" y="hd2"/>
              </a:cxn>
              <a:cxn ang="10800000">
                <a:pos x="wd2" y="hd2"/>
              </a:cxn>
              <a:cxn ang="16200000">
                <a:pos x="wd2" y="hd2"/>
              </a:cxn>
            </a:cxnLst>
            <a:rect l="0" t="0" r="r" b="b"/>
            <a:pathLst>
              <a:path w="21600" h="21100" extrusionOk="0">
                <a:moveTo>
                  <a:pt x="20870" y="8353"/>
                </a:moveTo>
                <a:lnTo>
                  <a:pt x="1776" y="111"/>
                </a:lnTo>
                <a:cubicBezTo>
                  <a:pt x="947" y="-250"/>
                  <a:pt x="0" y="312"/>
                  <a:pt x="0" y="1167"/>
                </a:cubicBezTo>
                <a:lnTo>
                  <a:pt x="0" y="10550"/>
                </a:lnTo>
                <a:lnTo>
                  <a:pt x="0" y="19933"/>
                </a:lnTo>
                <a:cubicBezTo>
                  <a:pt x="0" y="20780"/>
                  <a:pt x="947" y="21350"/>
                  <a:pt x="1776" y="20989"/>
                </a:cubicBezTo>
                <a:lnTo>
                  <a:pt x="20879" y="12747"/>
                </a:lnTo>
                <a:cubicBezTo>
                  <a:pt x="21321" y="12554"/>
                  <a:pt x="21600" y="12143"/>
                  <a:pt x="21600" y="11690"/>
                </a:cubicBezTo>
                <a:lnTo>
                  <a:pt x="21600" y="10550"/>
                </a:lnTo>
                <a:lnTo>
                  <a:pt x="21600" y="9410"/>
                </a:lnTo>
                <a:cubicBezTo>
                  <a:pt x="21600" y="8957"/>
                  <a:pt x="21312" y="8546"/>
                  <a:pt x="20870" y="8353"/>
                </a:cubicBezTo>
                <a:close/>
              </a:path>
            </a:pathLst>
          </a:custGeom>
          <a:gradFill>
            <a:gsLst>
              <a:gs pos="0">
                <a:schemeClr val="accent3"/>
              </a:gs>
              <a:gs pos="100000">
                <a:schemeClr val="accent3">
                  <a:lumMod val="60000"/>
                  <a:lumOff val="40000"/>
                </a:schemeClr>
              </a:gs>
            </a:gsLst>
            <a:lin ang="0" scaled="0"/>
          </a:gradFill>
          <a:ln w="12700">
            <a:miter lim="400000"/>
          </a:ln>
        </p:spPr>
        <p:txBody>
          <a:bodyPr lIns="38100" tIns="38100" rIns="38100" bIns="38100" anchor="ctr"/>
          <a:lstStyle/>
          <a:p>
            <a:pPr algn="ctr">
              <a:defRPr sz="3000">
                <a:solidFill>
                  <a:srgbClr val="FFFFFF"/>
                </a:solidFill>
              </a:defRPr>
            </a:pPr>
            <a:endParaRPr lang="pt-BR" b="1">
              <a:solidFill>
                <a:schemeClr val="bg1"/>
              </a:solidFill>
            </a:endParaRPr>
          </a:p>
        </p:txBody>
      </p:sp>
      <p:sp>
        <p:nvSpPr>
          <p:cNvPr id="6" name="Shape">
            <a:extLst>
              <a:ext uri="{FF2B5EF4-FFF2-40B4-BE49-F238E27FC236}">
                <a16:creationId xmlns:a16="http://schemas.microsoft.com/office/drawing/2014/main" id="{B9FB78A5-6B75-4124-B934-5F7AEF65FA61}"/>
              </a:ext>
            </a:extLst>
          </p:cNvPr>
          <p:cNvSpPr/>
          <p:nvPr/>
        </p:nvSpPr>
        <p:spPr>
          <a:xfrm>
            <a:off x="6090048" y="1041719"/>
            <a:ext cx="5434197" cy="5707422"/>
          </a:xfrm>
          <a:custGeom>
            <a:avLst/>
            <a:gdLst/>
            <a:ahLst/>
            <a:cxnLst>
              <a:cxn ang="0">
                <a:pos x="wd2" y="hd2"/>
              </a:cxn>
              <a:cxn ang="5400000">
                <a:pos x="wd2" y="hd2"/>
              </a:cxn>
              <a:cxn ang="10800000">
                <a:pos x="wd2" y="hd2"/>
              </a:cxn>
              <a:cxn ang="16200000">
                <a:pos x="wd2" y="hd2"/>
              </a:cxn>
            </a:cxnLst>
            <a:rect l="0" t="0" r="r" b="b"/>
            <a:pathLst>
              <a:path w="21600" h="21101" extrusionOk="0">
                <a:moveTo>
                  <a:pt x="19824" y="111"/>
                </a:moveTo>
                <a:lnTo>
                  <a:pt x="721" y="8353"/>
                </a:lnTo>
                <a:cubicBezTo>
                  <a:pt x="279" y="8546"/>
                  <a:pt x="0" y="8957"/>
                  <a:pt x="0" y="9410"/>
                </a:cubicBezTo>
                <a:lnTo>
                  <a:pt x="0" y="10550"/>
                </a:lnTo>
                <a:lnTo>
                  <a:pt x="0" y="11690"/>
                </a:lnTo>
                <a:cubicBezTo>
                  <a:pt x="0" y="12143"/>
                  <a:pt x="279" y="12554"/>
                  <a:pt x="721" y="12747"/>
                </a:cubicBezTo>
                <a:lnTo>
                  <a:pt x="19824" y="20989"/>
                </a:lnTo>
                <a:cubicBezTo>
                  <a:pt x="20653" y="21350"/>
                  <a:pt x="21600" y="20788"/>
                  <a:pt x="21600" y="19933"/>
                </a:cubicBezTo>
                <a:lnTo>
                  <a:pt x="21600" y="10550"/>
                </a:lnTo>
                <a:lnTo>
                  <a:pt x="21600" y="1167"/>
                </a:lnTo>
                <a:cubicBezTo>
                  <a:pt x="21600" y="312"/>
                  <a:pt x="20653" y="-250"/>
                  <a:pt x="19824" y="111"/>
                </a:cubicBezTo>
                <a:close/>
              </a:path>
            </a:pathLst>
          </a:custGeom>
          <a:gradFill>
            <a:gsLst>
              <a:gs pos="0">
                <a:schemeClr val="accent5">
                  <a:lumMod val="20000"/>
                  <a:lumOff val="80000"/>
                </a:schemeClr>
              </a:gs>
              <a:gs pos="100000">
                <a:schemeClr val="accent5">
                  <a:lumMod val="60000"/>
                  <a:lumOff val="40000"/>
                </a:schemeClr>
              </a:gs>
            </a:gsLst>
            <a:lin ang="0" scaled="0"/>
          </a:gradFill>
          <a:ln w="12700">
            <a:miter lim="400000"/>
          </a:ln>
        </p:spPr>
        <p:txBody>
          <a:bodyPr lIns="38100" tIns="38100" rIns="38100" bIns="38100" anchor="ctr"/>
          <a:lstStyle/>
          <a:p>
            <a:pPr algn="ctr">
              <a:defRPr sz="3000">
                <a:solidFill>
                  <a:srgbClr val="FFFFFF"/>
                </a:solidFill>
              </a:defRPr>
            </a:pPr>
            <a:endParaRPr lang="pt-BR" b="1">
              <a:solidFill>
                <a:schemeClr val="bg1"/>
              </a:solidFill>
            </a:endParaRPr>
          </a:p>
        </p:txBody>
      </p:sp>
      <p:sp>
        <p:nvSpPr>
          <p:cNvPr id="9" name="Shape">
            <a:extLst>
              <a:ext uri="{FF2B5EF4-FFF2-40B4-BE49-F238E27FC236}">
                <a16:creationId xmlns:a16="http://schemas.microsoft.com/office/drawing/2014/main" id="{22AB0D55-114C-489B-9C94-028F9C162F81}"/>
              </a:ext>
            </a:extLst>
          </p:cNvPr>
          <p:cNvSpPr/>
          <p:nvPr/>
        </p:nvSpPr>
        <p:spPr>
          <a:xfrm>
            <a:off x="1005861" y="1602827"/>
            <a:ext cx="4176121" cy="3058620"/>
          </a:xfrm>
          <a:prstGeom prst="roundRect">
            <a:avLst>
              <a:gd name="adj" fmla="val 6404"/>
            </a:avLst>
          </a:prstGeom>
          <a:noFill/>
          <a:ln w="12700">
            <a:noFill/>
            <a:miter lim="400000"/>
          </a:ln>
        </p:spPr>
        <p:txBody>
          <a:bodyPr lIns="38100" tIns="38100" rIns="38100" bIns="38100" anchor="ctr"/>
          <a:lstStyle/>
          <a:p>
            <a:pPr marL="180975" indent="-180975" algn="l">
              <a:spcAft>
                <a:spcPts val="1200"/>
              </a:spcAft>
              <a:buFont typeface="Arial" panose="020B0604020202020204" pitchFamily="34" charset="0"/>
              <a:buChar char="•"/>
            </a:pPr>
            <a:r>
              <a:rPr lang="pt-BR" sz="2400" dirty="0">
                <a:solidFill>
                  <a:schemeClr val="bg1"/>
                </a:solidFill>
                <a:latin typeface="Quicksand" pitchFamily="2" charset="0"/>
              </a:rPr>
              <a:t>SDK</a:t>
            </a:r>
          </a:p>
          <a:p>
            <a:pPr marL="180975" indent="-180975" algn="l">
              <a:spcAft>
                <a:spcPts val="1200"/>
              </a:spcAft>
              <a:buFont typeface="Arial" panose="020B0604020202020204" pitchFamily="34" charset="0"/>
              <a:buChar char="•"/>
            </a:pPr>
            <a:r>
              <a:rPr lang="pt-BR" sz="2400" dirty="0">
                <a:solidFill>
                  <a:schemeClr val="bg1"/>
                </a:solidFill>
                <a:latin typeface="Quicksand" pitchFamily="2" charset="0"/>
              </a:rPr>
              <a:t>Design System</a:t>
            </a:r>
          </a:p>
          <a:p>
            <a:pPr marL="180975" indent="-180975" algn="l">
              <a:spcAft>
                <a:spcPts val="1200"/>
              </a:spcAft>
              <a:buFont typeface="Arial" panose="020B0604020202020204" pitchFamily="34" charset="0"/>
              <a:buChar char="•"/>
            </a:pPr>
            <a:r>
              <a:rPr lang="pt-BR" sz="2400" dirty="0" err="1">
                <a:solidFill>
                  <a:schemeClr val="bg1"/>
                </a:solidFill>
                <a:latin typeface="Quicksand" pitchFamily="2" charset="0"/>
              </a:rPr>
              <a:t>Wrapper</a:t>
            </a:r>
            <a:r>
              <a:rPr lang="pt-BR" sz="2400" dirty="0">
                <a:solidFill>
                  <a:schemeClr val="bg1"/>
                </a:solidFill>
                <a:latin typeface="Quicksand" pitchFamily="2" charset="0"/>
              </a:rPr>
              <a:t> Módulos</a:t>
            </a:r>
          </a:p>
          <a:p>
            <a:pPr marL="180975" indent="-180975" algn="l">
              <a:spcAft>
                <a:spcPts val="1200"/>
              </a:spcAft>
              <a:buFont typeface="Arial" panose="020B0604020202020204" pitchFamily="34" charset="0"/>
              <a:buChar char="•"/>
            </a:pPr>
            <a:r>
              <a:rPr lang="pt-BR" sz="2400" dirty="0">
                <a:solidFill>
                  <a:schemeClr val="bg1"/>
                </a:solidFill>
                <a:latin typeface="Quicksand" pitchFamily="2" charset="0"/>
              </a:rPr>
              <a:t>Communication </a:t>
            </a:r>
            <a:r>
              <a:rPr lang="pt-BR" sz="2400" dirty="0" err="1">
                <a:solidFill>
                  <a:schemeClr val="bg1"/>
                </a:solidFill>
                <a:latin typeface="Quicksand" pitchFamily="2" charset="0"/>
              </a:rPr>
              <a:t>channel</a:t>
            </a:r>
            <a:endParaRPr lang="pt-BR" sz="2400" dirty="0">
              <a:solidFill>
                <a:schemeClr val="bg1"/>
              </a:solidFill>
              <a:latin typeface="Quicksand" pitchFamily="2" charset="0"/>
            </a:endParaRPr>
          </a:p>
          <a:p>
            <a:pPr marL="180975" indent="-180975">
              <a:spcAft>
                <a:spcPts val="1200"/>
              </a:spcAft>
              <a:buFont typeface="Arial" panose="020B0604020202020204" pitchFamily="34" charset="0"/>
              <a:buChar char="•"/>
            </a:pPr>
            <a:r>
              <a:rPr lang="pt-BR" sz="2400" dirty="0">
                <a:solidFill>
                  <a:schemeClr val="bg1"/>
                </a:solidFill>
                <a:latin typeface="Quicksand" pitchFamily="2" charset="0"/>
              </a:rPr>
              <a:t>CI/CD do Super App</a:t>
            </a:r>
          </a:p>
          <a:p>
            <a:pPr marL="180975" indent="-180975" algn="l">
              <a:spcAft>
                <a:spcPts val="1200"/>
              </a:spcAft>
              <a:buFont typeface="Arial" panose="020B0604020202020204" pitchFamily="34" charset="0"/>
              <a:buChar char="•"/>
            </a:pPr>
            <a:r>
              <a:rPr lang="pt-BR" sz="2400" dirty="0">
                <a:solidFill>
                  <a:schemeClr val="bg1"/>
                </a:solidFill>
                <a:latin typeface="Quicksand" pitchFamily="2" charset="0"/>
              </a:rPr>
              <a:t>Central de Notificações</a:t>
            </a:r>
          </a:p>
        </p:txBody>
      </p:sp>
      <p:sp>
        <p:nvSpPr>
          <p:cNvPr id="15" name="Circle">
            <a:extLst>
              <a:ext uri="{FF2B5EF4-FFF2-40B4-BE49-F238E27FC236}">
                <a16:creationId xmlns:a16="http://schemas.microsoft.com/office/drawing/2014/main" id="{F926C663-A95B-4481-B333-F0D6EF295D83}"/>
              </a:ext>
            </a:extLst>
          </p:cNvPr>
          <p:cNvSpPr/>
          <p:nvPr/>
        </p:nvSpPr>
        <p:spPr>
          <a:xfrm>
            <a:off x="4887992" y="2697383"/>
            <a:ext cx="2426791" cy="2426794"/>
          </a:xfrm>
          <a:prstGeom prst="ellipse">
            <a:avLst/>
          </a:prstGeom>
          <a:solidFill>
            <a:schemeClr val="bg1"/>
          </a:solidFill>
          <a:ln w="12700">
            <a:miter lim="400000"/>
          </a:ln>
        </p:spPr>
        <p:txBody>
          <a:bodyPr lIns="38100" tIns="38100" rIns="38100" bIns="38100" anchor="ctr"/>
          <a:lstStyle/>
          <a:p>
            <a:pPr algn="ctr">
              <a:defRPr sz="3000">
                <a:solidFill>
                  <a:srgbClr val="FFFFFF"/>
                </a:solidFill>
              </a:defRPr>
            </a:pPr>
            <a:endParaRPr lang="pt-BR" b="1">
              <a:solidFill>
                <a:schemeClr val="bg1"/>
              </a:solidFill>
            </a:endParaRPr>
          </a:p>
        </p:txBody>
      </p:sp>
      <p:sp>
        <p:nvSpPr>
          <p:cNvPr id="16" name="Circle">
            <a:extLst>
              <a:ext uri="{FF2B5EF4-FFF2-40B4-BE49-F238E27FC236}">
                <a16:creationId xmlns:a16="http://schemas.microsoft.com/office/drawing/2014/main" id="{466D71A8-609F-45C4-9BFA-7C6F1352C509}"/>
              </a:ext>
            </a:extLst>
          </p:cNvPr>
          <p:cNvSpPr/>
          <p:nvPr/>
        </p:nvSpPr>
        <p:spPr>
          <a:xfrm>
            <a:off x="5069434" y="2878825"/>
            <a:ext cx="2063906" cy="2063910"/>
          </a:xfrm>
          <a:prstGeom prst="ellipse">
            <a:avLst/>
          </a:prstGeom>
          <a:gradFill>
            <a:gsLst>
              <a:gs pos="0">
                <a:srgbClr val="00B050"/>
              </a:gs>
              <a:gs pos="100000">
                <a:srgbClr val="00AA13"/>
              </a:gs>
            </a:gsLst>
            <a:lin ang="5400000" scaled="0"/>
          </a:gradFill>
          <a:ln w="12700">
            <a:miter lim="400000"/>
          </a:ln>
        </p:spPr>
        <p:txBody>
          <a:bodyPr lIns="38100" tIns="38100" rIns="38100" bIns="38100" anchor="ctr"/>
          <a:lstStyle/>
          <a:p>
            <a:pPr algn="ctr">
              <a:defRPr sz="3000">
                <a:solidFill>
                  <a:srgbClr val="FFFFFF"/>
                </a:solidFill>
              </a:defRPr>
            </a:pPr>
            <a:endParaRPr lang="pt-BR" sz="2000" b="1" dirty="0">
              <a:solidFill>
                <a:schemeClr val="bg2">
                  <a:lumMod val="25000"/>
                </a:schemeClr>
              </a:solidFill>
            </a:endParaRPr>
          </a:p>
        </p:txBody>
      </p:sp>
      <p:sp>
        <p:nvSpPr>
          <p:cNvPr id="21" name="TextBox 19">
            <a:extLst>
              <a:ext uri="{FF2B5EF4-FFF2-40B4-BE49-F238E27FC236}">
                <a16:creationId xmlns:a16="http://schemas.microsoft.com/office/drawing/2014/main" id="{037868E3-43C8-4F02-982D-907199E1A88F}"/>
              </a:ext>
            </a:extLst>
          </p:cNvPr>
          <p:cNvSpPr txBox="1"/>
          <p:nvPr/>
        </p:nvSpPr>
        <p:spPr>
          <a:xfrm rot="16200000">
            <a:off x="-1624799" y="3633698"/>
            <a:ext cx="3982180" cy="523220"/>
          </a:xfrm>
          <a:prstGeom prst="rect">
            <a:avLst/>
          </a:prstGeom>
          <a:noFill/>
        </p:spPr>
        <p:txBody>
          <a:bodyPr wrap="none" rtlCol="0">
            <a:spAutoFit/>
          </a:bodyPr>
          <a:lstStyle/>
          <a:p>
            <a:pPr algn="ctr"/>
            <a:r>
              <a:rPr lang="pt-BR" sz="2800" b="1" dirty="0">
                <a:solidFill>
                  <a:srgbClr val="525252"/>
                </a:solidFill>
                <a:latin typeface="Quicksand" pitchFamily="2" charset="0"/>
              </a:rPr>
              <a:t>Elementos estruturais</a:t>
            </a:r>
          </a:p>
        </p:txBody>
      </p:sp>
      <p:sp>
        <p:nvSpPr>
          <p:cNvPr id="22" name="TextBox 20">
            <a:extLst>
              <a:ext uri="{FF2B5EF4-FFF2-40B4-BE49-F238E27FC236}">
                <a16:creationId xmlns:a16="http://schemas.microsoft.com/office/drawing/2014/main" id="{869483E6-0AC3-4587-A511-5EA624680E86}"/>
              </a:ext>
            </a:extLst>
          </p:cNvPr>
          <p:cNvSpPr txBox="1"/>
          <p:nvPr/>
        </p:nvSpPr>
        <p:spPr>
          <a:xfrm rot="5400000">
            <a:off x="10813368" y="3633819"/>
            <a:ext cx="2012089" cy="523220"/>
          </a:xfrm>
          <a:prstGeom prst="rect">
            <a:avLst/>
          </a:prstGeom>
          <a:noFill/>
        </p:spPr>
        <p:txBody>
          <a:bodyPr wrap="none" rtlCol="0">
            <a:spAutoFit/>
          </a:bodyPr>
          <a:lstStyle/>
          <a:p>
            <a:pPr algn="ctr"/>
            <a:r>
              <a:rPr lang="pt-BR" sz="2800" b="1" dirty="0">
                <a:solidFill>
                  <a:srgbClr val="525252"/>
                </a:solidFill>
                <a:latin typeface="Quicksand" pitchFamily="2" charset="0"/>
              </a:rPr>
              <a:t>Drivers VR</a:t>
            </a:r>
          </a:p>
        </p:txBody>
      </p:sp>
      <p:sp>
        <p:nvSpPr>
          <p:cNvPr id="25" name="Shape">
            <a:extLst>
              <a:ext uri="{FF2B5EF4-FFF2-40B4-BE49-F238E27FC236}">
                <a16:creationId xmlns:a16="http://schemas.microsoft.com/office/drawing/2014/main" id="{409286C1-8A59-4CA8-AB25-61E65AD77223}"/>
              </a:ext>
            </a:extLst>
          </p:cNvPr>
          <p:cNvSpPr/>
          <p:nvPr/>
        </p:nvSpPr>
        <p:spPr>
          <a:xfrm>
            <a:off x="8697935" y="2139399"/>
            <a:ext cx="2721682" cy="1485867"/>
          </a:xfrm>
          <a:prstGeom prst="roundRect">
            <a:avLst>
              <a:gd name="adj" fmla="val 6404"/>
            </a:avLst>
          </a:prstGeom>
          <a:noFill/>
          <a:ln w="12700">
            <a:miter lim="400000"/>
          </a:ln>
        </p:spPr>
        <p:txBody>
          <a:bodyPr lIns="38100" tIns="38100" rIns="38100" bIns="38100" anchor="ctr"/>
          <a:lstStyle/>
          <a:p>
            <a:pPr marL="342900" indent="-342900">
              <a:buFont typeface="Arial" panose="020B0604020202020204" pitchFamily="34" charset="0"/>
              <a:buChar char="•"/>
            </a:pPr>
            <a:r>
              <a:rPr lang="pt-BR" sz="1400">
                <a:solidFill>
                  <a:srgbClr val="525252"/>
                </a:solidFill>
                <a:latin typeface="Quicksand Light" pitchFamily="2" charset="0"/>
              </a:rPr>
              <a:t>Relacionamento e conexão com trabalhadores</a:t>
            </a:r>
          </a:p>
          <a:p>
            <a:pPr marL="342900" indent="-342900">
              <a:buFont typeface="Arial" panose="020B0604020202020204" pitchFamily="34" charset="0"/>
              <a:buChar char="•"/>
            </a:pPr>
            <a:r>
              <a:rPr lang="pt-BR" sz="1400">
                <a:solidFill>
                  <a:srgbClr val="525252"/>
                </a:solidFill>
                <a:latin typeface="Quicksand Light" pitchFamily="2" charset="0"/>
              </a:rPr>
              <a:t>Simplicidade, facilidade e agilidade</a:t>
            </a:r>
          </a:p>
          <a:p>
            <a:pPr marL="342900" indent="-342900">
              <a:buFont typeface="Arial" panose="020B0604020202020204" pitchFamily="34" charset="0"/>
              <a:buChar char="•"/>
            </a:pPr>
            <a:r>
              <a:rPr lang="pt-BR" sz="1400">
                <a:solidFill>
                  <a:srgbClr val="525252"/>
                </a:solidFill>
                <a:latin typeface="Quicksand Light" pitchFamily="2" charset="0"/>
              </a:rPr>
              <a:t>Time to market</a:t>
            </a:r>
          </a:p>
          <a:p>
            <a:pPr marL="342900" indent="-342900">
              <a:buFont typeface="Arial" panose="020B0604020202020204" pitchFamily="34" charset="0"/>
              <a:buChar char="•"/>
            </a:pPr>
            <a:r>
              <a:rPr lang="pt-BR" sz="1400">
                <a:solidFill>
                  <a:srgbClr val="525252"/>
                </a:solidFill>
                <a:latin typeface="Quicksand Light" pitchFamily="2" charset="0"/>
              </a:rPr>
              <a:t>Distribuição de produtos e serviços (B2B2C)</a:t>
            </a:r>
          </a:p>
        </p:txBody>
      </p:sp>
      <p:sp>
        <p:nvSpPr>
          <p:cNvPr id="26" name="Shape">
            <a:extLst>
              <a:ext uri="{FF2B5EF4-FFF2-40B4-BE49-F238E27FC236}">
                <a16:creationId xmlns:a16="http://schemas.microsoft.com/office/drawing/2014/main" id="{6FC0D629-7280-45A1-AAAD-99327732ED6F}"/>
              </a:ext>
            </a:extLst>
          </p:cNvPr>
          <p:cNvSpPr/>
          <p:nvPr/>
        </p:nvSpPr>
        <p:spPr>
          <a:xfrm>
            <a:off x="8697935" y="3803938"/>
            <a:ext cx="2721682" cy="1896537"/>
          </a:xfrm>
          <a:prstGeom prst="roundRect">
            <a:avLst>
              <a:gd name="adj" fmla="val 6404"/>
            </a:avLst>
          </a:prstGeom>
          <a:noFill/>
          <a:ln w="12700">
            <a:miter lim="400000"/>
          </a:ln>
        </p:spPr>
        <p:txBody>
          <a:bodyPr lIns="38100" tIns="38100" rIns="38100" bIns="38100" anchor="ctr"/>
          <a:lstStyle/>
          <a:p>
            <a:pPr marL="342900" indent="-342900">
              <a:buFont typeface="Arial" panose="020B0604020202020204" pitchFamily="34" charset="0"/>
              <a:buChar char="•"/>
            </a:pPr>
            <a:r>
              <a:rPr lang="pt-BR" sz="1400">
                <a:solidFill>
                  <a:srgbClr val="525252"/>
                </a:solidFill>
                <a:latin typeface="Quicksand Light" pitchFamily="2" charset="0"/>
              </a:rPr>
              <a:t>Whitelabel</a:t>
            </a:r>
          </a:p>
          <a:p>
            <a:pPr marL="342900" indent="-342900">
              <a:buFont typeface="Arial" panose="020B0604020202020204" pitchFamily="34" charset="0"/>
              <a:buChar char="•"/>
            </a:pPr>
            <a:r>
              <a:rPr lang="pt-BR" sz="1400">
                <a:solidFill>
                  <a:srgbClr val="525252"/>
                </a:solidFill>
                <a:latin typeface="Quicksand Light" pitchFamily="2" charset="0"/>
              </a:rPr>
              <a:t>Modularização</a:t>
            </a:r>
          </a:p>
          <a:p>
            <a:pPr marL="342900" indent="-342900">
              <a:buFont typeface="Arial" panose="020B0604020202020204" pitchFamily="34" charset="0"/>
              <a:buChar char="•"/>
            </a:pPr>
            <a:r>
              <a:rPr lang="pt-BR" sz="1400">
                <a:solidFill>
                  <a:srgbClr val="525252"/>
                </a:solidFill>
                <a:latin typeface="Quicksand Light" pitchFamily="2" charset="0"/>
              </a:rPr>
              <a:t>CI/CD</a:t>
            </a:r>
          </a:p>
          <a:p>
            <a:pPr marL="342900" indent="-342900">
              <a:buFont typeface="Arial" panose="020B0604020202020204" pitchFamily="34" charset="0"/>
              <a:buChar char="•"/>
            </a:pPr>
            <a:r>
              <a:rPr lang="pt-BR" sz="1400">
                <a:solidFill>
                  <a:srgbClr val="525252"/>
                </a:solidFill>
                <a:latin typeface="Quicksand Light" pitchFamily="2" charset="0"/>
              </a:rPr>
              <a:t>Segurança</a:t>
            </a:r>
          </a:p>
          <a:p>
            <a:pPr marL="342900" indent="-342900">
              <a:buFont typeface="Arial" panose="020B0604020202020204" pitchFamily="34" charset="0"/>
              <a:buChar char="•"/>
            </a:pPr>
            <a:r>
              <a:rPr lang="pt-BR" sz="1400">
                <a:solidFill>
                  <a:srgbClr val="525252"/>
                </a:solidFill>
                <a:latin typeface="Quicksand Light" pitchFamily="2" charset="0"/>
              </a:rPr>
              <a:t>Segregação</a:t>
            </a:r>
          </a:p>
          <a:p>
            <a:pPr marL="342900" indent="-342900">
              <a:buFont typeface="Arial" panose="020B0604020202020204" pitchFamily="34" charset="0"/>
              <a:buChar char="•"/>
            </a:pPr>
            <a:r>
              <a:rPr lang="pt-BR" sz="1400">
                <a:solidFill>
                  <a:srgbClr val="525252"/>
                </a:solidFill>
                <a:latin typeface="Quicksand Light" pitchFamily="2" charset="0"/>
              </a:rPr>
              <a:t>Distribuição ampla</a:t>
            </a:r>
          </a:p>
          <a:p>
            <a:pPr marL="342900" indent="-342900">
              <a:buFont typeface="Arial" panose="020B0604020202020204" pitchFamily="34" charset="0"/>
              <a:buChar char="•"/>
            </a:pPr>
            <a:r>
              <a:rPr lang="pt-BR" sz="1400">
                <a:solidFill>
                  <a:srgbClr val="525252"/>
                </a:solidFill>
                <a:latin typeface="Quicksand Light" pitchFamily="2" charset="0"/>
              </a:rPr>
              <a:t>Push</a:t>
            </a:r>
          </a:p>
          <a:p>
            <a:pPr marL="342900" indent="-342900">
              <a:buFont typeface="Arial" panose="020B0604020202020204" pitchFamily="34" charset="0"/>
              <a:buChar char="•"/>
            </a:pPr>
            <a:r>
              <a:rPr lang="pt-BR" sz="1400">
                <a:solidFill>
                  <a:srgbClr val="525252"/>
                </a:solidFill>
                <a:latin typeface="Quicksand Light" pitchFamily="2" charset="0"/>
              </a:rPr>
              <a:t>Integração</a:t>
            </a:r>
          </a:p>
        </p:txBody>
      </p:sp>
      <p:sp>
        <p:nvSpPr>
          <p:cNvPr id="40" name="Shape">
            <a:extLst>
              <a:ext uri="{FF2B5EF4-FFF2-40B4-BE49-F238E27FC236}">
                <a16:creationId xmlns:a16="http://schemas.microsoft.com/office/drawing/2014/main" id="{0F2EE12A-74FC-4EB0-BBE2-6D03B99F288B}"/>
              </a:ext>
            </a:extLst>
          </p:cNvPr>
          <p:cNvSpPr/>
          <p:nvPr/>
        </p:nvSpPr>
        <p:spPr>
          <a:xfrm>
            <a:off x="7462269" y="2821734"/>
            <a:ext cx="1185222" cy="620809"/>
          </a:xfrm>
          <a:prstGeom prst="roundRect">
            <a:avLst>
              <a:gd name="adj" fmla="val 6404"/>
            </a:avLst>
          </a:prstGeom>
          <a:noFill/>
          <a:ln w="12700">
            <a:miter lim="400000"/>
          </a:ln>
        </p:spPr>
        <p:txBody>
          <a:bodyPr lIns="38100" tIns="38100" rIns="38100" bIns="38100" anchor="ctr"/>
          <a:lstStyle/>
          <a:p>
            <a:pPr algn="r"/>
            <a:r>
              <a:rPr lang="pt-BR">
                <a:solidFill>
                  <a:srgbClr val="525252"/>
                </a:solidFill>
                <a:latin typeface="Quicksand" pitchFamily="2" charset="0"/>
              </a:rPr>
              <a:t>Business</a:t>
            </a:r>
          </a:p>
        </p:txBody>
      </p:sp>
      <p:sp>
        <p:nvSpPr>
          <p:cNvPr id="41" name="Shape">
            <a:extLst>
              <a:ext uri="{FF2B5EF4-FFF2-40B4-BE49-F238E27FC236}">
                <a16:creationId xmlns:a16="http://schemas.microsoft.com/office/drawing/2014/main" id="{52D8D031-2428-4E90-A0D2-CF14C42D50D3}"/>
              </a:ext>
            </a:extLst>
          </p:cNvPr>
          <p:cNvSpPr/>
          <p:nvPr/>
        </p:nvSpPr>
        <p:spPr>
          <a:xfrm>
            <a:off x="7462269" y="4122844"/>
            <a:ext cx="1185222" cy="620809"/>
          </a:xfrm>
          <a:prstGeom prst="roundRect">
            <a:avLst>
              <a:gd name="adj" fmla="val 6404"/>
            </a:avLst>
          </a:prstGeom>
          <a:noFill/>
          <a:ln w="12700">
            <a:miter lim="400000"/>
          </a:ln>
        </p:spPr>
        <p:txBody>
          <a:bodyPr lIns="38100" tIns="38100" rIns="38100" bIns="38100" anchor="ctr"/>
          <a:lstStyle/>
          <a:p>
            <a:pPr algn="r"/>
            <a:r>
              <a:rPr lang="pt-BR">
                <a:solidFill>
                  <a:srgbClr val="525252"/>
                </a:solidFill>
                <a:latin typeface="Quicksand" pitchFamily="2" charset="0"/>
              </a:rPr>
              <a:t>Tech</a:t>
            </a:r>
          </a:p>
        </p:txBody>
      </p:sp>
      <p:pic>
        <p:nvPicPr>
          <p:cNvPr id="36" name="Imagem 35">
            <a:extLst>
              <a:ext uri="{FF2B5EF4-FFF2-40B4-BE49-F238E27FC236}">
                <a16:creationId xmlns:a16="http://schemas.microsoft.com/office/drawing/2014/main" id="{046A9284-4C80-4B5F-A0FE-0A286078AC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66639" y="3391330"/>
            <a:ext cx="1038973" cy="1007958"/>
          </a:xfrm>
          <a:prstGeom prst="rect">
            <a:avLst/>
          </a:prstGeom>
        </p:spPr>
      </p:pic>
      <p:cxnSp>
        <p:nvCxnSpPr>
          <p:cNvPr id="39" name="Conector reto 38">
            <a:extLst>
              <a:ext uri="{FF2B5EF4-FFF2-40B4-BE49-F238E27FC236}">
                <a16:creationId xmlns:a16="http://schemas.microsoft.com/office/drawing/2014/main" id="{AEE371F7-53DB-4480-8E0D-0F295E43815A}"/>
              </a:ext>
            </a:extLst>
          </p:cNvPr>
          <p:cNvCxnSpPr>
            <a:cxnSpLocks/>
          </p:cNvCxnSpPr>
          <p:nvPr/>
        </p:nvCxnSpPr>
        <p:spPr>
          <a:xfrm>
            <a:off x="7462270" y="3741379"/>
            <a:ext cx="3829844"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CaixaDeTexto 43">
            <a:extLst>
              <a:ext uri="{FF2B5EF4-FFF2-40B4-BE49-F238E27FC236}">
                <a16:creationId xmlns:a16="http://schemas.microsoft.com/office/drawing/2014/main" id="{6DA67921-F948-4A22-9D9D-7A71593401D8}"/>
              </a:ext>
            </a:extLst>
          </p:cNvPr>
          <p:cNvSpPr txBox="1"/>
          <p:nvPr/>
        </p:nvSpPr>
        <p:spPr>
          <a:xfrm>
            <a:off x="1040187" y="4973850"/>
            <a:ext cx="3753682" cy="1046440"/>
          </a:xfrm>
          <a:prstGeom prst="rect">
            <a:avLst/>
          </a:prstGeom>
          <a:noFill/>
        </p:spPr>
        <p:txBody>
          <a:bodyPr wrap="square">
            <a:spAutoFit/>
          </a:bodyPr>
          <a:lstStyle/>
          <a:p>
            <a:pPr marL="285750" indent="-285750" algn="l">
              <a:spcAft>
                <a:spcPts val="1200"/>
              </a:spcAft>
              <a:buFont typeface="Arial" panose="020B0604020202020204" pitchFamily="34" charset="0"/>
              <a:buChar char="•"/>
            </a:pPr>
            <a:r>
              <a:rPr lang="pt-BR" sz="1400" dirty="0">
                <a:solidFill>
                  <a:schemeClr val="tx1">
                    <a:lumMod val="65000"/>
                    <a:lumOff val="35000"/>
                  </a:schemeClr>
                </a:solidFill>
                <a:latin typeface="Quicksand Light" pitchFamily="2" charset="0"/>
              </a:rPr>
              <a:t>APIs orientadas ao canal (BFF)</a:t>
            </a:r>
          </a:p>
          <a:p>
            <a:pPr marL="285750" indent="-285750">
              <a:spcAft>
                <a:spcPts val="1200"/>
              </a:spcAft>
              <a:buFont typeface="Arial" panose="020B0604020202020204" pitchFamily="34" charset="0"/>
              <a:buChar char="•"/>
            </a:pPr>
            <a:r>
              <a:rPr lang="pt-BR" sz="1400" dirty="0">
                <a:solidFill>
                  <a:schemeClr val="tx1">
                    <a:lumMod val="65000"/>
                    <a:lumOff val="35000"/>
                  </a:schemeClr>
                </a:solidFill>
                <a:latin typeface="Quicksand Light" pitchFamily="2" charset="0"/>
              </a:rPr>
              <a:t>Infraestrutura em cloud</a:t>
            </a:r>
          </a:p>
          <a:p>
            <a:pPr marL="285750" indent="-285750" algn="l">
              <a:spcAft>
                <a:spcPts val="1200"/>
              </a:spcAft>
              <a:buFont typeface="Arial" panose="020B0604020202020204" pitchFamily="34" charset="0"/>
              <a:buChar char="•"/>
            </a:pPr>
            <a:r>
              <a:rPr lang="pt-BR" sz="1400" dirty="0" err="1">
                <a:solidFill>
                  <a:schemeClr val="tx1">
                    <a:lumMod val="65000"/>
                    <a:lumOff val="35000"/>
                  </a:schemeClr>
                </a:solidFill>
                <a:latin typeface="Quicksand Light" pitchFamily="2" charset="0"/>
              </a:rPr>
              <a:t>Microsserviços</a:t>
            </a:r>
            <a:endParaRPr lang="pt-BR" sz="1400" dirty="0">
              <a:solidFill>
                <a:schemeClr val="tx1">
                  <a:lumMod val="65000"/>
                  <a:lumOff val="35000"/>
                </a:schemeClr>
              </a:solidFill>
              <a:latin typeface="Quicksand Light" pitchFamily="2" charset="0"/>
            </a:endParaRPr>
          </a:p>
        </p:txBody>
      </p:sp>
      <p:cxnSp>
        <p:nvCxnSpPr>
          <p:cNvPr id="45" name="Conector reto 44">
            <a:extLst>
              <a:ext uri="{FF2B5EF4-FFF2-40B4-BE49-F238E27FC236}">
                <a16:creationId xmlns:a16="http://schemas.microsoft.com/office/drawing/2014/main" id="{5114AF45-71A4-4744-AEAB-40117EDB756B}"/>
              </a:ext>
            </a:extLst>
          </p:cNvPr>
          <p:cNvCxnSpPr>
            <a:cxnSpLocks/>
          </p:cNvCxnSpPr>
          <p:nvPr/>
        </p:nvCxnSpPr>
        <p:spPr>
          <a:xfrm>
            <a:off x="789650" y="4795748"/>
            <a:ext cx="4250757" cy="0"/>
          </a:xfrm>
          <a:prstGeom prst="line">
            <a:avLst/>
          </a:prstGeom>
          <a:ln>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30A87F11-4562-459A-A102-ECC44A56F4E9}"/>
              </a:ext>
            </a:extLst>
          </p:cNvPr>
          <p:cNvSpPr txBox="1"/>
          <p:nvPr/>
        </p:nvSpPr>
        <p:spPr>
          <a:xfrm rot="16200000">
            <a:off x="-616509" y="2901305"/>
            <a:ext cx="2922580" cy="461665"/>
          </a:xfrm>
          <a:prstGeom prst="rect">
            <a:avLst/>
          </a:prstGeom>
          <a:noFill/>
        </p:spPr>
        <p:txBody>
          <a:bodyPr wrap="square" rtlCol="0">
            <a:spAutoFit/>
          </a:bodyPr>
          <a:lstStyle/>
          <a:p>
            <a:pPr algn="ctr"/>
            <a:r>
              <a:rPr lang="pt-BR" sz="2400" b="1" dirty="0">
                <a:solidFill>
                  <a:schemeClr val="bg1"/>
                </a:solidFill>
                <a:latin typeface="Quicksand" pitchFamily="2" charset="0"/>
              </a:rPr>
              <a:t>Camada mobile</a:t>
            </a:r>
          </a:p>
        </p:txBody>
      </p:sp>
      <p:sp>
        <p:nvSpPr>
          <p:cNvPr id="23" name="CaixaDeTexto 22">
            <a:extLst>
              <a:ext uri="{FF2B5EF4-FFF2-40B4-BE49-F238E27FC236}">
                <a16:creationId xmlns:a16="http://schemas.microsoft.com/office/drawing/2014/main" id="{0F5239EA-814F-4B13-BC1F-AF300A4D0769}"/>
              </a:ext>
            </a:extLst>
          </p:cNvPr>
          <p:cNvSpPr txBox="1"/>
          <p:nvPr/>
        </p:nvSpPr>
        <p:spPr>
          <a:xfrm rot="16200000">
            <a:off x="-38919" y="5497467"/>
            <a:ext cx="1741994" cy="338554"/>
          </a:xfrm>
          <a:prstGeom prst="rect">
            <a:avLst/>
          </a:prstGeom>
          <a:noFill/>
        </p:spPr>
        <p:txBody>
          <a:bodyPr wrap="square" rtlCol="0">
            <a:spAutoFit/>
          </a:bodyPr>
          <a:lstStyle/>
          <a:p>
            <a:pPr algn="ctr"/>
            <a:r>
              <a:rPr lang="pt-BR" sz="1600" b="1" dirty="0">
                <a:solidFill>
                  <a:srgbClr val="525252"/>
                </a:solidFill>
                <a:latin typeface="Quicksand" pitchFamily="2" charset="0"/>
              </a:rPr>
              <a:t>Back-</a:t>
            </a:r>
            <a:r>
              <a:rPr lang="pt-BR" sz="1600" b="1" dirty="0" err="1">
                <a:solidFill>
                  <a:srgbClr val="525252"/>
                </a:solidFill>
                <a:latin typeface="Quicksand" pitchFamily="2" charset="0"/>
              </a:rPr>
              <a:t>end</a:t>
            </a:r>
            <a:r>
              <a:rPr lang="pt-BR" sz="1600" b="1" dirty="0">
                <a:solidFill>
                  <a:srgbClr val="525252"/>
                </a:solidFill>
                <a:latin typeface="Quicksand" pitchFamily="2" charset="0"/>
              </a:rPr>
              <a:t> VR</a:t>
            </a:r>
          </a:p>
        </p:txBody>
      </p:sp>
      <p:sp>
        <p:nvSpPr>
          <p:cNvPr id="7" name="Retângulo: Cantos Arredondados 6">
            <a:extLst>
              <a:ext uri="{FF2B5EF4-FFF2-40B4-BE49-F238E27FC236}">
                <a16:creationId xmlns:a16="http://schemas.microsoft.com/office/drawing/2014/main" id="{A147B77C-F26B-4350-8946-F88D3CBF8587}"/>
              </a:ext>
            </a:extLst>
          </p:cNvPr>
          <p:cNvSpPr/>
          <p:nvPr/>
        </p:nvSpPr>
        <p:spPr>
          <a:xfrm>
            <a:off x="3970622" y="5764306"/>
            <a:ext cx="4250757" cy="377893"/>
          </a:xfrm>
          <a:prstGeom prst="roundRect">
            <a:avLst>
              <a:gd name="adj" fmla="val 50000"/>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latin typeface="Quicksand" pitchFamily="2" charset="0"/>
              </a:rPr>
              <a:t>Estratégia de dados</a:t>
            </a:r>
          </a:p>
        </p:txBody>
      </p:sp>
      <p:sp>
        <p:nvSpPr>
          <p:cNvPr id="24" name="Retângulo: Cantos Arredondados 23">
            <a:extLst>
              <a:ext uri="{FF2B5EF4-FFF2-40B4-BE49-F238E27FC236}">
                <a16:creationId xmlns:a16="http://schemas.microsoft.com/office/drawing/2014/main" id="{4B7A93A3-C72F-4939-8532-D6421C66390E}"/>
              </a:ext>
            </a:extLst>
          </p:cNvPr>
          <p:cNvSpPr/>
          <p:nvPr/>
        </p:nvSpPr>
        <p:spPr>
          <a:xfrm>
            <a:off x="3970622" y="6311452"/>
            <a:ext cx="4250757" cy="377893"/>
          </a:xfrm>
          <a:prstGeom prst="roundRect">
            <a:avLst>
              <a:gd name="adj" fmla="val 50000"/>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latin typeface="Quicksand" pitchFamily="2" charset="0"/>
              </a:rPr>
              <a:t>Estratégia de integração</a:t>
            </a:r>
          </a:p>
        </p:txBody>
      </p:sp>
    </p:spTree>
    <p:extLst>
      <p:ext uri="{BB962C8B-B14F-4D97-AF65-F5344CB8AC3E}">
        <p14:creationId xmlns:p14="http://schemas.microsoft.com/office/powerpoint/2010/main" val="2176644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9AC8A6-CAC2-4815-946F-4D0593591AFA}"/>
              </a:ext>
            </a:extLst>
          </p:cNvPr>
          <p:cNvSpPr>
            <a:spLocks noGrp="1"/>
          </p:cNvSpPr>
          <p:nvPr>
            <p:ph type="title"/>
          </p:nvPr>
        </p:nvSpPr>
        <p:spPr/>
        <p:txBody>
          <a:bodyPr/>
          <a:lstStyle/>
          <a:p>
            <a:r>
              <a:rPr lang="pt-BR" dirty="0"/>
              <a:t>Visão da arquitetura</a:t>
            </a:r>
          </a:p>
        </p:txBody>
      </p:sp>
      <p:sp>
        <p:nvSpPr>
          <p:cNvPr id="3" name="Subtítulo 2">
            <a:extLst>
              <a:ext uri="{FF2B5EF4-FFF2-40B4-BE49-F238E27FC236}">
                <a16:creationId xmlns:a16="http://schemas.microsoft.com/office/drawing/2014/main" id="{1B31E38C-1706-4B4E-B478-65E7EDAD21A8}"/>
              </a:ext>
            </a:extLst>
          </p:cNvPr>
          <p:cNvSpPr>
            <a:spLocks noGrp="1"/>
          </p:cNvSpPr>
          <p:nvPr>
            <p:ph type="subTitle" idx="1"/>
          </p:nvPr>
        </p:nvSpPr>
        <p:spPr/>
        <p:txBody>
          <a:bodyPr>
            <a:normAutofit fontScale="92500" lnSpcReduction="10000"/>
          </a:bodyPr>
          <a:lstStyle/>
          <a:p>
            <a:r>
              <a:rPr lang="pt-BR" dirty="0"/>
              <a:t>Modelos de integração ao Super App</a:t>
            </a:r>
          </a:p>
        </p:txBody>
      </p:sp>
      <p:grpSp>
        <p:nvGrpSpPr>
          <p:cNvPr id="12" name="Group 56">
            <a:extLst>
              <a:ext uri="{FF2B5EF4-FFF2-40B4-BE49-F238E27FC236}">
                <a16:creationId xmlns:a16="http://schemas.microsoft.com/office/drawing/2014/main" id="{FD92A018-4379-47C8-86D3-D56B26BDB2AE}"/>
              </a:ext>
            </a:extLst>
          </p:cNvPr>
          <p:cNvGrpSpPr/>
          <p:nvPr/>
        </p:nvGrpSpPr>
        <p:grpSpPr>
          <a:xfrm>
            <a:off x="1891145" y="2204516"/>
            <a:ext cx="3100469" cy="1105487"/>
            <a:chOff x="-303717" y="2627766"/>
            <a:chExt cx="3573741" cy="1105487"/>
          </a:xfrm>
        </p:grpSpPr>
        <p:sp>
          <p:nvSpPr>
            <p:cNvPr id="13" name="TextBox 57">
              <a:extLst>
                <a:ext uri="{FF2B5EF4-FFF2-40B4-BE49-F238E27FC236}">
                  <a16:creationId xmlns:a16="http://schemas.microsoft.com/office/drawing/2014/main" id="{0664EC27-E86E-40C8-8AC1-D514DE8CC540}"/>
                </a:ext>
              </a:extLst>
            </p:cNvPr>
            <p:cNvSpPr txBox="1"/>
            <p:nvPr/>
          </p:nvSpPr>
          <p:spPr>
            <a:xfrm>
              <a:off x="332936" y="2627766"/>
              <a:ext cx="2937088" cy="461665"/>
            </a:xfrm>
            <a:prstGeom prst="rect">
              <a:avLst/>
            </a:prstGeom>
            <a:noFill/>
          </p:spPr>
          <p:txBody>
            <a:bodyPr wrap="square" lIns="0" rIns="0" rtlCol="0" anchor="b">
              <a:spAutoFit/>
            </a:bodyPr>
            <a:lstStyle/>
            <a:p>
              <a:pPr algn="r"/>
              <a:r>
                <a:rPr lang="en-US" sz="2400" b="1" noProof="1">
                  <a:solidFill>
                    <a:srgbClr val="666666"/>
                  </a:solidFill>
                  <a:latin typeface="Quicksand" pitchFamily="2" charset="0"/>
                </a:rPr>
                <a:t>WebView</a:t>
              </a:r>
            </a:p>
          </p:txBody>
        </p:sp>
        <p:sp>
          <p:nvSpPr>
            <p:cNvPr id="14" name="TextBox 58">
              <a:extLst>
                <a:ext uri="{FF2B5EF4-FFF2-40B4-BE49-F238E27FC236}">
                  <a16:creationId xmlns:a16="http://schemas.microsoft.com/office/drawing/2014/main" id="{85D655F1-B3F4-4451-879B-D90F12BDA045}"/>
                </a:ext>
              </a:extLst>
            </p:cNvPr>
            <p:cNvSpPr txBox="1"/>
            <p:nvPr/>
          </p:nvSpPr>
          <p:spPr>
            <a:xfrm>
              <a:off x="-303717" y="3086922"/>
              <a:ext cx="3573741" cy="646331"/>
            </a:xfrm>
            <a:prstGeom prst="rect">
              <a:avLst/>
            </a:prstGeom>
            <a:noFill/>
          </p:spPr>
          <p:txBody>
            <a:bodyPr wrap="square" lIns="0" rIns="0" rtlCol="0" anchor="t">
              <a:spAutoFit/>
            </a:bodyPr>
            <a:lstStyle/>
            <a:p>
              <a:pPr algn="r"/>
              <a:r>
                <a:rPr lang="pt-BR" sz="1200" noProof="1">
                  <a:solidFill>
                    <a:schemeClr val="tx1">
                      <a:lumMod val="50000"/>
                      <a:lumOff val="50000"/>
                    </a:schemeClr>
                  </a:solidFill>
                  <a:latin typeface="Quicksand" pitchFamily="2" charset="0"/>
                </a:rPr>
                <a:t>Viabilizar a </a:t>
              </a:r>
              <a:r>
                <a:rPr lang="pt-BR" sz="1200" b="1" noProof="1">
                  <a:solidFill>
                    <a:schemeClr val="tx1">
                      <a:lumMod val="50000"/>
                      <a:lumOff val="50000"/>
                    </a:schemeClr>
                  </a:solidFill>
                  <a:latin typeface="Quicksand" pitchFamily="2" charset="0"/>
                </a:rPr>
                <a:t>integração de parceiros via mini apps</a:t>
              </a:r>
              <a:r>
                <a:rPr lang="pt-BR" sz="1200" noProof="1">
                  <a:solidFill>
                    <a:schemeClr val="tx1">
                      <a:lumMod val="50000"/>
                      <a:lumOff val="50000"/>
                    </a:schemeClr>
                  </a:solidFill>
                  <a:latin typeface="Quicksand" pitchFamily="2" charset="0"/>
                </a:rPr>
                <a:t>, é possível a comunicação de portais web com o Super App.</a:t>
              </a:r>
            </a:p>
          </p:txBody>
        </p:sp>
      </p:grpSp>
      <p:grpSp>
        <p:nvGrpSpPr>
          <p:cNvPr id="15" name="Group 61">
            <a:extLst>
              <a:ext uri="{FF2B5EF4-FFF2-40B4-BE49-F238E27FC236}">
                <a16:creationId xmlns:a16="http://schemas.microsoft.com/office/drawing/2014/main" id="{553951CA-981E-4A9F-96EE-30A3832B9FD5}"/>
              </a:ext>
            </a:extLst>
          </p:cNvPr>
          <p:cNvGrpSpPr/>
          <p:nvPr/>
        </p:nvGrpSpPr>
        <p:grpSpPr>
          <a:xfrm>
            <a:off x="9062499" y="4449427"/>
            <a:ext cx="2548128" cy="1290153"/>
            <a:chOff x="8921977" y="1466725"/>
            <a:chExt cx="2937088" cy="1290153"/>
          </a:xfrm>
        </p:grpSpPr>
        <p:sp>
          <p:nvSpPr>
            <p:cNvPr id="16" name="TextBox 63">
              <a:extLst>
                <a:ext uri="{FF2B5EF4-FFF2-40B4-BE49-F238E27FC236}">
                  <a16:creationId xmlns:a16="http://schemas.microsoft.com/office/drawing/2014/main" id="{5633F893-A6B0-4F9F-9F29-C1DA4B2D7994}"/>
                </a:ext>
              </a:extLst>
            </p:cNvPr>
            <p:cNvSpPr txBox="1"/>
            <p:nvPr/>
          </p:nvSpPr>
          <p:spPr>
            <a:xfrm>
              <a:off x="8921977" y="1466725"/>
              <a:ext cx="2937088" cy="461665"/>
            </a:xfrm>
            <a:prstGeom prst="rect">
              <a:avLst/>
            </a:prstGeom>
            <a:noFill/>
          </p:spPr>
          <p:txBody>
            <a:bodyPr wrap="square" lIns="0" rIns="0" rtlCol="0" anchor="b">
              <a:spAutoFit/>
            </a:bodyPr>
            <a:lstStyle/>
            <a:p>
              <a:r>
                <a:rPr lang="en-US" sz="2400" b="1" noProof="1">
                  <a:solidFill>
                    <a:srgbClr val="666666"/>
                  </a:solidFill>
                  <a:latin typeface="Quicksand" pitchFamily="2" charset="0"/>
                </a:rPr>
                <a:t>Hub de API</a:t>
              </a:r>
            </a:p>
          </p:txBody>
        </p:sp>
        <p:sp>
          <p:nvSpPr>
            <p:cNvPr id="17" name="TextBox 65">
              <a:extLst>
                <a:ext uri="{FF2B5EF4-FFF2-40B4-BE49-F238E27FC236}">
                  <a16:creationId xmlns:a16="http://schemas.microsoft.com/office/drawing/2014/main" id="{85068739-3F18-4E90-A658-5D6BA39D80AB}"/>
                </a:ext>
              </a:extLst>
            </p:cNvPr>
            <p:cNvSpPr txBox="1"/>
            <p:nvPr/>
          </p:nvSpPr>
          <p:spPr>
            <a:xfrm>
              <a:off x="8929772" y="1925881"/>
              <a:ext cx="2929293" cy="830997"/>
            </a:xfrm>
            <a:prstGeom prst="rect">
              <a:avLst/>
            </a:prstGeom>
            <a:noFill/>
          </p:spPr>
          <p:txBody>
            <a:bodyPr wrap="square" lIns="0" rIns="0" rtlCol="0" anchor="t">
              <a:spAutoFit/>
            </a:bodyPr>
            <a:lstStyle/>
            <a:p>
              <a:r>
                <a:rPr lang="pt-BR" sz="1200" noProof="1">
                  <a:solidFill>
                    <a:schemeClr val="tx1">
                      <a:lumMod val="50000"/>
                      <a:lumOff val="50000"/>
                    </a:schemeClr>
                  </a:solidFill>
                  <a:latin typeface="Quicksand" pitchFamily="2" charset="0"/>
                </a:rPr>
                <a:t>Suporte a integração com hubs de API’s (VR ou terceiros) como estratégia para  </a:t>
              </a:r>
              <a:r>
                <a:rPr lang="pt-BR" sz="1200" b="1" noProof="1">
                  <a:solidFill>
                    <a:schemeClr val="tx1">
                      <a:lumMod val="50000"/>
                      <a:lumOff val="50000"/>
                    </a:schemeClr>
                  </a:solidFill>
                  <a:latin typeface="Quicksand" pitchFamily="2" charset="0"/>
                </a:rPr>
                <a:t>consumo ou distribuição de serviços</a:t>
              </a:r>
              <a:r>
                <a:rPr lang="pt-BR" sz="1200" noProof="1">
                  <a:solidFill>
                    <a:schemeClr val="tx1">
                      <a:lumMod val="50000"/>
                      <a:lumOff val="50000"/>
                    </a:schemeClr>
                  </a:solidFill>
                  <a:latin typeface="Quicksand" pitchFamily="2" charset="0"/>
                </a:rPr>
                <a:t>.</a:t>
              </a:r>
            </a:p>
          </p:txBody>
        </p:sp>
      </p:grpSp>
      <p:grpSp>
        <p:nvGrpSpPr>
          <p:cNvPr id="21" name="Group 72">
            <a:extLst>
              <a:ext uri="{FF2B5EF4-FFF2-40B4-BE49-F238E27FC236}">
                <a16:creationId xmlns:a16="http://schemas.microsoft.com/office/drawing/2014/main" id="{1EF451B7-1104-4D63-9FCA-BA4A4289A71D}"/>
              </a:ext>
            </a:extLst>
          </p:cNvPr>
          <p:cNvGrpSpPr/>
          <p:nvPr/>
        </p:nvGrpSpPr>
        <p:grpSpPr>
          <a:xfrm>
            <a:off x="407253" y="4397471"/>
            <a:ext cx="3489089" cy="1290153"/>
            <a:chOff x="-219064" y="2627766"/>
            <a:chExt cx="3489089" cy="1290153"/>
          </a:xfrm>
        </p:grpSpPr>
        <p:sp>
          <p:nvSpPr>
            <p:cNvPr id="22" name="TextBox 73">
              <a:extLst>
                <a:ext uri="{FF2B5EF4-FFF2-40B4-BE49-F238E27FC236}">
                  <a16:creationId xmlns:a16="http://schemas.microsoft.com/office/drawing/2014/main" id="{106DC1DF-9F8D-4574-AEF5-3AE2E54F71BB}"/>
                </a:ext>
              </a:extLst>
            </p:cNvPr>
            <p:cNvSpPr txBox="1"/>
            <p:nvPr/>
          </p:nvSpPr>
          <p:spPr>
            <a:xfrm>
              <a:off x="-66210" y="2627766"/>
              <a:ext cx="3336234" cy="461665"/>
            </a:xfrm>
            <a:prstGeom prst="rect">
              <a:avLst/>
            </a:prstGeom>
            <a:noFill/>
          </p:spPr>
          <p:txBody>
            <a:bodyPr wrap="square" lIns="0" rIns="0" rtlCol="0" anchor="b">
              <a:spAutoFit/>
            </a:bodyPr>
            <a:lstStyle/>
            <a:p>
              <a:pPr algn="r"/>
              <a:r>
                <a:rPr lang="en-US" sz="2400" b="1" noProof="1">
                  <a:solidFill>
                    <a:srgbClr val="666666"/>
                  </a:solidFill>
                  <a:latin typeface="Quicksand" pitchFamily="2" charset="0"/>
                </a:rPr>
                <a:t>Incorporação de  App</a:t>
              </a:r>
            </a:p>
          </p:txBody>
        </p:sp>
        <p:sp>
          <p:nvSpPr>
            <p:cNvPr id="23" name="TextBox 74">
              <a:extLst>
                <a:ext uri="{FF2B5EF4-FFF2-40B4-BE49-F238E27FC236}">
                  <a16:creationId xmlns:a16="http://schemas.microsoft.com/office/drawing/2014/main" id="{C9D3E462-368A-45C4-9CD4-B4EA19270709}"/>
                </a:ext>
              </a:extLst>
            </p:cNvPr>
            <p:cNvSpPr txBox="1"/>
            <p:nvPr/>
          </p:nvSpPr>
          <p:spPr>
            <a:xfrm>
              <a:off x="-219064" y="3086922"/>
              <a:ext cx="3489089" cy="830997"/>
            </a:xfrm>
            <a:prstGeom prst="rect">
              <a:avLst/>
            </a:prstGeom>
            <a:noFill/>
          </p:spPr>
          <p:txBody>
            <a:bodyPr wrap="square" lIns="0" rIns="0" rtlCol="0" anchor="t">
              <a:spAutoFit/>
            </a:bodyPr>
            <a:lstStyle/>
            <a:p>
              <a:pPr algn="r"/>
              <a:r>
                <a:rPr lang="pt-BR" sz="1200" noProof="1">
                  <a:solidFill>
                    <a:schemeClr val="tx1">
                      <a:lumMod val="50000"/>
                      <a:lumOff val="50000"/>
                    </a:schemeClr>
                  </a:solidFill>
                  <a:latin typeface="Quicksand" pitchFamily="2" charset="0"/>
                </a:rPr>
                <a:t>Viabilizar o </a:t>
              </a:r>
              <a:r>
                <a:rPr lang="pt-BR" sz="1200" b="1" noProof="1">
                  <a:solidFill>
                    <a:schemeClr val="tx1">
                      <a:lumMod val="50000"/>
                      <a:lumOff val="50000"/>
                    </a:schemeClr>
                  </a:solidFill>
                  <a:latin typeface="Quicksand" pitchFamily="2" charset="0"/>
                </a:rPr>
                <a:t>acoplamento de funcionalidades novas ou existentes</a:t>
              </a:r>
              <a:r>
                <a:rPr lang="pt-BR" sz="1200" noProof="1">
                  <a:solidFill>
                    <a:schemeClr val="tx1">
                      <a:lumMod val="50000"/>
                      <a:lumOff val="50000"/>
                    </a:schemeClr>
                  </a:solidFill>
                  <a:latin typeface="Quicksand" pitchFamily="2" charset="0"/>
                </a:rPr>
                <a:t> (da VR e de parceiros) que estejam na mesma plataforma</a:t>
              </a:r>
              <a:r>
                <a:rPr lang="pt-BR" sz="1200" b="1" noProof="1">
                  <a:solidFill>
                    <a:schemeClr val="tx1">
                      <a:lumMod val="50000"/>
                      <a:lumOff val="50000"/>
                    </a:schemeClr>
                  </a:solidFill>
                  <a:latin typeface="Quicksand" pitchFamily="2" charset="0"/>
                </a:rPr>
                <a:t> </a:t>
              </a:r>
              <a:r>
                <a:rPr lang="pt-BR" sz="1200" noProof="1">
                  <a:solidFill>
                    <a:schemeClr val="tx1">
                      <a:lumMod val="50000"/>
                      <a:lumOff val="50000"/>
                    </a:schemeClr>
                  </a:solidFill>
                  <a:latin typeface="Quicksand" pitchFamily="2" charset="0"/>
                </a:rPr>
                <a:t>tecnológica - pode ser necessário adaptá-las para integração.</a:t>
              </a:r>
            </a:p>
          </p:txBody>
        </p:sp>
      </p:grpSp>
      <p:grpSp>
        <p:nvGrpSpPr>
          <p:cNvPr id="10" name="Agrupar 9">
            <a:extLst>
              <a:ext uri="{FF2B5EF4-FFF2-40B4-BE49-F238E27FC236}">
                <a16:creationId xmlns:a16="http://schemas.microsoft.com/office/drawing/2014/main" id="{9CA2DE28-E3FF-421A-B279-E1E2F8292201}"/>
              </a:ext>
            </a:extLst>
          </p:cNvPr>
          <p:cNvGrpSpPr/>
          <p:nvPr/>
        </p:nvGrpSpPr>
        <p:grpSpPr>
          <a:xfrm>
            <a:off x="3922451" y="1569992"/>
            <a:ext cx="5033261" cy="4516022"/>
            <a:chOff x="3922451" y="1569992"/>
            <a:chExt cx="5033261" cy="4516022"/>
          </a:xfrm>
        </p:grpSpPr>
        <p:grpSp>
          <p:nvGrpSpPr>
            <p:cNvPr id="9" name="Agrupar 8">
              <a:extLst>
                <a:ext uri="{FF2B5EF4-FFF2-40B4-BE49-F238E27FC236}">
                  <a16:creationId xmlns:a16="http://schemas.microsoft.com/office/drawing/2014/main" id="{12B5895C-BEFE-4C59-B100-27DFEC40471C}"/>
                </a:ext>
              </a:extLst>
            </p:cNvPr>
            <p:cNvGrpSpPr/>
            <p:nvPr/>
          </p:nvGrpSpPr>
          <p:grpSpPr>
            <a:xfrm>
              <a:off x="3922451" y="1569992"/>
              <a:ext cx="5033261" cy="4516022"/>
              <a:chOff x="3922451" y="1569992"/>
              <a:chExt cx="5033261" cy="4516022"/>
            </a:xfrm>
          </p:grpSpPr>
          <p:pic>
            <p:nvPicPr>
              <p:cNvPr id="8" name="Gráfico 7">
                <a:extLst>
                  <a:ext uri="{FF2B5EF4-FFF2-40B4-BE49-F238E27FC236}">
                    <a16:creationId xmlns:a16="http://schemas.microsoft.com/office/drawing/2014/main" id="{F5872320-5647-47EF-9971-382C2C164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84131" y="1569992"/>
                <a:ext cx="2285763" cy="2709165"/>
              </a:xfrm>
              <a:prstGeom prst="rect">
                <a:avLst/>
              </a:prstGeom>
            </p:spPr>
          </p:pic>
          <p:pic>
            <p:nvPicPr>
              <p:cNvPr id="31" name="Gráfico 30">
                <a:extLst>
                  <a:ext uri="{FF2B5EF4-FFF2-40B4-BE49-F238E27FC236}">
                    <a16:creationId xmlns:a16="http://schemas.microsoft.com/office/drawing/2014/main" id="{9DF5E852-FE8A-40E0-B200-3B40D5D3FB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4400000">
                <a:off x="4134152" y="3588550"/>
                <a:ext cx="2285763" cy="2709165"/>
              </a:xfrm>
              <a:prstGeom prst="rect">
                <a:avLst/>
              </a:prstGeom>
            </p:spPr>
          </p:pic>
          <p:pic>
            <p:nvPicPr>
              <p:cNvPr id="33" name="Gráfico 32">
                <a:extLst>
                  <a:ext uri="{FF2B5EF4-FFF2-40B4-BE49-F238E27FC236}">
                    <a16:creationId xmlns:a16="http://schemas.microsoft.com/office/drawing/2014/main" id="{BD38F49E-35BA-4985-B469-C5468DCC40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7200000">
                <a:off x="6458248" y="3576038"/>
                <a:ext cx="2285763" cy="2709165"/>
              </a:xfrm>
              <a:prstGeom prst="rect">
                <a:avLst/>
              </a:prstGeom>
            </p:spPr>
          </p:pic>
        </p:grpSp>
        <p:pic>
          <p:nvPicPr>
            <p:cNvPr id="27" name="Gráfico 26" descr="Rede com preenchimento sólido">
              <a:extLst>
                <a:ext uri="{FF2B5EF4-FFF2-40B4-BE49-F238E27FC236}">
                  <a16:creationId xmlns:a16="http://schemas.microsoft.com/office/drawing/2014/main" id="{63CD663A-C299-45A0-882C-9C1C7FDE3CA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073370" y="4282292"/>
              <a:ext cx="1260000" cy="1260000"/>
            </a:xfrm>
            <a:prstGeom prst="rect">
              <a:avLst/>
            </a:prstGeom>
          </p:spPr>
        </p:pic>
        <p:pic>
          <p:nvPicPr>
            <p:cNvPr id="25" name="Gráfico 24" descr="Web design com preenchimento sólido">
              <a:extLst>
                <a:ext uri="{FF2B5EF4-FFF2-40B4-BE49-F238E27FC236}">
                  <a16:creationId xmlns:a16="http://schemas.microsoft.com/office/drawing/2014/main" id="{A38FAFD4-1A85-4544-A84C-87168B48FA9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04793" y="2169021"/>
              <a:ext cx="1244437" cy="1260000"/>
            </a:xfrm>
            <a:prstGeom prst="rect">
              <a:avLst/>
            </a:prstGeom>
          </p:spPr>
        </p:pic>
        <p:pic>
          <p:nvPicPr>
            <p:cNvPr id="32" name="Graphic 11" descr="Conectado desconectado com preenchimento sólido">
              <a:extLst>
                <a:ext uri="{FF2B5EF4-FFF2-40B4-BE49-F238E27FC236}">
                  <a16:creationId xmlns:a16="http://schemas.microsoft.com/office/drawing/2014/main" id="{536B75BA-7DA2-4023-91F2-5798124A2FE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flipH="1" flipV="1">
              <a:off x="4604006" y="4372876"/>
              <a:ext cx="1244437" cy="1260000"/>
            </a:xfrm>
            <a:prstGeom prst="rect">
              <a:avLst/>
            </a:prstGeom>
          </p:spPr>
        </p:pic>
      </p:grpSp>
    </p:spTree>
    <p:extLst>
      <p:ext uri="{BB962C8B-B14F-4D97-AF65-F5344CB8AC3E}">
        <p14:creationId xmlns:p14="http://schemas.microsoft.com/office/powerpoint/2010/main" val="244142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372B77-C406-4F91-9F81-2045A463D332}"/>
              </a:ext>
            </a:extLst>
          </p:cNvPr>
          <p:cNvSpPr>
            <a:spLocks noGrp="1"/>
          </p:cNvSpPr>
          <p:nvPr>
            <p:ph type="title"/>
          </p:nvPr>
        </p:nvSpPr>
        <p:spPr/>
        <p:txBody>
          <a:bodyPr/>
          <a:lstStyle/>
          <a:p>
            <a:r>
              <a:rPr lang="pt-BR" dirty="0"/>
              <a:t>Visão da arquitetura</a:t>
            </a:r>
          </a:p>
        </p:txBody>
      </p:sp>
      <p:sp>
        <p:nvSpPr>
          <p:cNvPr id="3" name="Subtítulo 2">
            <a:extLst>
              <a:ext uri="{FF2B5EF4-FFF2-40B4-BE49-F238E27FC236}">
                <a16:creationId xmlns:a16="http://schemas.microsoft.com/office/drawing/2014/main" id="{B73AE8AC-716F-4E3F-BDCE-FD1D5ECE54D3}"/>
              </a:ext>
            </a:extLst>
          </p:cNvPr>
          <p:cNvSpPr>
            <a:spLocks noGrp="1"/>
          </p:cNvSpPr>
          <p:nvPr>
            <p:ph type="subTitle" idx="1"/>
          </p:nvPr>
        </p:nvSpPr>
        <p:spPr/>
        <p:txBody>
          <a:bodyPr>
            <a:normAutofit fontScale="92500" lnSpcReduction="10000"/>
          </a:bodyPr>
          <a:lstStyle/>
          <a:p>
            <a:r>
              <a:rPr lang="pt-BR" dirty="0"/>
              <a:t>Estratégia de dados</a:t>
            </a:r>
            <a:endParaRPr lang="pt-BR"/>
          </a:p>
        </p:txBody>
      </p:sp>
      <p:sp>
        <p:nvSpPr>
          <p:cNvPr id="41" name="Shape">
            <a:extLst>
              <a:ext uri="{FF2B5EF4-FFF2-40B4-BE49-F238E27FC236}">
                <a16:creationId xmlns:a16="http://schemas.microsoft.com/office/drawing/2014/main" id="{EDAA4263-B6BF-4621-9F13-829E98C17F4C}"/>
              </a:ext>
            </a:extLst>
          </p:cNvPr>
          <p:cNvSpPr/>
          <p:nvPr/>
        </p:nvSpPr>
        <p:spPr>
          <a:xfrm>
            <a:off x="152400" y="1720999"/>
            <a:ext cx="2853314" cy="4243142"/>
          </a:xfrm>
          <a:custGeom>
            <a:avLst/>
            <a:gdLst/>
            <a:ahLst/>
            <a:cxnLst>
              <a:cxn ang="0">
                <a:pos x="wd2" y="hd2"/>
              </a:cxn>
              <a:cxn ang="5400000">
                <a:pos x="wd2" y="hd2"/>
              </a:cxn>
              <a:cxn ang="10800000">
                <a:pos x="wd2" y="hd2"/>
              </a:cxn>
              <a:cxn ang="16200000">
                <a:pos x="wd2" y="hd2"/>
              </a:cxn>
            </a:cxnLst>
            <a:rect l="0" t="0" r="r" b="b"/>
            <a:pathLst>
              <a:path w="21600" h="21600" extrusionOk="0">
                <a:moveTo>
                  <a:pt x="17236" y="21600"/>
                </a:moveTo>
                <a:cubicBezTo>
                  <a:pt x="17139" y="21600"/>
                  <a:pt x="17067" y="21584"/>
                  <a:pt x="16970" y="21567"/>
                </a:cubicBezTo>
                <a:cubicBezTo>
                  <a:pt x="16752" y="21502"/>
                  <a:pt x="16606" y="21355"/>
                  <a:pt x="16606" y="21192"/>
                </a:cubicBezTo>
                <a:lnTo>
                  <a:pt x="16606" y="20850"/>
                </a:lnTo>
                <a:cubicBezTo>
                  <a:pt x="16606" y="20687"/>
                  <a:pt x="16412" y="20540"/>
                  <a:pt x="16145" y="20540"/>
                </a:cubicBezTo>
                <a:lnTo>
                  <a:pt x="1382" y="20540"/>
                </a:lnTo>
                <a:cubicBezTo>
                  <a:pt x="606" y="20540"/>
                  <a:pt x="0" y="20117"/>
                  <a:pt x="0" y="19611"/>
                </a:cubicBezTo>
                <a:lnTo>
                  <a:pt x="0" y="929"/>
                </a:lnTo>
                <a:cubicBezTo>
                  <a:pt x="0" y="408"/>
                  <a:pt x="630" y="0"/>
                  <a:pt x="1382" y="0"/>
                </a:cubicBezTo>
                <a:lnTo>
                  <a:pt x="17964" y="0"/>
                </a:lnTo>
                <a:cubicBezTo>
                  <a:pt x="18739" y="0"/>
                  <a:pt x="19345" y="424"/>
                  <a:pt x="19345" y="929"/>
                </a:cubicBezTo>
                <a:lnTo>
                  <a:pt x="19345" y="16334"/>
                </a:lnTo>
                <a:cubicBezTo>
                  <a:pt x="19345" y="16400"/>
                  <a:pt x="19273" y="16465"/>
                  <a:pt x="19152" y="16465"/>
                </a:cubicBezTo>
                <a:cubicBezTo>
                  <a:pt x="19030" y="16465"/>
                  <a:pt x="18958" y="16416"/>
                  <a:pt x="18958" y="16334"/>
                </a:cubicBezTo>
                <a:lnTo>
                  <a:pt x="18958" y="929"/>
                </a:lnTo>
                <a:cubicBezTo>
                  <a:pt x="18958" y="554"/>
                  <a:pt x="18497" y="245"/>
                  <a:pt x="17939" y="245"/>
                </a:cubicBezTo>
                <a:lnTo>
                  <a:pt x="1358" y="245"/>
                </a:lnTo>
                <a:cubicBezTo>
                  <a:pt x="800" y="245"/>
                  <a:pt x="339" y="554"/>
                  <a:pt x="339" y="929"/>
                </a:cubicBezTo>
                <a:lnTo>
                  <a:pt x="339" y="19611"/>
                </a:lnTo>
                <a:cubicBezTo>
                  <a:pt x="339" y="19986"/>
                  <a:pt x="800" y="20296"/>
                  <a:pt x="1358" y="20296"/>
                </a:cubicBezTo>
                <a:lnTo>
                  <a:pt x="16121" y="20296"/>
                </a:lnTo>
                <a:cubicBezTo>
                  <a:pt x="16582" y="20296"/>
                  <a:pt x="16945" y="20540"/>
                  <a:pt x="16945" y="20850"/>
                </a:cubicBezTo>
                <a:lnTo>
                  <a:pt x="16945" y="21192"/>
                </a:lnTo>
                <a:cubicBezTo>
                  <a:pt x="16945" y="21258"/>
                  <a:pt x="16994" y="21323"/>
                  <a:pt x="17091" y="21339"/>
                </a:cubicBezTo>
                <a:cubicBezTo>
                  <a:pt x="17188" y="21355"/>
                  <a:pt x="17285" y="21355"/>
                  <a:pt x="17358" y="21307"/>
                </a:cubicBezTo>
                <a:lnTo>
                  <a:pt x="21139" y="19106"/>
                </a:lnTo>
                <a:cubicBezTo>
                  <a:pt x="21188" y="19073"/>
                  <a:pt x="21236" y="19024"/>
                  <a:pt x="21236" y="18975"/>
                </a:cubicBezTo>
                <a:cubicBezTo>
                  <a:pt x="21236" y="18926"/>
                  <a:pt x="21212" y="18878"/>
                  <a:pt x="21139" y="18845"/>
                </a:cubicBezTo>
                <a:lnTo>
                  <a:pt x="17358" y="16644"/>
                </a:lnTo>
                <a:cubicBezTo>
                  <a:pt x="17285" y="16595"/>
                  <a:pt x="17188" y="16595"/>
                  <a:pt x="17091" y="16612"/>
                </a:cubicBezTo>
                <a:cubicBezTo>
                  <a:pt x="16994" y="16644"/>
                  <a:pt x="16945" y="16693"/>
                  <a:pt x="16945" y="16758"/>
                </a:cubicBezTo>
                <a:lnTo>
                  <a:pt x="16945" y="17345"/>
                </a:lnTo>
                <a:cubicBezTo>
                  <a:pt x="16945" y="17655"/>
                  <a:pt x="16582" y="17899"/>
                  <a:pt x="16121" y="17899"/>
                </a:cubicBezTo>
                <a:lnTo>
                  <a:pt x="14788" y="17899"/>
                </a:lnTo>
                <a:cubicBezTo>
                  <a:pt x="14691" y="17899"/>
                  <a:pt x="14594" y="17851"/>
                  <a:pt x="14594" y="17769"/>
                </a:cubicBezTo>
                <a:cubicBezTo>
                  <a:pt x="14594" y="17688"/>
                  <a:pt x="14667" y="17639"/>
                  <a:pt x="14788" y="17639"/>
                </a:cubicBezTo>
                <a:lnTo>
                  <a:pt x="16121" y="17639"/>
                </a:lnTo>
                <a:cubicBezTo>
                  <a:pt x="16364" y="17639"/>
                  <a:pt x="16582" y="17508"/>
                  <a:pt x="16582" y="17329"/>
                </a:cubicBezTo>
                <a:lnTo>
                  <a:pt x="16582" y="16742"/>
                </a:lnTo>
                <a:cubicBezTo>
                  <a:pt x="16582" y="16579"/>
                  <a:pt x="16727" y="16432"/>
                  <a:pt x="16945" y="16367"/>
                </a:cubicBezTo>
                <a:cubicBezTo>
                  <a:pt x="17164" y="16302"/>
                  <a:pt x="17430" y="16318"/>
                  <a:pt x="17600" y="16432"/>
                </a:cubicBezTo>
                <a:lnTo>
                  <a:pt x="21382" y="18633"/>
                </a:lnTo>
                <a:cubicBezTo>
                  <a:pt x="21527" y="18715"/>
                  <a:pt x="21600" y="18829"/>
                  <a:pt x="21600" y="18943"/>
                </a:cubicBezTo>
                <a:cubicBezTo>
                  <a:pt x="21600" y="19057"/>
                  <a:pt x="21527" y="19171"/>
                  <a:pt x="21382" y="19253"/>
                </a:cubicBezTo>
                <a:lnTo>
                  <a:pt x="17600" y="21453"/>
                </a:lnTo>
                <a:cubicBezTo>
                  <a:pt x="17503" y="21567"/>
                  <a:pt x="17382" y="21600"/>
                  <a:pt x="17236" y="21600"/>
                </a:cubicBezTo>
                <a:close/>
              </a:path>
            </a:pathLst>
          </a:custGeom>
          <a:solidFill>
            <a:schemeClr val="tx1">
              <a:lumMod val="50000"/>
              <a:lumOff val="5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latin typeface="Quicksand Light" pitchFamily="2" charset="0"/>
            </a:endParaRPr>
          </a:p>
        </p:txBody>
      </p:sp>
      <p:sp>
        <p:nvSpPr>
          <p:cNvPr id="42" name="Shape">
            <a:extLst>
              <a:ext uri="{FF2B5EF4-FFF2-40B4-BE49-F238E27FC236}">
                <a16:creationId xmlns:a16="http://schemas.microsoft.com/office/drawing/2014/main" id="{F0DE13BF-5A25-4C49-A2D6-FFBCA63E4BCA}"/>
              </a:ext>
            </a:extLst>
          </p:cNvPr>
          <p:cNvSpPr/>
          <p:nvPr/>
        </p:nvSpPr>
        <p:spPr>
          <a:xfrm>
            <a:off x="3162630" y="1528859"/>
            <a:ext cx="2856516" cy="4244228"/>
          </a:xfrm>
          <a:custGeom>
            <a:avLst/>
            <a:gdLst/>
            <a:ahLst/>
            <a:cxnLst>
              <a:cxn ang="0">
                <a:pos x="wd2" y="hd2"/>
              </a:cxn>
              <a:cxn ang="5400000">
                <a:pos x="wd2" y="hd2"/>
              </a:cxn>
              <a:cxn ang="10800000">
                <a:pos x="wd2" y="hd2"/>
              </a:cxn>
              <a:cxn ang="16200000">
                <a:pos x="wd2" y="hd2"/>
              </a:cxn>
            </a:cxnLst>
            <a:rect l="0" t="0" r="r" b="b"/>
            <a:pathLst>
              <a:path w="21600" h="21573" extrusionOk="0">
                <a:moveTo>
                  <a:pt x="17944" y="21573"/>
                </a:moveTo>
                <a:lnTo>
                  <a:pt x="1380" y="21573"/>
                </a:lnTo>
                <a:cubicBezTo>
                  <a:pt x="605" y="21573"/>
                  <a:pt x="0" y="21150"/>
                  <a:pt x="0" y="20645"/>
                </a:cubicBezTo>
                <a:lnTo>
                  <a:pt x="0" y="1991"/>
                </a:lnTo>
                <a:cubicBezTo>
                  <a:pt x="0" y="1471"/>
                  <a:pt x="630" y="1064"/>
                  <a:pt x="1380" y="1064"/>
                </a:cubicBezTo>
                <a:lnTo>
                  <a:pt x="16127" y="1064"/>
                </a:lnTo>
                <a:cubicBezTo>
                  <a:pt x="16370" y="1064"/>
                  <a:pt x="16587" y="933"/>
                  <a:pt x="16587" y="754"/>
                </a:cubicBezTo>
                <a:lnTo>
                  <a:pt x="16587" y="413"/>
                </a:lnTo>
                <a:cubicBezTo>
                  <a:pt x="16587" y="250"/>
                  <a:pt x="16733" y="103"/>
                  <a:pt x="16951" y="38"/>
                </a:cubicBezTo>
                <a:cubicBezTo>
                  <a:pt x="17169" y="-27"/>
                  <a:pt x="17435" y="-11"/>
                  <a:pt x="17604" y="103"/>
                </a:cubicBezTo>
                <a:lnTo>
                  <a:pt x="21382" y="2301"/>
                </a:lnTo>
                <a:cubicBezTo>
                  <a:pt x="21527" y="2382"/>
                  <a:pt x="21600" y="2496"/>
                  <a:pt x="21600" y="2610"/>
                </a:cubicBezTo>
                <a:cubicBezTo>
                  <a:pt x="21600" y="2724"/>
                  <a:pt x="21527" y="2838"/>
                  <a:pt x="21382" y="2919"/>
                </a:cubicBezTo>
                <a:lnTo>
                  <a:pt x="17604" y="5117"/>
                </a:lnTo>
                <a:cubicBezTo>
                  <a:pt x="17411" y="5231"/>
                  <a:pt x="17169" y="5247"/>
                  <a:pt x="16951" y="5182"/>
                </a:cubicBezTo>
                <a:cubicBezTo>
                  <a:pt x="16733" y="5117"/>
                  <a:pt x="16587" y="4970"/>
                  <a:pt x="16587" y="4807"/>
                </a:cubicBezTo>
                <a:lnTo>
                  <a:pt x="16587" y="4221"/>
                </a:lnTo>
                <a:cubicBezTo>
                  <a:pt x="16587" y="4059"/>
                  <a:pt x="16394" y="3912"/>
                  <a:pt x="16127" y="3912"/>
                </a:cubicBezTo>
                <a:lnTo>
                  <a:pt x="14796" y="3912"/>
                </a:lnTo>
                <a:cubicBezTo>
                  <a:pt x="14699" y="3912"/>
                  <a:pt x="14602" y="3863"/>
                  <a:pt x="14602" y="3782"/>
                </a:cubicBezTo>
                <a:cubicBezTo>
                  <a:pt x="14602" y="3701"/>
                  <a:pt x="14674" y="3652"/>
                  <a:pt x="14796" y="3652"/>
                </a:cubicBezTo>
                <a:lnTo>
                  <a:pt x="16127" y="3652"/>
                </a:lnTo>
                <a:cubicBezTo>
                  <a:pt x="16587" y="3652"/>
                  <a:pt x="16951" y="3896"/>
                  <a:pt x="16951" y="4205"/>
                </a:cubicBezTo>
                <a:lnTo>
                  <a:pt x="16951" y="4791"/>
                </a:lnTo>
                <a:cubicBezTo>
                  <a:pt x="16951" y="4856"/>
                  <a:pt x="16999" y="4921"/>
                  <a:pt x="17096" y="4938"/>
                </a:cubicBezTo>
                <a:cubicBezTo>
                  <a:pt x="17193" y="4954"/>
                  <a:pt x="17290" y="4954"/>
                  <a:pt x="17362" y="4905"/>
                </a:cubicBezTo>
                <a:lnTo>
                  <a:pt x="21140" y="2708"/>
                </a:lnTo>
                <a:cubicBezTo>
                  <a:pt x="21188" y="2675"/>
                  <a:pt x="21237" y="2626"/>
                  <a:pt x="21237" y="2577"/>
                </a:cubicBezTo>
                <a:cubicBezTo>
                  <a:pt x="21237" y="2529"/>
                  <a:pt x="21213" y="2480"/>
                  <a:pt x="21140" y="2447"/>
                </a:cubicBezTo>
                <a:lnTo>
                  <a:pt x="17362" y="250"/>
                </a:lnTo>
                <a:cubicBezTo>
                  <a:pt x="17290" y="201"/>
                  <a:pt x="17193" y="201"/>
                  <a:pt x="17096" y="217"/>
                </a:cubicBezTo>
                <a:cubicBezTo>
                  <a:pt x="16999" y="250"/>
                  <a:pt x="16951" y="299"/>
                  <a:pt x="16951" y="364"/>
                </a:cubicBezTo>
                <a:lnTo>
                  <a:pt x="16951" y="705"/>
                </a:lnTo>
                <a:cubicBezTo>
                  <a:pt x="16951" y="1015"/>
                  <a:pt x="16587" y="1259"/>
                  <a:pt x="16127" y="1259"/>
                </a:cubicBezTo>
                <a:lnTo>
                  <a:pt x="1380" y="1259"/>
                </a:lnTo>
                <a:cubicBezTo>
                  <a:pt x="823" y="1259"/>
                  <a:pt x="363" y="1568"/>
                  <a:pt x="363" y="1943"/>
                </a:cubicBezTo>
                <a:lnTo>
                  <a:pt x="363" y="20596"/>
                </a:lnTo>
                <a:cubicBezTo>
                  <a:pt x="363" y="20971"/>
                  <a:pt x="823" y="21280"/>
                  <a:pt x="1380" y="21280"/>
                </a:cubicBezTo>
                <a:lnTo>
                  <a:pt x="17944" y="21280"/>
                </a:lnTo>
                <a:cubicBezTo>
                  <a:pt x="18500" y="21280"/>
                  <a:pt x="18961" y="20971"/>
                  <a:pt x="18961" y="20596"/>
                </a:cubicBezTo>
                <a:lnTo>
                  <a:pt x="18961" y="5214"/>
                </a:lnTo>
                <a:cubicBezTo>
                  <a:pt x="18961" y="5149"/>
                  <a:pt x="19033" y="5084"/>
                  <a:pt x="19154" y="5084"/>
                </a:cubicBezTo>
                <a:cubicBezTo>
                  <a:pt x="19275" y="5084"/>
                  <a:pt x="19348" y="5133"/>
                  <a:pt x="19348" y="5214"/>
                </a:cubicBezTo>
                <a:lnTo>
                  <a:pt x="19348" y="20596"/>
                </a:lnTo>
                <a:cubicBezTo>
                  <a:pt x="19348" y="21150"/>
                  <a:pt x="18718" y="21573"/>
                  <a:pt x="17944" y="21573"/>
                </a:cubicBezTo>
                <a:close/>
              </a:path>
            </a:pathLst>
          </a:custGeom>
          <a:solidFill>
            <a:schemeClr val="tx1">
              <a:lumMod val="50000"/>
              <a:lumOff val="5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latin typeface="Quicksand Light" pitchFamily="2" charset="0"/>
            </a:endParaRPr>
          </a:p>
        </p:txBody>
      </p:sp>
      <p:sp>
        <p:nvSpPr>
          <p:cNvPr id="43" name="Shape">
            <a:extLst>
              <a:ext uri="{FF2B5EF4-FFF2-40B4-BE49-F238E27FC236}">
                <a16:creationId xmlns:a16="http://schemas.microsoft.com/office/drawing/2014/main" id="{24C528B2-B45E-45D1-974B-5C8E10F7D6DF}"/>
              </a:ext>
            </a:extLst>
          </p:cNvPr>
          <p:cNvSpPr/>
          <p:nvPr/>
        </p:nvSpPr>
        <p:spPr>
          <a:xfrm>
            <a:off x="6172859" y="1720999"/>
            <a:ext cx="2853314" cy="4243142"/>
          </a:xfrm>
          <a:custGeom>
            <a:avLst/>
            <a:gdLst/>
            <a:ahLst/>
            <a:cxnLst>
              <a:cxn ang="0">
                <a:pos x="wd2" y="hd2"/>
              </a:cxn>
              <a:cxn ang="5400000">
                <a:pos x="wd2" y="hd2"/>
              </a:cxn>
              <a:cxn ang="10800000">
                <a:pos x="wd2" y="hd2"/>
              </a:cxn>
              <a:cxn ang="16200000">
                <a:pos x="wd2" y="hd2"/>
              </a:cxn>
            </a:cxnLst>
            <a:rect l="0" t="0" r="r" b="b"/>
            <a:pathLst>
              <a:path w="21600" h="21600" extrusionOk="0">
                <a:moveTo>
                  <a:pt x="17236" y="21600"/>
                </a:moveTo>
                <a:cubicBezTo>
                  <a:pt x="17139" y="21600"/>
                  <a:pt x="17067" y="21584"/>
                  <a:pt x="16970" y="21567"/>
                </a:cubicBezTo>
                <a:cubicBezTo>
                  <a:pt x="16752" y="21502"/>
                  <a:pt x="16606" y="21355"/>
                  <a:pt x="16606" y="21192"/>
                </a:cubicBezTo>
                <a:lnTo>
                  <a:pt x="16606" y="20850"/>
                </a:lnTo>
                <a:cubicBezTo>
                  <a:pt x="16606" y="20687"/>
                  <a:pt x="16412" y="20540"/>
                  <a:pt x="16145" y="20540"/>
                </a:cubicBezTo>
                <a:lnTo>
                  <a:pt x="1382" y="20540"/>
                </a:lnTo>
                <a:cubicBezTo>
                  <a:pt x="606" y="20540"/>
                  <a:pt x="0" y="20117"/>
                  <a:pt x="0" y="19611"/>
                </a:cubicBezTo>
                <a:lnTo>
                  <a:pt x="0" y="929"/>
                </a:lnTo>
                <a:cubicBezTo>
                  <a:pt x="0" y="408"/>
                  <a:pt x="630" y="0"/>
                  <a:pt x="1382" y="0"/>
                </a:cubicBezTo>
                <a:lnTo>
                  <a:pt x="17964" y="0"/>
                </a:lnTo>
                <a:cubicBezTo>
                  <a:pt x="18739" y="0"/>
                  <a:pt x="19345" y="424"/>
                  <a:pt x="19345" y="929"/>
                </a:cubicBezTo>
                <a:lnTo>
                  <a:pt x="19345" y="16334"/>
                </a:lnTo>
                <a:cubicBezTo>
                  <a:pt x="19345" y="16400"/>
                  <a:pt x="19273" y="16465"/>
                  <a:pt x="19152" y="16465"/>
                </a:cubicBezTo>
                <a:cubicBezTo>
                  <a:pt x="19030" y="16465"/>
                  <a:pt x="18958" y="16416"/>
                  <a:pt x="18958" y="16334"/>
                </a:cubicBezTo>
                <a:lnTo>
                  <a:pt x="18958" y="929"/>
                </a:lnTo>
                <a:cubicBezTo>
                  <a:pt x="18958" y="554"/>
                  <a:pt x="18497" y="245"/>
                  <a:pt x="17939" y="245"/>
                </a:cubicBezTo>
                <a:lnTo>
                  <a:pt x="1358" y="245"/>
                </a:lnTo>
                <a:cubicBezTo>
                  <a:pt x="800" y="245"/>
                  <a:pt x="339" y="554"/>
                  <a:pt x="339" y="929"/>
                </a:cubicBezTo>
                <a:lnTo>
                  <a:pt x="339" y="19611"/>
                </a:lnTo>
                <a:cubicBezTo>
                  <a:pt x="339" y="19986"/>
                  <a:pt x="800" y="20296"/>
                  <a:pt x="1358" y="20296"/>
                </a:cubicBezTo>
                <a:lnTo>
                  <a:pt x="16121" y="20296"/>
                </a:lnTo>
                <a:cubicBezTo>
                  <a:pt x="16582" y="20296"/>
                  <a:pt x="16945" y="20540"/>
                  <a:pt x="16945" y="20850"/>
                </a:cubicBezTo>
                <a:lnTo>
                  <a:pt x="16945" y="21192"/>
                </a:lnTo>
                <a:cubicBezTo>
                  <a:pt x="16945" y="21258"/>
                  <a:pt x="16994" y="21323"/>
                  <a:pt x="17091" y="21339"/>
                </a:cubicBezTo>
                <a:cubicBezTo>
                  <a:pt x="17188" y="21372"/>
                  <a:pt x="17285" y="21355"/>
                  <a:pt x="17358" y="21307"/>
                </a:cubicBezTo>
                <a:lnTo>
                  <a:pt x="21139" y="19106"/>
                </a:lnTo>
                <a:cubicBezTo>
                  <a:pt x="21188" y="19073"/>
                  <a:pt x="21236" y="19024"/>
                  <a:pt x="21236" y="18975"/>
                </a:cubicBezTo>
                <a:cubicBezTo>
                  <a:pt x="21236" y="18926"/>
                  <a:pt x="21212" y="18878"/>
                  <a:pt x="21139" y="18845"/>
                </a:cubicBezTo>
                <a:lnTo>
                  <a:pt x="17358" y="16644"/>
                </a:lnTo>
                <a:cubicBezTo>
                  <a:pt x="17285" y="16595"/>
                  <a:pt x="17188" y="16595"/>
                  <a:pt x="17091" y="16612"/>
                </a:cubicBezTo>
                <a:cubicBezTo>
                  <a:pt x="16994" y="16644"/>
                  <a:pt x="16945" y="16693"/>
                  <a:pt x="16945" y="16758"/>
                </a:cubicBezTo>
                <a:lnTo>
                  <a:pt x="16945" y="17345"/>
                </a:lnTo>
                <a:cubicBezTo>
                  <a:pt x="16945" y="17655"/>
                  <a:pt x="16582" y="17899"/>
                  <a:pt x="16121" y="17899"/>
                </a:cubicBezTo>
                <a:lnTo>
                  <a:pt x="14788" y="17899"/>
                </a:lnTo>
                <a:cubicBezTo>
                  <a:pt x="14691" y="17899"/>
                  <a:pt x="14594" y="17851"/>
                  <a:pt x="14594" y="17769"/>
                </a:cubicBezTo>
                <a:cubicBezTo>
                  <a:pt x="14594" y="17688"/>
                  <a:pt x="14667" y="17639"/>
                  <a:pt x="14788" y="17639"/>
                </a:cubicBezTo>
                <a:lnTo>
                  <a:pt x="16121" y="17639"/>
                </a:lnTo>
                <a:cubicBezTo>
                  <a:pt x="16364" y="17639"/>
                  <a:pt x="16582" y="17508"/>
                  <a:pt x="16582" y="17329"/>
                </a:cubicBezTo>
                <a:lnTo>
                  <a:pt x="16582" y="16742"/>
                </a:lnTo>
                <a:cubicBezTo>
                  <a:pt x="16582" y="16579"/>
                  <a:pt x="16727" y="16432"/>
                  <a:pt x="16945" y="16367"/>
                </a:cubicBezTo>
                <a:cubicBezTo>
                  <a:pt x="17164" y="16302"/>
                  <a:pt x="17430" y="16318"/>
                  <a:pt x="17600" y="16432"/>
                </a:cubicBezTo>
                <a:lnTo>
                  <a:pt x="21382" y="18633"/>
                </a:lnTo>
                <a:cubicBezTo>
                  <a:pt x="21527" y="18715"/>
                  <a:pt x="21600" y="18829"/>
                  <a:pt x="21600" y="18943"/>
                </a:cubicBezTo>
                <a:cubicBezTo>
                  <a:pt x="21600" y="19057"/>
                  <a:pt x="21527" y="19171"/>
                  <a:pt x="21382" y="19253"/>
                </a:cubicBezTo>
                <a:lnTo>
                  <a:pt x="17600" y="21453"/>
                </a:lnTo>
                <a:cubicBezTo>
                  <a:pt x="17527" y="21567"/>
                  <a:pt x="17382" y="21600"/>
                  <a:pt x="17236" y="21600"/>
                </a:cubicBezTo>
                <a:close/>
              </a:path>
            </a:pathLst>
          </a:custGeom>
          <a:solidFill>
            <a:schemeClr val="tx1">
              <a:lumMod val="50000"/>
              <a:lumOff val="5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latin typeface="Quicksand Light" pitchFamily="2" charset="0"/>
            </a:endParaRPr>
          </a:p>
        </p:txBody>
      </p:sp>
      <p:sp>
        <p:nvSpPr>
          <p:cNvPr id="48" name="Shape">
            <a:extLst>
              <a:ext uri="{FF2B5EF4-FFF2-40B4-BE49-F238E27FC236}">
                <a16:creationId xmlns:a16="http://schemas.microsoft.com/office/drawing/2014/main" id="{558233BE-4599-4E53-B7EC-3CFF3383112E}"/>
              </a:ext>
            </a:extLst>
          </p:cNvPr>
          <p:cNvSpPr/>
          <p:nvPr/>
        </p:nvSpPr>
        <p:spPr>
          <a:xfrm>
            <a:off x="9183091" y="1528859"/>
            <a:ext cx="2856509" cy="4244228"/>
          </a:xfrm>
          <a:custGeom>
            <a:avLst/>
            <a:gdLst/>
            <a:ahLst/>
            <a:cxnLst>
              <a:cxn ang="0">
                <a:pos x="wd2" y="hd2"/>
              </a:cxn>
              <a:cxn ang="5400000">
                <a:pos x="wd2" y="hd2"/>
              </a:cxn>
              <a:cxn ang="10800000">
                <a:pos x="wd2" y="hd2"/>
              </a:cxn>
              <a:cxn ang="16200000">
                <a:pos x="wd2" y="hd2"/>
              </a:cxn>
            </a:cxnLst>
            <a:rect l="0" t="0" r="r" b="b"/>
            <a:pathLst>
              <a:path w="21600" h="21573" extrusionOk="0">
                <a:moveTo>
                  <a:pt x="17944" y="21573"/>
                </a:moveTo>
                <a:lnTo>
                  <a:pt x="1380" y="21573"/>
                </a:lnTo>
                <a:cubicBezTo>
                  <a:pt x="605" y="21573"/>
                  <a:pt x="0" y="21150"/>
                  <a:pt x="0" y="20645"/>
                </a:cubicBezTo>
                <a:lnTo>
                  <a:pt x="0" y="1991"/>
                </a:lnTo>
                <a:cubicBezTo>
                  <a:pt x="0" y="1471"/>
                  <a:pt x="630" y="1064"/>
                  <a:pt x="1380" y="1064"/>
                </a:cubicBezTo>
                <a:lnTo>
                  <a:pt x="16127" y="1064"/>
                </a:lnTo>
                <a:cubicBezTo>
                  <a:pt x="16370" y="1064"/>
                  <a:pt x="16587" y="933"/>
                  <a:pt x="16587" y="754"/>
                </a:cubicBezTo>
                <a:lnTo>
                  <a:pt x="16587" y="413"/>
                </a:lnTo>
                <a:cubicBezTo>
                  <a:pt x="16587" y="250"/>
                  <a:pt x="16733" y="103"/>
                  <a:pt x="16951" y="38"/>
                </a:cubicBezTo>
                <a:cubicBezTo>
                  <a:pt x="17169" y="-27"/>
                  <a:pt x="17435" y="-11"/>
                  <a:pt x="17604" y="103"/>
                </a:cubicBezTo>
                <a:lnTo>
                  <a:pt x="21382" y="2301"/>
                </a:lnTo>
                <a:cubicBezTo>
                  <a:pt x="21527" y="2382"/>
                  <a:pt x="21600" y="2496"/>
                  <a:pt x="21600" y="2610"/>
                </a:cubicBezTo>
                <a:cubicBezTo>
                  <a:pt x="21600" y="2724"/>
                  <a:pt x="21527" y="2838"/>
                  <a:pt x="21382" y="2919"/>
                </a:cubicBezTo>
                <a:lnTo>
                  <a:pt x="17604" y="5117"/>
                </a:lnTo>
                <a:cubicBezTo>
                  <a:pt x="17411" y="5231"/>
                  <a:pt x="17169" y="5247"/>
                  <a:pt x="16951" y="5182"/>
                </a:cubicBezTo>
                <a:cubicBezTo>
                  <a:pt x="16733" y="5117"/>
                  <a:pt x="16587" y="4970"/>
                  <a:pt x="16587" y="4807"/>
                </a:cubicBezTo>
                <a:lnTo>
                  <a:pt x="16587" y="4221"/>
                </a:lnTo>
                <a:cubicBezTo>
                  <a:pt x="16587" y="4059"/>
                  <a:pt x="16394" y="3912"/>
                  <a:pt x="16127" y="3912"/>
                </a:cubicBezTo>
                <a:lnTo>
                  <a:pt x="14796" y="3912"/>
                </a:lnTo>
                <a:cubicBezTo>
                  <a:pt x="14699" y="3912"/>
                  <a:pt x="14602" y="3863"/>
                  <a:pt x="14602" y="3782"/>
                </a:cubicBezTo>
                <a:cubicBezTo>
                  <a:pt x="14602" y="3701"/>
                  <a:pt x="14674" y="3652"/>
                  <a:pt x="14796" y="3652"/>
                </a:cubicBezTo>
                <a:lnTo>
                  <a:pt x="16127" y="3652"/>
                </a:lnTo>
                <a:cubicBezTo>
                  <a:pt x="16587" y="3652"/>
                  <a:pt x="16951" y="3896"/>
                  <a:pt x="16951" y="4205"/>
                </a:cubicBezTo>
                <a:lnTo>
                  <a:pt x="16951" y="4791"/>
                </a:lnTo>
                <a:cubicBezTo>
                  <a:pt x="16951" y="4856"/>
                  <a:pt x="16999" y="4921"/>
                  <a:pt x="17096" y="4938"/>
                </a:cubicBezTo>
                <a:cubicBezTo>
                  <a:pt x="17193" y="4970"/>
                  <a:pt x="17290" y="4954"/>
                  <a:pt x="17362" y="4905"/>
                </a:cubicBezTo>
                <a:lnTo>
                  <a:pt x="21140" y="2708"/>
                </a:lnTo>
                <a:cubicBezTo>
                  <a:pt x="21188" y="2675"/>
                  <a:pt x="21237" y="2626"/>
                  <a:pt x="21237" y="2577"/>
                </a:cubicBezTo>
                <a:cubicBezTo>
                  <a:pt x="21237" y="2529"/>
                  <a:pt x="21213" y="2480"/>
                  <a:pt x="21140" y="2447"/>
                </a:cubicBezTo>
                <a:lnTo>
                  <a:pt x="17362" y="250"/>
                </a:lnTo>
                <a:cubicBezTo>
                  <a:pt x="17290" y="201"/>
                  <a:pt x="17193" y="201"/>
                  <a:pt x="17096" y="217"/>
                </a:cubicBezTo>
                <a:cubicBezTo>
                  <a:pt x="16999" y="233"/>
                  <a:pt x="16951" y="299"/>
                  <a:pt x="16951" y="364"/>
                </a:cubicBezTo>
                <a:lnTo>
                  <a:pt x="16951" y="705"/>
                </a:lnTo>
                <a:cubicBezTo>
                  <a:pt x="16951" y="1015"/>
                  <a:pt x="16587" y="1259"/>
                  <a:pt x="16127" y="1259"/>
                </a:cubicBezTo>
                <a:lnTo>
                  <a:pt x="1380" y="1259"/>
                </a:lnTo>
                <a:cubicBezTo>
                  <a:pt x="823" y="1259"/>
                  <a:pt x="363" y="1568"/>
                  <a:pt x="363" y="1943"/>
                </a:cubicBezTo>
                <a:lnTo>
                  <a:pt x="363" y="20596"/>
                </a:lnTo>
                <a:cubicBezTo>
                  <a:pt x="363" y="20971"/>
                  <a:pt x="823" y="21280"/>
                  <a:pt x="1380" y="21280"/>
                </a:cubicBezTo>
                <a:lnTo>
                  <a:pt x="17944" y="21280"/>
                </a:lnTo>
                <a:cubicBezTo>
                  <a:pt x="18500" y="21280"/>
                  <a:pt x="18961" y="20971"/>
                  <a:pt x="18961" y="20596"/>
                </a:cubicBezTo>
                <a:lnTo>
                  <a:pt x="18961" y="5214"/>
                </a:lnTo>
                <a:cubicBezTo>
                  <a:pt x="18961" y="5149"/>
                  <a:pt x="19033" y="5084"/>
                  <a:pt x="19154" y="5084"/>
                </a:cubicBezTo>
                <a:cubicBezTo>
                  <a:pt x="19275" y="5084"/>
                  <a:pt x="19348" y="5133"/>
                  <a:pt x="19348" y="5214"/>
                </a:cubicBezTo>
                <a:lnTo>
                  <a:pt x="19348" y="20596"/>
                </a:lnTo>
                <a:cubicBezTo>
                  <a:pt x="19324" y="21150"/>
                  <a:pt x="18694" y="21573"/>
                  <a:pt x="17944" y="21573"/>
                </a:cubicBezTo>
                <a:close/>
              </a:path>
            </a:pathLst>
          </a:custGeom>
          <a:solidFill>
            <a:schemeClr val="tx1">
              <a:lumMod val="50000"/>
              <a:lumOff val="5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latin typeface="Quicksand Light" pitchFamily="2" charset="0"/>
            </a:endParaRPr>
          </a:p>
        </p:txBody>
      </p:sp>
      <p:pic>
        <p:nvPicPr>
          <p:cNvPr id="49" name="Graphic 11" descr="Lâmpada e lápis com preenchimento sólido">
            <a:extLst>
              <a:ext uri="{FF2B5EF4-FFF2-40B4-BE49-F238E27FC236}">
                <a16:creationId xmlns:a16="http://schemas.microsoft.com/office/drawing/2014/main" id="{52C3E187-1A2C-4A74-BF04-A908D29C97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306745" y="1791539"/>
            <a:ext cx="450503" cy="450503"/>
          </a:xfrm>
          <a:prstGeom prst="rect">
            <a:avLst/>
          </a:prstGeom>
        </p:spPr>
      </p:pic>
      <p:pic>
        <p:nvPicPr>
          <p:cNvPr id="50" name="Graphic 12" descr="Boa Ideia com preenchimento sólido">
            <a:extLst>
              <a:ext uri="{FF2B5EF4-FFF2-40B4-BE49-F238E27FC236}">
                <a16:creationId xmlns:a16="http://schemas.microsoft.com/office/drawing/2014/main" id="{5A169B7C-D662-48F1-A922-CC7D62E1D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358927" y="1804251"/>
            <a:ext cx="450503" cy="450503"/>
          </a:xfrm>
          <a:prstGeom prst="rect">
            <a:avLst/>
          </a:prstGeom>
        </p:spPr>
      </p:pic>
      <p:pic>
        <p:nvPicPr>
          <p:cNvPr id="51" name="Graphic 13" descr="Gears with solid fill">
            <a:extLst>
              <a:ext uri="{FF2B5EF4-FFF2-40B4-BE49-F238E27FC236}">
                <a16:creationId xmlns:a16="http://schemas.microsoft.com/office/drawing/2014/main" id="{4D19B92A-686C-46DC-9450-59C5E4FF7C6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65406" y="5238871"/>
            <a:ext cx="450503" cy="450503"/>
          </a:xfrm>
          <a:prstGeom prst="rect">
            <a:avLst/>
          </a:prstGeom>
        </p:spPr>
      </p:pic>
      <p:pic>
        <p:nvPicPr>
          <p:cNvPr id="52" name="Graphic 14" descr="Saúde mental com preenchimento sólido">
            <a:extLst>
              <a:ext uri="{FF2B5EF4-FFF2-40B4-BE49-F238E27FC236}">
                <a16:creationId xmlns:a16="http://schemas.microsoft.com/office/drawing/2014/main" id="{E73DBDEC-CD51-425B-BE65-B6343379418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276606" y="5238871"/>
            <a:ext cx="450503" cy="450503"/>
          </a:xfrm>
          <a:prstGeom prst="rect">
            <a:avLst/>
          </a:prstGeom>
        </p:spPr>
      </p:pic>
      <p:sp>
        <p:nvSpPr>
          <p:cNvPr id="5" name="Retângulo: Cantos Arredondados 4">
            <a:extLst>
              <a:ext uri="{FF2B5EF4-FFF2-40B4-BE49-F238E27FC236}">
                <a16:creationId xmlns:a16="http://schemas.microsoft.com/office/drawing/2014/main" id="{98FCB93A-8FFB-48A2-B5F6-5101DC2383A9}"/>
              </a:ext>
            </a:extLst>
          </p:cNvPr>
          <p:cNvSpPr/>
          <p:nvPr/>
        </p:nvSpPr>
        <p:spPr>
          <a:xfrm>
            <a:off x="3260363" y="2791444"/>
            <a:ext cx="2358918" cy="2880000"/>
          </a:xfrm>
          <a:prstGeom prst="roundRect">
            <a:avLst>
              <a:gd name="adj" fmla="val 5266"/>
            </a:avLst>
          </a:prstGeom>
          <a:solidFill>
            <a:srgbClr val="28B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noProof="1">
                <a:solidFill>
                  <a:schemeClr val="bg1"/>
                </a:solidFill>
                <a:latin typeface="Quicksand" pitchFamily="2" charset="0"/>
              </a:rPr>
              <a:t>Insights</a:t>
            </a:r>
          </a:p>
        </p:txBody>
      </p:sp>
      <p:sp>
        <p:nvSpPr>
          <p:cNvPr id="64" name="Retângulo: Cantos Arredondados 63">
            <a:extLst>
              <a:ext uri="{FF2B5EF4-FFF2-40B4-BE49-F238E27FC236}">
                <a16:creationId xmlns:a16="http://schemas.microsoft.com/office/drawing/2014/main" id="{F464107E-3FD1-47BC-A1E4-4D465D2C9D81}"/>
              </a:ext>
            </a:extLst>
          </p:cNvPr>
          <p:cNvSpPr/>
          <p:nvPr/>
        </p:nvSpPr>
        <p:spPr>
          <a:xfrm>
            <a:off x="250799" y="1813216"/>
            <a:ext cx="2358918" cy="2880000"/>
          </a:xfrm>
          <a:prstGeom prst="roundRect">
            <a:avLst>
              <a:gd name="adj" fmla="val 5392"/>
            </a:avLst>
          </a:prstGeom>
          <a:solidFill>
            <a:srgbClr val="FFC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noProof="1">
                <a:solidFill>
                  <a:schemeClr val="bg1"/>
                </a:solidFill>
                <a:latin typeface="Quicksand" pitchFamily="2" charset="0"/>
              </a:rPr>
              <a:t>Comportamentos e hábitos</a:t>
            </a:r>
          </a:p>
        </p:txBody>
      </p:sp>
      <p:sp>
        <p:nvSpPr>
          <p:cNvPr id="65" name="Retângulo: Cantos Arredondados 64">
            <a:extLst>
              <a:ext uri="{FF2B5EF4-FFF2-40B4-BE49-F238E27FC236}">
                <a16:creationId xmlns:a16="http://schemas.microsoft.com/office/drawing/2014/main" id="{15BF70D3-8D06-4B9E-B043-ECD0449EFA00}"/>
              </a:ext>
            </a:extLst>
          </p:cNvPr>
          <p:cNvSpPr/>
          <p:nvPr/>
        </p:nvSpPr>
        <p:spPr>
          <a:xfrm>
            <a:off x="6271257" y="1813216"/>
            <a:ext cx="2358918" cy="2880000"/>
          </a:xfrm>
          <a:prstGeom prst="roundRect">
            <a:avLst>
              <a:gd name="adj" fmla="val 5266"/>
            </a:avLst>
          </a:prstGeom>
          <a:solidFill>
            <a:srgbClr val="2DBA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noProof="1">
                <a:solidFill>
                  <a:schemeClr val="bg1"/>
                </a:solidFill>
                <a:latin typeface="Quicksand" pitchFamily="2" charset="0"/>
              </a:rPr>
              <a:t>Contextos, recomendações e funcionalidades</a:t>
            </a:r>
          </a:p>
        </p:txBody>
      </p:sp>
      <p:sp>
        <p:nvSpPr>
          <p:cNvPr id="66" name="Retângulo: Cantos Arredondados 65">
            <a:extLst>
              <a:ext uri="{FF2B5EF4-FFF2-40B4-BE49-F238E27FC236}">
                <a16:creationId xmlns:a16="http://schemas.microsoft.com/office/drawing/2014/main" id="{E7D9D128-1270-41B8-96F2-7438D0ED5D31}"/>
              </a:ext>
            </a:extLst>
          </p:cNvPr>
          <p:cNvSpPr/>
          <p:nvPr/>
        </p:nvSpPr>
        <p:spPr>
          <a:xfrm>
            <a:off x="9286982" y="2791444"/>
            <a:ext cx="2358918" cy="2880000"/>
          </a:xfrm>
          <a:prstGeom prst="roundRect">
            <a:avLst>
              <a:gd name="adj" fmla="val 564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bg1"/>
                </a:solidFill>
                <a:latin typeface="Quicksand" pitchFamily="2" charset="0"/>
              </a:rPr>
              <a:t>Aumento do engajamento</a:t>
            </a:r>
          </a:p>
        </p:txBody>
      </p:sp>
    </p:spTree>
    <p:extLst>
      <p:ext uri="{BB962C8B-B14F-4D97-AF65-F5344CB8AC3E}">
        <p14:creationId xmlns:p14="http://schemas.microsoft.com/office/powerpoint/2010/main" val="63233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101" name="Retângulo 100">
            <a:extLst>
              <a:ext uri="{FF2B5EF4-FFF2-40B4-BE49-F238E27FC236}">
                <a16:creationId xmlns:a16="http://schemas.microsoft.com/office/drawing/2014/main" id="{719D0AE1-7FE7-49E5-BE40-73BF63FAD7C2}"/>
              </a:ext>
            </a:extLst>
          </p:cNvPr>
          <p:cNvSpPr/>
          <p:nvPr/>
        </p:nvSpPr>
        <p:spPr>
          <a:xfrm>
            <a:off x="6690247" y="1165154"/>
            <a:ext cx="5424187" cy="3935764"/>
          </a:xfrm>
          <a:prstGeom prst="rect">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5056C312-3B7D-477B-B7B8-2047AAF5CDB6}"/>
              </a:ext>
            </a:extLst>
          </p:cNvPr>
          <p:cNvSpPr/>
          <p:nvPr/>
        </p:nvSpPr>
        <p:spPr>
          <a:xfrm>
            <a:off x="98474" y="1165154"/>
            <a:ext cx="6143706" cy="3935764"/>
          </a:xfrm>
          <a:prstGeom prst="rect">
            <a:avLst/>
          </a:prstGeom>
          <a:solidFill>
            <a:srgbClr val="00B050"/>
          </a:solidFill>
          <a:ln w="38100">
            <a:solidFill>
              <a:srgbClr val="00B050"/>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86EC5906-3B9C-4F42-8D6F-7D3C969CC5F3}"/>
              </a:ext>
            </a:extLst>
          </p:cNvPr>
          <p:cNvSpPr/>
          <p:nvPr/>
        </p:nvSpPr>
        <p:spPr>
          <a:xfrm>
            <a:off x="9516906" y="1198243"/>
            <a:ext cx="2548484" cy="387959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Visão da arquitetura</a:t>
            </a:r>
          </a:p>
        </p:txBody>
      </p:sp>
      <p:sp>
        <p:nvSpPr>
          <p:cNvPr id="71" name="Subtítulo 70">
            <a:extLst>
              <a:ext uri="{FF2B5EF4-FFF2-40B4-BE49-F238E27FC236}">
                <a16:creationId xmlns:a16="http://schemas.microsoft.com/office/drawing/2014/main" id="{7B45BF1A-CB60-471B-BCFD-E792D56C0EC0}"/>
              </a:ext>
            </a:extLst>
          </p:cNvPr>
          <p:cNvSpPr>
            <a:spLocks noGrp="1"/>
          </p:cNvSpPr>
          <p:nvPr>
            <p:ph type="subTitle" idx="1"/>
          </p:nvPr>
        </p:nvSpPr>
        <p:spPr/>
        <p:txBody>
          <a:bodyPr>
            <a:normAutofit fontScale="92500" lnSpcReduction="10000"/>
          </a:bodyPr>
          <a:lstStyle/>
          <a:p>
            <a:r>
              <a:rPr lang="pt-BR" dirty="0"/>
              <a:t>Design estrutural</a:t>
            </a:r>
          </a:p>
        </p:txBody>
      </p:sp>
      <p:grpSp>
        <p:nvGrpSpPr>
          <p:cNvPr id="3" name="Agrupar 2">
            <a:extLst>
              <a:ext uri="{FF2B5EF4-FFF2-40B4-BE49-F238E27FC236}">
                <a16:creationId xmlns:a16="http://schemas.microsoft.com/office/drawing/2014/main" id="{AA68DC20-97B4-4950-A88A-34655F2F8EC9}"/>
              </a:ext>
            </a:extLst>
          </p:cNvPr>
          <p:cNvGrpSpPr/>
          <p:nvPr/>
        </p:nvGrpSpPr>
        <p:grpSpPr>
          <a:xfrm>
            <a:off x="70338" y="5535124"/>
            <a:ext cx="12037255" cy="710000"/>
            <a:chOff x="70338" y="5519947"/>
            <a:chExt cx="12037255" cy="710000"/>
          </a:xfrm>
        </p:grpSpPr>
        <p:sp>
          <p:nvSpPr>
            <p:cNvPr id="30" name="Retângulo 29">
              <a:extLst>
                <a:ext uri="{FF2B5EF4-FFF2-40B4-BE49-F238E27FC236}">
                  <a16:creationId xmlns:a16="http://schemas.microsoft.com/office/drawing/2014/main" id="{374FB604-B9DA-417C-988D-A702FB9350DE}"/>
                </a:ext>
              </a:extLst>
            </p:cNvPr>
            <p:cNvSpPr/>
            <p:nvPr/>
          </p:nvSpPr>
          <p:spPr>
            <a:xfrm>
              <a:off x="70338" y="5564699"/>
              <a:ext cx="12037255" cy="665120"/>
            </a:xfrm>
            <a:prstGeom prst="rect">
              <a:avLst/>
            </a:prstGeom>
            <a:solidFill>
              <a:srgbClr val="BBA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F45A9AA5-9F60-4F34-A4E3-9327CBE1BF82}"/>
                </a:ext>
              </a:extLst>
            </p:cNvPr>
            <p:cNvSpPr txBox="1"/>
            <p:nvPr/>
          </p:nvSpPr>
          <p:spPr>
            <a:xfrm>
              <a:off x="98474" y="5519947"/>
              <a:ext cx="2005450" cy="307777"/>
            </a:xfrm>
            <a:prstGeom prst="rect">
              <a:avLst/>
            </a:prstGeom>
            <a:noFill/>
          </p:spPr>
          <p:txBody>
            <a:bodyPr wrap="square" rtlCol="0">
              <a:spAutoFit/>
            </a:bodyPr>
            <a:lstStyle/>
            <a:p>
              <a:pPr algn="l"/>
              <a:r>
                <a:rPr lang="pt-BR" sz="1400" b="1" dirty="0" err="1">
                  <a:latin typeface="Quicksand" pitchFamily="2" charset="0"/>
                </a:rPr>
                <a:t>DevSecOps</a:t>
              </a:r>
              <a:endParaRPr lang="pt-BR" sz="1400" b="1" dirty="0">
                <a:latin typeface="Quicksand" pitchFamily="2" charset="0"/>
              </a:endParaRPr>
            </a:p>
          </p:txBody>
        </p:sp>
        <p:sp>
          <p:nvSpPr>
            <p:cNvPr id="44" name="CaixaDeTexto 43">
              <a:extLst>
                <a:ext uri="{FF2B5EF4-FFF2-40B4-BE49-F238E27FC236}">
                  <a16:creationId xmlns:a16="http://schemas.microsoft.com/office/drawing/2014/main" id="{8590FAD8-1498-4CB8-9115-A62B0E441293}"/>
                </a:ext>
              </a:extLst>
            </p:cNvPr>
            <p:cNvSpPr txBox="1"/>
            <p:nvPr/>
          </p:nvSpPr>
          <p:spPr>
            <a:xfrm>
              <a:off x="84407" y="5768282"/>
              <a:ext cx="3533436" cy="461665"/>
            </a:xfrm>
            <a:prstGeom prst="rect">
              <a:avLst/>
            </a:prstGeom>
            <a:noFill/>
          </p:spPr>
          <p:txBody>
            <a:bodyPr wrap="square" rtlCol="0">
              <a:spAutoFit/>
            </a:bodyPr>
            <a:lstStyle/>
            <a:p>
              <a:pPr algn="l"/>
              <a:r>
                <a:rPr lang="pt-BR" sz="1200" dirty="0">
                  <a:latin typeface="Quicksand Light" pitchFamily="2" charset="0"/>
                </a:rPr>
                <a:t>CI/CD e Ferramentas de suporte</a:t>
              </a:r>
              <a:br>
                <a:rPr lang="pt-BR" sz="1200" dirty="0">
                  <a:latin typeface="Quicksand Light" pitchFamily="2" charset="0"/>
                </a:rPr>
              </a:br>
              <a:r>
                <a:rPr lang="pt-BR" sz="1200" dirty="0">
                  <a:latin typeface="Quicksand Light" pitchFamily="2" charset="0"/>
                </a:rPr>
                <a:t>(repositórios, gestão de configuração, release)</a:t>
              </a:r>
            </a:p>
          </p:txBody>
        </p:sp>
        <p:sp>
          <p:nvSpPr>
            <p:cNvPr id="46" name="Retângulo 45">
              <a:extLst>
                <a:ext uri="{FF2B5EF4-FFF2-40B4-BE49-F238E27FC236}">
                  <a16:creationId xmlns:a16="http://schemas.microsoft.com/office/drawing/2014/main" id="{30E8038C-9D3D-4EC0-9FD4-BF231E9A6D19}"/>
                </a:ext>
              </a:extLst>
            </p:cNvPr>
            <p:cNvSpPr/>
            <p:nvPr/>
          </p:nvSpPr>
          <p:spPr>
            <a:xfrm>
              <a:off x="3708236" y="5666578"/>
              <a:ext cx="2294789"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Integração Continua</a:t>
              </a:r>
            </a:p>
          </p:txBody>
        </p:sp>
        <p:sp>
          <p:nvSpPr>
            <p:cNvPr id="47" name="Retângulo 46">
              <a:extLst>
                <a:ext uri="{FF2B5EF4-FFF2-40B4-BE49-F238E27FC236}">
                  <a16:creationId xmlns:a16="http://schemas.microsoft.com/office/drawing/2014/main" id="{2A0B3315-5AE1-4F7F-9532-DC568A844028}"/>
                </a:ext>
              </a:extLst>
            </p:cNvPr>
            <p:cNvSpPr/>
            <p:nvPr/>
          </p:nvSpPr>
          <p:spPr>
            <a:xfrm>
              <a:off x="6630501" y="5666578"/>
              <a:ext cx="2294789"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Delivery Continuo</a:t>
              </a:r>
            </a:p>
          </p:txBody>
        </p:sp>
        <p:sp>
          <p:nvSpPr>
            <p:cNvPr id="48" name="Retângulo 47">
              <a:extLst>
                <a:ext uri="{FF2B5EF4-FFF2-40B4-BE49-F238E27FC236}">
                  <a16:creationId xmlns:a16="http://schemas.microsoft.com/office/drawing/2014/main" id="{B7FE0B71-9AE9-4442-B73F-4B7F79F400B0}"/>
                </a:ext>
              </a:extLst>
            </p:cNvPr>
            <p:cNvSpPr/>
            <p:nvPr/>
          </p:nvSpPr>
          <p:spPr>
            <a:xfrm>
              <a:off x="9552766" y="5666578"/>
              <a:ext cx="2294789"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latin typeface="Quicksand Light" pitchFamily="2" charset="0"/>
                </a:rPr>
                <a:t>Quality</a:t>
              </a:r>
              <a:r>
                <a:rPr lang="pt-BR" sz="1200" dirty="0">
                  <a:solidFill>
                    <a:schemeClr val="tx1"/>
                  </a:solidFill>
                  <a:latin typeface="Quicksand Light" pitchFamily="2" charset="0"/>
                </a:rPr>
                <a:t> Gates</a:t>
              </a:r>
            </a:p>
          </p:txBody>
        </p:sp>
      </p:grpSp>
      <p:sp>
        <p:nvSpPr>
          <p:cNvPr id="52" name="CaixaDeTexto 51">
            <a:extLst>
              <a:ext uri="{FF2B5EF4-FFF2-40B4-BE49-F238E27FC236}">
                <a16:creationId xmlns:a16="http://schemas.microsoft.com/office/drawing/2014/main" id="{D6F77FCF-A56C-4947-909A-D64C9FD63739}"/>
              </a:ext>
            </a:extLst>
          </p:cNvPr>
          <p:cNvSpPr txBox="1"/>
          <p:nvPr/>
        </p:nvSpPr>
        <p:spPr>
          <a:xfrm>
            <a:off x="9661176" y="1204730"/>
            <a:ext cx="2100255" cy="492443"/>
          </a:xfrm>
          <a:prstGeom prst="rect">
            <a:avLst/>
          </a:prstGeom>
          <a:noFill/>
        </p:spPr>
        <p:txBody>
          <a:bodyPr wrap="square" rtlCol="0">
            <a:spAutoFit/>
          </a:bodyPr>
          <a:lstStyle/>
          <a:p>
            <a:pPr algn="ctr"/>
            <a:r>
              <a:rPr lang="pt-BR" sz="1400" b="1" dirty="0">
                <a:solidFill>
                  <a:srgbClr val="525252"/>
                </a:solidFill>
                <a:latin typeface="Quicksand" pitchFamily="2" charset="0"/>
              </a:rPr>
              <a:t>Arquitetura </a:t>
            </a:r>
            <a:r>
              <a:rPr lang="pt-BR" sz="1400" b="1" dirty="0" err="1">
                <a:solidFill>
                  <a:srgbClr val="525252"/>
                </a:solidFill>
                <a:latin typeface="Quicksand" pitchFamily="2" charset="0"/>
              </a:rPr>
              <a:t>back-end</a:t>
            </a:r>
            <a:r>
              <a:rPr lang="pt-BR" sz="1400" b="1" dirty="0">
                <a:solidFill>
                  <a:srgbClr val="525252"/>
                </a:solidFill>
                <a:latin typeface="Quicksand" pitchFamily="2" charset="0"/>
              </a:rPr>
              <a:t> </a:t>
            </a:r>
            <a:br>
              <a:rPr lang="pt-BR" sz="1400" b="1" dirty="0">
                <a:solidFill>
                  <a:srgbClr val="525252"/>
                </a:solidFill>
                <a:latin typeface="Quicksand" pitchFamily="2" charset="0"/>
              </a:rPr>
            </a:br>
            <a:r>
              <a:rPr lang="pt-BR" sz="1200" dirty="0">
                <a:solidFill>
                  <a:srgbClr val="525252"/>
                </a:solidFill>
                <a:latin typeface="Quicksand" pitchFamily="2" charset="0"/>
              </a:rPr>
              <a:t>(</a:t>
            </a:r>
            <a:r>
              <a:rPr lang="pt-BR" sz="1100" dirty="0" err="1">
                <a:solidFill>
                  <a:srgbClr val="525252"/>
                </a:solidFill>
                <a:latin typeface="Quicksand" pitchFamily="2" charset="0"/>
              </a:rPr>
              <a:t>springboot</a:t>
            </a:r>
            <a:r>
              <a:rPr lang="pt-BR" sz="1200" dirty="0">
                <a:solidFill>
                  <a:srgbClr val="525252"/>
                </a:solidFill>
                <a:latin typeface="Quicksand" pitchFamily="2" charset="0"/>
              </a:rPr>
              <a:t>)</a:t>
            </a:r>
            <a:endParaRPr lang="pt-BR" sz="1400" dirty="0">
              <a:solidFill>
                <a:srgbClr val="525252"/>
              </a:solidFill>
              <a:latin typeface="Quicksand" pitchFamily="2" charset="0"/>
            </a:endParaRPr>
          </a:p>
        </p:txBody>
      </p:sp>
      <p:sp>
        <p:nvSpPr>
          <p:cNvPr id="53" name="Retângulo 52">
            <a:extLst>
              <a:ext uri="{FF2B5EF4-FFF2-40B4-BE49-F238E27FC236}">
                <a16:creationId xmlns:a16="http://schemas.microsoft.com/office/drawing/2014/main" id="{62F5E467-0312-46B5-8060-F9D28846FA34}"/>
              </a:ext>
            </a:extLst>
          </p:cNvPr>
          <p:cNvSpPr/>
          <p:nvPr/>
        </p:nvSpPr>
        <p:spPr>
          <a:xfrm>
            <a:off x="9622828" y="1748792"/>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App </a:t>
            </a:r>
            <a:r>
              <a:rPr lang="pt-BR" sz="1200" dirty="0" err="1">
                <a:solidFill>
                  <a:schemeClr val="tx1"/>
                </a:solidFill>
                <a:latin typeface="Quicksand Light" pitchFamily="2" charset="0"/>
              </a:rPr>
              <a:t>Springboot</a:t>
            </a:r>
            <a:r>
              <a:rPr lang="pt-BR" sz="1200" dirty="0">
                <a:solidFill>
                  <a:schemeClr val="tx1"/>
                </a:solidFill>
                <a:latin typeface="Quicksand Light" pitchFamily="2" charset="0"/>
              </a:rPr>
              <a:t> Referência</a:t>
            </a:r>
          </a:p>
        </p:txBody>
      </p:sp>
      <p:sp>
        <p:nvSpPr>
          <p:cNvPr id="54" name="Retângulo 53">
            <a:extLst>
              <a:ext uri="{FF2B5EF4-FFF2-40B4-BE49-F238E27FC236}">
                <a16:creationId xmlns:a16="http://schemas.microsoft.com/office/drawing/2014/main" id="{6B96A852-2BF0-4F81-9A09-1B8B84ECB727}"/>
              </a:ext>
            </a:extLst>
          </p:cNvPr>
          <p:cNvSpPr/>
          <p:nvPr/>
        </p:nvSpPr>
        <p:spPr>
          <a:xfrm>
            <a:off x="9622828" y="2294583"/>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Conexões com </a:t>
            </a:r>
            <a:r>
              <a:rPr lang="pt-BR" sz="1200" dirty="0" err="1">
                <a:solidFill>
                  <a:schemeClr val="tx1"/>
                </a:solidFill>
                <a:latin typeface="Quicksand Light" pitchFamily="2" charset="0"/>
              </a:rPr>
              <a:t>Database</a:t>
            </a:r>
            <a:r>
              <a:rPr lang="pt-BR" sz="1200" dirty="0">
                <a:solidFill>
                  <a:schemeClr val="tx1"/>
                </a:solidFill>
                <a:latin typeface="Quicksand Light" pitchFamily="2" charset="0"/>
              </a:rPr>
              <a:t> </a:t>
            </a:r>
            <a:r>
              <a:rPr lang="pt-BR" sz="1000" dirty="0">
                <a:solidFill>
                  <a:schemeClr val="tx1"/>
                </a:solidFill>
                <a:latin typeface="Quicksand Light" pitchFamily="2" charset="0"/>
              </a:rPr>
              <a:t>(Relacional)</a:t>
            </a:r>
            <a:endParaRPr lang="pt-BR" sz="1200" dirty="0">
              <a:solidFill>
                <a:schemeClr val="tx1"/>
              </a:solidFill>
              <a:latin typeface="Quicksand Light" pitchFamily="2" charset="0"/>
            </a:endParaRPr>
          </a:p>
        </p:txBody>
      </p:sp>
      <p:sp>
        <p:nvSpPr>
          <p:cNvPr id="55" name="Retângulo 54">
            <a:extLst>
              <a:ext uri="{FF2B5EF4-FFF2-40B4-BE49-F238E27FC236}">
                <a16:creationId xmlns:a16="http://schemas.microsoft.com/office/drawing/2014/main" id="{CB69F923-181C-4818-AD55-42354DF7C517}"/>
              </a:ext>
            </a:extLst>
          </p:cNvPr>
          <p:cNvSpPr/>
          <p:nvPr/>
        </p:nvSpPr>
        <p:spPr>
          <a:xfrm>
            <a:off x="9622828" y="2840374"/>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Conexões com </a:t>
            </a:r>
            <a:r>
              <a:rPr lang="pt-BR" sz="1200" dirty="0" err="1">
                <a:solidFill>
                  <a:schemeClr val="tx1"/>
                </a:solidFill>
                <a:latin typeface="Quicksand Light" pitchFamily="2" charset="0"/>
              </a:rPr>
              <a:t>Database</a:t>
            </a:r>
            <a:br>
              <a:rPr lang="pt-BR" sz="1200" dirty="0">
                <a:solidFill>
                  <a:schemeClr val="tx1"/>
                </a:solidFill>
                <a:latin typeface="Quicksand Light" pitchFamily="2" charset="0"/>
              </a:rPr>
            </a:br>
            <a:r>
              <a:rPr lang="pt-BR" sz="1000" dirty="0">
                <a:solidFill>
                  <a:schemeClr val="tx1"/>
                </a:solidFill>
                <a:latin typeface="Quicksand Light" pitchFamily="2" charset="0"/>
              </a:rPr>
              <a:t>(Não Relacional)</a:t>
            </a:r>
            <a:endParaRPr lang="pt-BR" sz="1200" dirty="0">
              <a:solidFill>
                <a:schemeClr val="tx1"/>
              </a:solidFill>
              <a:latin typeface="Quicksand Light" pitchFamily="2" charset="0"/>
            </a:endParaRPr>
          </a:p>
        </p:txBody>
      </p:sp>
      <p:sp>
        <p:nvSpPr>
          <p:cNvPr id="56" name="Retângulo 55">
            <a:extLst>
              <a:ext uri="{FF2B5EF4-FFF2-40B4-BE49-F238E27FC236}">
                <a16:creationId xmlns:a16="http://schemas.microsoft.com/office/drawing/2014/main" id="{3FC33004-0025-42EA-8E43-3CB39D28597C}"/>
              </a:ext>
            </a:extLst>
          </p:cNvPr>
          <p:cNvSpPr/>
          <p:nvPr/>
        </p:nvSpPr>
        <p:spPr>
          <a:xfrm>
            <a:off x="9622828" y="3386165"/>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Integração com Broker de Mensagens </a:t>
            </a:r>
          </a:p>
        </p:txBody>
      </p:sp>
      <p:sp>
        <p:nvSpPr>
          <p:cNvPr id="57" name="Retângulo 56">
            <a:extLst>
              <a:ext uri="{FF2B5EF4-FFF2-40B4-BE49-F238E27FC236}">
                <a16:creationId xmlns:a16="http://schemas.microsoft.com/office/drawing/2014/main" id="{B67D6CF7-EDC8-47CC-A20C-C3FABACACD51}"/>
              </a:ext>
            </a:extLst>
          </p:cNvPr>
          <p:cNvSpPr/>
          <p:nvPr/>
        </p:nvSpPr>
        <p:spPr>
          <a:xfrm>
            <a:off x="9622828" y="3931956"/>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Data Lake pipelines</a:t>
            </a:r>
          </a:p>
        </p:txBody>
      </p:sp>
      <p:grpSp>
        <p:nvGrpSpPr>
          <p:cNvPr id="5" name="Agrupar 4">
            <a:extLst>
              <a:ext uri="{FF2B5EF4-FFF2-40B4-BE49-F238E27FC236}">
                <a16:creationId xmlns:a16="http://schemas.microsoft.com/office/drawing/2014/main" id="{759CE77C-DC3F-4D5D-8855-63002D93B407}"/>
              </a:ext>
            </a:extLst>
          </p:cNvPr>
          <p:cNvGrpSpPr/>
          <p:nvPr/>
        </p:nvGrpSpPr>
        <p:grpSpPr>
          <a:xfrm>
            <a:off x="70337" y="6232883"/>
            <a:ext cx="12037255" cy="586872"/>
            <a:chOff x="70337" y="6232883"/>
            <a:chExt cx="12037255" cy="586872"/>
          </a:xfrm>
        </p:grpSpPr>
        <p:sp>
          <p:nvSpPr>
            <p:cNvPr id="58" name="Retângulo 57">
              <a:extLst>
                <a:ext uri="{FF2B5EF4-FFF2-40B4-BE49-F238E27FC236}">
                  <a16:creationId xmlns:a16="http://schemas.microsoft.com/office/drawing/2014/main" id="{F3768321-6778-4483-A7F7-A46E79E925D3}"/>
                </a:ext>
              </a:extLst>
            </p:cNvPr>
            <p:cNvSpPr/>
            <p:nvPr/>
          </p:nvSpPr>
          <p:spPr>
            <a:xfrm>
              <a:off x="70337" y="6276051"/>
              <a:ext cx="12037255" cy="543704"/>
            </a:xfrm>
            <a:prstGeom prst="rect">
              <a:avLst/>
            </a:prstGeom>
            <a:solidFill>
              <a:srgbClr val="BBA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CaixaDeTexto 58">
              <a:extLst>
                <a:ext uri="{FF2B5EF4-FFF2-40B4-BE49-F238E27FC236}">
                  <a16:creationId xmlns:a16="http://schemas.microsoft.com/office/drawing/2014/main" id="{B90FB4DC-C2DB-4A40-8F25-3CCFDA72A22B}"/>
                </a:ext>
              </a:extLst>
            </p:cNvPr>
            <p:cNvSpPr txBox="1"/>
            <p:nvPr/>
          </p:nvSpPr>
          <p:spPr>
            <a:xfrm>
              <a:off x="71178" y="6232883"/>
              <a:ext cx="2005450" cy="307777"/>
            </a:xfrm>
            <a:prstGeom prst="rect">
              <a:avLst/>
            </a:prstGeom>
            <a:noFill/>
          </p:spPr>
          <p:txBody>
            <a:bodyPr wrap="square" rtlCol="0">
              <a:spAutoFit/>
            </a:bodyPr>
            <a:lstStyle/>
            <a:p>
              <a:pPr algn="l"/>
              <a:r>
                <a:rPr lang="pt-BR" sz="1400" b="1" dirty="0">
                  <a:latin typeface="Quicksand" pitchFamily="2" charset="0"/>
                </a:rPr>
                <a:t>Ambientes</a:t>
              </a:r>
            </a:p>
          </p:txBody>
        </p:sp>
        <p:sp>
          <p:nvSpPr>
            <p:cNvPr id="60" name="CaixaDeTexto 59">
              <a:extLst>
                <a:ext uri="{FF2B5EF4-FFF2-40B4-BE49-F238E27FC236}">
                  <a16:creationId xmlns:a16="http://schemas.microsoft.com/office/drawing/2014/main" id="{2A540698-9DCD-43A3-BB25-5F81F8C2C75F}"/>
                </a:ext>
              </a:extLst>
            </p:cNvPr>
            <p:cNvSpPr txBox="1"/>
            <p:nvPr/>
          </p:nvSpPr>
          <p:spPr>
            <a:xfrm>
              <a:off x="81057" y="6424566"/>
              <a:ext cx="3536786" cy="276999"/>
            </a:xfrm>
            <a:prstGeom prst="rect">
              <a:avLst/>
            </a:prstGeom>
            <a:noFill/>
          </p:spPr>
          <p:txBody>
            <a:bodyPr wrap="square" rtlCol="0">
              <a:spAutoFit/>
            </a:bodyPr>
            <a:lstStyle/>
            <a:p>
              <a:pPr algn="l"/>
              <a:r>
                <a:rPr lang="pt-BR" sz="1200" dirty="0">
                  <a:latin typeface="Quicksand Light" pitchFamily="2" charset="0"/>
                </a:rPr>
                <a:t>DEV / HMP/ TI / PROD</a:t>
              </a:r>
            </a:p>
          </p:txBody>
        </p:sp>
        <p:sp>
          <p:nvSpPr>
            <p:cNvPr id="61" name="Retângulo 60">
              <a:extLst>
                <a:ext uri="{FF2B5EF4-FFF2-40B4-BE49-F238E27FC236}">
                  <a16:creationId xmlns:a16="http://schemas.microsoft.com/office/drawing/2014/main" id="{92E37BFA-DD7F-4993-BD1D-03CA7D7D6242}"/>
                </a:ext>
              </a:extLst>
            </p:cNvPr>
            <p:cNvSpPr/>
            <p:nvPr/>
          </p:nvSpPr>
          <p:spPr>
            <a:xfrm>
              <a:off x="3720155" y="6324946"/>
              <a:ext cx="3888000" cy="46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Ambientes</a:t>
              </a:r>
            </a:p>
          </p:txBody>
        </p:sp>
        <p:sp>
          <p:nvSpPr>
            <p:cNvPr id="62" name="Retângulo 61">
              <a:extLst>
                <a:ext uri="{FF2B5EF4-FFF2-40B4-BE49-F238E27FC236}">
                  <a16:creationId xmlns:a16="http://schemas.microsoft.com/office/drawing/2014/main" id="{1A38BE5C-2264-4E29-B50A-B64C13CEB655}"/>
                </a:ext>
              </a:extLst>
            </p:cNvPr>
            <p:cNvSpPr/>
            <p:nvPr/>
          </p:nvSpPr>
          <p:spPr>
            <a:xfrm>
              <a:off x="7964276" y="6320129"/>
              <a:ext cx="3883280" cy="46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Containers</a:t>
              </a:r>
            </a:p>
          </p:txBody>
        </p:sp>
      </p:grpSp>
      <p:sp>
        <p:nvSpPr>
          <p:cNvPr id="66" name="Retângulo 65">
            <a:extLst>
              <a:ext uri="{FF2B5EF4-FFF2-40B4-BE49-F238E27FC236}">
                <a16:creationId xmlns:a16="http://schemas.microsoft.com/office/drawing/2014/main" id="{EDD9F3FB-0745-4A80-82EE-1E50A4DC0DAC}"/>
              </a:ext>
            </a:extLst>
          </p:cNvPr>
          <p:cNvSpPr/>
          <p:nvPr/>
        </p:nvSpPr>
        <p:spPr>
          <a:xfrm>
            <a:off x="6796169" y="1198242"/>
            <a:ext cx="2592000" cy="387664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CaixaDeTexto 66">
            <a:extLst>
              <a:ext uri="{FF2B5EF4-FFF2-40B4-BE49-F238E27FC236}">
                <a16:creationId xmlns:a16="http://schemas.microsoft.com/office/drawing/2014/main" id="{F6BBBEB6-AE6E-44A1-8943-E1BF1FAA2A5D}"/>
              </a:ext>
            </a:extLst>
          </p:cNvPr>
          <p:cNvSpPr txBox="1"/>
          <p:nvPr/>
        </p:nvSpPr>
        <p:spPr>
          <a:xfrm>
            <a:off x="6743467" y="1204730"/>
            <a:ext cx="2644702" cy="523220"/>
          </a:xfrm>
          <a:prstGeom prst="rect">
            <a:avLst/>
          </a:prstGeom>
          <a:noFill/>
        </p:spPr>
        <p:txBody>
          <a:bodyPr wrap="square" rtlCol="0">
            <a:spAutoFit/>
          </a:bodyPr>
          <a:lstStyle/>
          <a:p>
            <a:pPr algn="ctr"/>
            <a:r>
              <a:rPr lang="pt-BR" sz="1400" b="1" dirty="0">
                <a:solidFill>
                  <a:srgbClr val="525252"/>
                </a:solidFill>
                <a:latin typeface="Quicksand" pitchFamily="2" charset="0"/>
              </a:rPr>
              <a:t>Arquitetura BFF e API </a:t>
            </a:r>
            <a:r>
              <a:rPr lang="pt-BR" sz="1400" b="1" dirty="0" err="1">
                <a:solidFill>
                  <a:srgbClr val="525252"/>
                </a:solidFill>
                <a:latin typeface="Quicksand" pitchFamily="2" charset="0"/>
              </a:rPr>
              <a:t>specification</a:t>
            </a:r>
            <a:endParaRPr lang="pt-BR" sz="1600" dirty="0">
              <a:solidFill>
                <a:srgbClr val="525252"/>
              </a:solidFill>
              <a:latin typeface="Quicksand" pitchFamily="2" charset="0"/>
            </a:endParaRPr>
          </a:p>
        </p:txBody>
      </p:sp>
      <p:sp>
        <p:nvSpPr>
          <p:cNvPr id="68" name="Retângulo 67">
            <a:extLst>
              <a:ext uri="{FF2B5EF4-FFF2-40B4-BE49-F238E27FC236}">
                <a16:creationId xmlns:a16="http://schemas.microsoft.com/office/drawing/2014/main" id="{B21F6D05-E76D-4926-A23D-112D1FB02629}"/>
              </a:ext>
            </a:extLst>
          </p:cNvPr>
          <p:cNvSpPr/>
          <p:nvPr/>
        </p:nvSpPr>
        <p:spPr>
          <a:xfrm>
            <a:off x="6913693" y="1748792"/>
            <a:ext cx="2340000" cy="4628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APP BFF referência</a:t>
            </a:r>
          </a:p>
        </p:txBody>
      </p:sp>
      <p:sp>
        <p:nvSpPr>
          <p:cNvPr id="69" name="Retângulo 68">
            <a:extLst>
              <a:ext uri="{FF2B5EF4-FFF2-40B4-BE49-F238E27FC236}">
                <a16:creationId xmlns:a16="http://schemas.microsoft.com/office/drawing/2014/main" id="{01E2F252-757F-4AF2-AFDF-3C96BF85BF4A}"/>
              </a:ext>
            </a:extLst>
          </p:cNvPr>
          <p:cNvSpPr/>
          <p:nvPr/>
        </p:nvSpPr>
        <p:spPr>
          <a:xfrm>
            <a:off x="6913693" y="2432184"/>
            <a:ext cx="2340000" cy="4628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Swagger referência</a:t>
            </a:r>
          </a:p>
        </p:txBody>
      </p:sp>
      <p:sp>
        <p:nvSpPr>
          <p:cNvPr id="70" name="Retângulo 69">
            <a:extLst>
              <a:ext uri="{FF2B5EF4-FFF2-40B4-BE49-F238E27FC236}">
                <a16:creationId xmlns:a16="http://schemas.microsoft.com/office/drawing/2014/main" id="{2B9CA468-54F9-439A-A46C-7DA04DDD6E3F}"/>
              </a:ext>
            </a:extLst>
          </p:cNvPr>
          <p:cNvSpPr/>
          <p:nvPr/>
        </p:nvSpPr>
        <p:spPr>
          <a:xfrm>
            <a:off x="6913693" y="3115576"/>
            <a:ext cx="2340000" cy="4628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Cache (Redis)</a:t>
            </a:r>
          </a:p>
        </p:txBody>
      </p:sp>
      <p:sp>
        <p:nvSpPr>
          <p:cNvPr id="72" name="Retângulo 71">
            <a:extLst>
              <a:ext uri="{FF2B5EF4-FFF2-40B4-BE49-F238E27FC236}">
                <a16:creationId xmlns:a16="http://schemas.microsoft.com/office/drawing/2014/main" id="{CC83405B-32FA-4189-85E2-92C6C0D8C32E}"/>
              </a:ext>
            </a:extLst>
          </p:cNvPr>
          <p:cNvSpPr/>
          <p:nvPr/>
        </p:nvSpPr>
        <p:spPr>
          <a:xfrm>
            <a:off x="6933663" y="4487524"/>
            <a:ext cx="2340000" cy="4628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latin typeface="Quicksand Light" pitchFamily="2" charset="0"/>
              </a:rPr>
              <a:t>Logging</a:t>
            </a:r>
            <a:endParaRPr lang="pt-BR" sz="1200" dirty="0">
              <a:solidFill>
                <a:schemeClr val="tx1"/>
              </a:solidFill>
              <a:latin typeface="Quicksand Light" pitchFamily="2" charset="0"/>
            </a:endParaRPr>
          </a:p>
        </p:txBody>
      </p:sp>
      <p:grpSp>
        <p:nvGrpSpPr>
          <p:cNvPr id="10" name="Agrupar 9">
            <a:extLst>
              <a:ext uri="{FF2B5EF4-FFF2-40B4-BE49-F238E27FC236}">
                <a16:creationId xmlns:a16="http://schemas.microsoft.com/office/drawing/2014/main" id="{6881FEB6-15EE-4273-BA16-CF7C85967B3B}"/>
              </a:ext>
            </a:extLst>
          </p:cNvPr>
          <p:cNvGrpSpPr/>
          <p:nvPr/>
        </p:nvGrpSpPr>
        <p:grpSpPr>
          <a:xfrm>
            <a:off x="291173" y="3920465"/>
            <a:ext cx="2592000" cy="1128247"/>
            <a:chOff x="1347266" y="1180696"/>
            <a:chExt cx="2592000" cy="1128247"/>
          </a:xfrm>
          <a:effectLst>
            <a:outerShdw blurRad="50800" dist="38100" dir="8100000" algn="tr" rotWithShape="0">
              <a:prstClr val="black">
                <a:alpha val="40000"/>
              </a:prstClr>
            </a:outerShdw>
          </a:effectLst>
        </p:grpSpPr>
        <p:sp>
          <p:nvSpPr>
            <p:cNvPr id="73" name="Retângulo 72">
              <a:extLst>
                <a:ext uri="{FF2B5EF4-FFF2-40B4-BE49-F238E27FC236}">
                  <a16:creationId xmlns:a16="http://schemas.microsoft.com/office/drawing/2014/main" id="{3AC1860C-FAC7-49A7-86CF-9E58C1C3121D}"/>
                </a:ext>
              </a:extLst>
            </p:cNvPr>
            <p:cNvSpPr/>
            <p:nvPr/>
          </p:nvSpPr>
          <p:spPr>
            <a:xfrm>
              <a:off x="1347266" y="1180696"/>
              <a:ext cx="2592000" cy="112824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dirty="0">
                <a:solidFill>
                  <a:schemeClr val="tx1"/>
                </a:solidFill>
                <a:latin typeface="Quicksand Light" pitchFamily="2" charset="0"/>
              </a:endParaRPr>
            </a:p>
          </p:txBody>
        </p:sp>
        <p:sp>
          <p:nvSpPr>
            <p:cNvPr id="6" name="Retângulo 5">
              <a:extLst>
                <a:ext uri="{FF2B5EF4-FFF2-40B4-BE49-F238E27FC236}">
                  <a16:creationId xmlns:a16="http://schemas.microsoft.com/office/drawing/2014/main" id="{50FAA724-284E-4C25-93EC-AFF88D985667}"/>
                </a:ext>
              </a:extLst>
            </p:cNvPr>
            <p:cNvSpPr/>
            <p:nvPr/>
          </p:nvSpPr>
          <p:spPr>
            <a:xfrm>
              <a:off x="1498171" y="1476430"/>
              <a:ext cx="2268000" cy="36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Design system VR</a:t>
              </a:r>
            </a:p>
          </p:txBody>
        </p:sp>
        <p:sp>
          <p:nvSpPr>
            <p:cNvPr id="7" name="Retângulo 6">
              <a:extLst>
                <a:ext uri="{FF2B5EF4-FFF2-40B4-BE49-F238E27FC236}">
                  <a16:creationId xmlns:a16="http://schemas.microsoft.com/office/drawing/2014/main" id="{178CAF65-214A-4754-A648-607B8826AE54}"/>
                </a:ext>
              </a:extLst>
            </p:cNvPr>
            <p:cNvSpPr/>
            <p:nvPr/>
          </p:nvSpPr>
          <p:spPr>
            <a:xfrm>
              <a:off x="1498171" y="1866412"/>
              <a:ext cx="2268000" cy="36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Módulo de referência</a:t>
              </a:r>
            </a:p>
          </p:txBody>
        </p:sp>
        <p:sp>
          <p:nvSpPr>
            <p:cNvPr id="75" name="CaixaDeTexto 74">
              <a:extLst>
                <a:ext uri="{FF2B5EF4-FFF2-40B4-BE49-F238E27FC236}">
                  <a16:creationId xmlns:a16="http://schemas.microsoft.com/office/drawing/2014/main" id="{447EDA80-3C6C-4D80-9D70-183A00AA4899}"/>
                </a:ext>
              </a:extLst>
            </p:cNvPr>
            <p:cNvSpPr txBox="1"/>
            <p:nvPr/>
          </p:nvSpPr>
          <p:spPr>
            <a:xfrm>
              <a:off x="1887269" y="1198242"/>
              <a:ext cx="1632178" cy="307777"/>
            </a:xfrm>
            <a:prstGeom prst="rect">
              <a:avLst/>
            </a:prstGeom>
            <a:noFill/>
          </p:spPr>
          <p:txBody>
            <a:bodyPr wrap="none" rtlCol="0">
              <a:spAutoFit/>
            </a:bodyPr>
            <a:lstStyle/>
            <a:p>
              <a:pPr algn="ctr"/>
              <a:r>
                <a:rPr lang="pt-BR" sz="1400" b="1" dirty="0">
                  <a:solidFill>
                    <a:srgbClr val="525252"/>
                  </a:solidFill>
                  <a:latin typeface="Quicksand" pitchFamily="2" charset="0"/>
                </a:rPr>
                <a:t>Reuso e Padrões</a:t>
              </a:r>
            </a:p>
          </p:txBody>
        </p:sp>
      </p:grpSp>
      <p:grpSp>
        <p:nvGrpSpPr>
          <p:cNvPr id="11" name="Agrupar 10">
            <a:extLst>
              <a:ext uri="{FF2B5EF4-FFF2-40B4-BE49-F238E27FC236}">
                <a16:creationId xmlns:a16="http://schemas.microsoft.com/office/drawing/2014/main" id="{6F26265F-A844-438B-9F67-A5303ED36CE3}"/>
              </a:ext>
            </a:extLst>
          </p:cNvPr>
          <p:cNvGrpSpPr/>
          <p:nvPr/>
        </p:nvGrpSpPr>
        <p:grpSpPr>
          <a:xfrm>
            <a:off x="291380" y="1214327"/>
            <a:ext cx="2592000" cy="2650833"/>
            <a:chOff x="1347473" y="2395629"/>
            <a:chExt cx="2592000" cy="2650833"/>
          </a:xfrm>
          <a:effectLst>
            <a:outerShdw blurRad="50800" dist="38100" dir="8100000" algn="tr" rotWithShape="0">
              <a:prstClr val="black">
                <a:alpha val="40000"/>
              </a:prstClr>
            </a:outerShdw>
          </a:effectLst>
        </p:grpSpPr>
        <p:sp>
          <p:nvSpPr>
            <p:cNvPr id="2" name="Retângulo 1">
              <a:extLst>
                <a:ext uri="{FF2B5EF4-FFF2-40B4-BE49-F238E27FC236}">
                  <a16:creationId xmlns:a16="http://schemas.microsoft.com/office/drawing/2014/main" id="{68C5722E-0D8E-4C08-AB55-67FB29236CBF}"/>
                </a:ext>
              </a:extLst>
            </p:cNvPr>
            <p:cNvSpPr/>
            <p:nvPr/>
          </p:nvSpPr>
          <p:spPr>
            <a:xfrm>
              <a:off x="1347473" y="2403538"/>
              <a:ext cx="2592000" cy="2642924"/>
            </a:xfrm>
            <a:prstGeom prst="rect">
              <a:avLst/>
            </a:prstGeom>
            <a:solidFill>
              <a:schemeClr val="accent6">
                <a:lumMod val="60000"/>
                <a:lumOff val="40000"/>
              </a:schemeClr>
            </a:solidFill>
            <a:ln w="38100">
              <a:solidFill>
                <a:srgbClr val="5252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2660E033-C5B0-4898-BFCA-B008C5977B8A}"/>
                </a:ext>
              </a:extLst>
            </p:cNvPr>
            <p:cNvSpPr/>
            <p:nvPr/>
          </p:nvSpPr>
          <p:spPr>
            <a:xfrm>
              <a:off x="1462171" y="3847356"/>
              <a:ext cx="2340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SDK</a:t>
              </a:r>
            </a:p>
          </p:txBody>
        </p:sp>
        <p:sp>
          <p:nvSpPr>
            <p:cNvPr id="31" name="Retângulo 30">
              <a:extLst>
                <a:ext uri="{FF2B5EF4-FFF2-40B4-BE49-F238E27FC236}">
                  <a16:creationId xmlns:a16="http://schemas.microsoft.com/office/drawing/2014/main" id="{F3E6401F-2509-4C94-A839-D8AFC6A59C9D}"/>
                </a:ext>
              </a:extLst>
            </p:cNvPr>
            <p:cNvSpPr/>
            <p:nvPr/>
          </p:nvSpPr>
          <p:spPr>
            <a:xfrm>
              <a:off x="1478469" y="3337711"/>
              <a:ext cx="107268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Bridge JS</a:t>
              </a:r>
            </a:p>
          </p:txBody>
        </p:sp>
        <p:sp>
          <p:nvSpPr>
            <p:cNvPr id="45" name="Retângulo 44">
              <a:extLst>
                <a:ext uri="{FF2B5EF4-FFF2-40B4-BE49-F238E27FC236}">
                  <a16:creationId xmlns:a16="http://schemas.microsoft.com/office/drawing/2014/main" id="{6E1120AC-4123-45B6-946B-789A5BACB5AB}"/>
                </a:ext>
              </a:extLst>
            </p:cNvPr>
            <p:cNvSpPr/>
            <p:nvPr/>
          </p:nvSpPr>
          <p:spPr>
            <a:xfrm>
              <a:off x="1498171" y="2660372"/>
              <a:ext cx="2268000" cy="36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1200" dirty="0">
                  <a:solidFill>
                    <a:schemeClr val="tx1"/>
                  </a:solidFill>
                  <a:latin typeface="Quicksand Light" pitchFamily="2" charset="0"/>
                </a:rPr>
                <a:t>White-</a:t>
              </a:r>
              <a:r>
                <a:rPr lang="pt-BR" sz="1200" dirty="0" err="1">
                  <a:solidFill>
                    <a:schemeClr val="tx1"/>
                  </a:solidFill>
                  <a:latin typeface="Quicksand Light" pitchFamily="2" charset="0"/>
                </a:rPr>
                <a:t>Label</a:t>
              </a:r>
              <a:endParaRPr lang="pt-BR" sz="1200" dirty="0">
                <a:solidFill>
                  <a:schemeClr val="tx1"/>
                </a:solidFill>
                <a:latin typeface="Quicksand Light" pitchFamily="2" charset="0"/>
              </a:endParaRPr>
            </a:p>
          </p:txBody>
        </p:sp>
        <p:sp>
          <p:nvSpPr>
            <p:cNvPr id="36" name="Retângulo 35">
              <a:extLst>
                <a:ext uri="{FF2B5EF4-FFF2-40B4-BE49-F238E27FC236}">
                  <a16:creationId xmlns:a16="http://schemas.microsoft.com/office/drawing/2014/main" id="{E88A6CDA-DCF3-4CCB-B40E-292C17F5F4C6}"/>
                </a:ext>
              </a:extLst>
            </p:cNvPr>
            <p:cNvSpPr/>
            <p:nvPr/>
          </p:nvSpPr>
          <p:spPr>
            <a:xfrm>
              <a:off x="1462171" y="4244459"/>
              <a:ext cx="2340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Segurança</a:t>
              </a:r>
            </a:p>
          </p:txBody>
        </p:sp>
        <p:sp>
          <p:nvSpPr>
            <p:cNvPr id="80" name="Retângulo 79">
              <a:extLst>
                <a:ext uri="{FF2B5EF4-FFF2-40B4-BE49-F238E27FC236}">
                  <a16:creationId xmlns:a16="http://schemas.microsoft.com/office/drawing/2014/main" id="{9BDBDA07-D5B5-4F42-9A9D-54FA8A3A67C4}"/>
                </a:ext>
              </a:extLst>
            </p:cNvPr>
            <p:cNvSpPr/>
            <p:nvPr/>
          </p:nvSpPr>
          <p:spPr>
            <a:xfrm>
              <a:off x="1462171" y="4641562"/>
              <a:ext cx="2340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Captura de comportamentos, hábitos</a:t>
              </a:r>
              <a:r>
                <a:rPr lang="pt-BR" sz="1200">
                  <a:solidFill>
                    <a:schemeClr val="tx1"/>
                  </a:solidFill>
                  <a:latin typeface="Quicksand Light" pitchFamily="2" charset="0"/>
                </a:rPr>
                <a:t> e UX</a:t>
              </a:r>
              <a:endParaRPr lang="pt-BR" sz="1200" dirty="0">
                <a:solidFill>
                  <a:schemeClr val="tx1"/>
                </a:solidFill>
                <a:latin typeface="Quicksand Light" pitchFamily="2" charset="0"/>
              </a:endParaRPr>
            </a:p>
          </p:txBody>
        </p:sp>
        <p:sp>
          <p:nvSpPr>
            <p:cNvPr id="74" name="CaixaDeTexto 73">
              <a:extLst>
                <a:ext uri="{FF2B5EF4-FFF2-40B4-BE49-F238E27FC236}">
                  <a16:creationId xmlns:a16="http://schemas.microsoft.com/office/drawing/2014/main" id="{54694372-E035-41A8-AC8A-C5808B642FE5}"/>
                </a:ext>
              </a:extLst>
            </p:cNvPr>
            <p:cNvSpPr txBox="1"/>
            <p:nvPr/>
          </p:nvSpPr>
          <p:spPr>
            <a:xfrm>
              <a:off x="1989407" y="2395629"/>
              <a:ext cx="1449436" cy="307777"/>
            </a:xfrm>
            <a:prstGeom prst="rect">
              <a:avLst/>
            </a:prstGeom>
            <a:noFill/>
          </p:spPr>
          <p:txBody>
            <a:bodyPr wrap="none" rtlCol="0">
              <a:spAutoFit/>
            </a:bodyPr>
            <a:lstStyle/>
            <a:p>
              <a:pPr algn="ctr"/>
              <a:r>
                <a:rPr lang="pt-BR" sz="1400" b="1" dirty="0">
                  <a:solidFill>
                    <a:schemeClr val="bg1"/>
                  </a:solidFill>
                  <a:latin typeface="Quicksand" pitchFamily="2" charset="0"/>
                </a:rPr>
                <a:t>Aplicação host</a:t>
              </a:r>
            </a:p>
          </p:txBody>
        </p:sp>
        <p:sp>
          <p:nvSpPr>
            <p:cNvPr id="86" name="Retângulo 85">
              <a:extLst>
                <a:ext uri="{FF2B5EF4-FFF2-40B4-BE49-F238E27FC236}">
                  <a16:creationId xmlns:a16="http://schemas.microsoft.com/office/drawing/2014/main" id="{8FBE1494-966B-4DF8-987D-717BC06BCA1B}"/>
                </a:ext>
              </a:extLst>
            </p:cNvPr>
            <p:cNvSpPr/>
            <p:nvPr/>
          </p:nvSpPr>
          <p:spPr>
            <a:xfrm>
              <a:off x="2665706" y="3336214"/>
              <a:ext cx="115921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Módulo </a:t>
              </a:r>
              <a:r>
                <a:rPr lang="pt-BR" sz="1200" dirty="0" err="1">
                  <a:solidFill>
                    <a:schemeClr val="tx1"/>
                  </a:solidFill>
                  <a:latin typeface="Quicksand Light" pitchFamily="2" charset="0"/>
                </a:rPr>
                <a:t>wrapper</a:t>
              </a:r>
              <a:endParaRPr lang="pt-BR" sz="1200" dirty="0">
                <a:solidFill>
                  <a:schemeClr val="tx1"/>
                </a:solidFill>
                <a:latin typeface="Quicksand Light" pitchFamily="2" charset="0"/>
              </a:endParaRPr>
            </a:p>
          </p:txBody>
        </p:sp>
        <p:sp>
          <p:nvSpPr>
            <p:cNvPr id="4" name="Retângulo 3">
              <a:extLst>
                <a:ext uri="{FF2B5EF4-FFF2-40B4-BE49-F238E27FC236}">
                  <a16:creationId xmlns:a16="http://schemas.microsoft.com/office/drawing/2014/main" id="{582D9367-0996-46E5-94DF-01DEE594AE33}"/>
                </a:ext>
              </a:extLst>
            </p:cNvPr>
            <p:cNvSpPr/>
            <p:nvPr/>
          </p:nvSpPr>
          <p:spPr>
            <a:xfrm>
              <a:off x="1434696" y="3267163"/>
              <a:ext cx="2459496" cy="485044"/>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CaixaDeTexto 77">
              <a:extLst>
                <a:ext uri="{FF2B5EF4-FFF2-40B4-BE49-F238E27FC236}">
                  <a16:creationId xmlns:a16="http://schemas.microsoft.com/office/drawing/2014/main" id="{BEE5A3EC-86C0-448A-ABDE-5D90AE88272D}"/>
                </a:ext>
              </a:extLst>
            </p:cNvPr>
            <p:cNvSpPr txBox="1"/>
            <p:nvPr/>
          </p:nvSpPr>
          <p:spPr>
            <a:xfrm>
              <a:off x="1375950" y="3009557"/>
              <a:ext cx="1879041" cy="276999"/>
            </a:xfrm>
            <a:prstGeom prst="rect">
              <a:avLst/>
            </a:prstGeom>
            <a:noFill/>
          </p:spPr>
          <p:txBody>
            <a:bodyPr wrap="none" rtlCol="0">
              <a:spAutoFit/>
            </a:bodyPr>
            <a:lstStyle/>
            <a:p>
              <a:pPr algn="l"/>
              <a:r>
                <a:rPr lang="pt-BR" sz="1200" b="1" dirty="0" err="1">
                  <a:solidFill>
                    <a:schemeClr val="bg1"/>
                  </a:solidFill>
                  <a:latin typeface="Quicksand" pitchFamily="2" charset="0"/>
                </a:rPr>
                <a:t>Comnunication</a:t>
              </a:r>
              <a:r>
                <a:rPr lang="pt-BR" sz="1200" b="1" dirty="0">
                  <a:solidFill>
                    <a:schemeClr val="bg1"/>
                  </a:solidFill>
                  <a:latin typeface="Quicksand" pitchFamily="2" charset="0"/>
                </a:rPr>
                <a:t>  Chanel</a:t>
              </a:r>
            </a:p>
          </p:txBody>
        </p:sp>
      </p:grpSp>
      <p:grpSp>
        <p:nvGrpSpPr>
          <p:cNvPr id="21" name="Agrupar 20">
            <a:extLst>
              <a:ext uri="{FF2B5EF4-FFF2-40B4-BE49-F238E27FC236}">
                <a16:creationId xmlns:a16="http://schemas.microsoft.com/office/drawing/2014/main" id="{31D6E885-41D6-46C0-AF56-0C4E68F195CF}"/>
              </a:ext>
            </a:extLst>
          </p:cNvPr>
          <p:cNvGrpSpPr/>
          <p:nvPr/>
        </p:nvGrpSpPr>
        <p:grpSpPr>
          <a:xfrm>
            <a:off x="3665378" y="2232629"/>
            <a:ext cx="2493813" cy="2815262"/>
            <a:chOff x="4115371" y="1212249"/>
            <a:chExt cx="2493813" cy="2815262"/>
          </a:xfrm>
          <a:effectLst>
            <a:outerShdw blurRad="50800" dist="38100" dir="8100000" algn="tr" rotWithShape="0">
              <a:prstClr val="black">
                <a:alpha val="40000"/>
              </a:prstClr>
            </a:outerShdw>
          </a:effectLst>
        </p:grpSpPr>
        <p:sp>
          <p:nvSpPr>
            <p:cNvPr id="38" name="Retângulo 37">
              <a:extLst>
                <a:ext uri="{FF2B5EF4-FFF2-40B4-BE49-F238E27FC236}">
                  <a16:creationId xmlns:a16="http://schemas.microsoft.com/office/drawing/2014/main" id="{E763CD21-ACB9-464E-AC78-54500D11F2D3}"/>
                </a:ext>
              </a:extLst>
            </p:cNvPr>
            <p:cNvSpPr/>
            <p:nvPr/>
          </p:nvSpPr>
          <p:spPr>
            <a:xfrm>
              <a:off x="4115371" y="1212249"/>
              <a:ext cx="2493813" cy="281526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53CFF07A-B7FB-4C35-9ADA-D30E32AB1833}"/>
                </a:ext>
              </a:extLst>
            </p:cNvPr>
            <p:cNvSpPr txBox="1"/>
            <p:nvPr/>
          </p:nvSpPr>
          <p:spPr>
            <a:xfrm>
              <a:off x="5004844" y="1236358"/>
              <a:ext cx="906017" cy="307777"/>
            </a:xfrm>
            <a:prstGeom prst="rect">
              <a:avLst/>
            </a:prstGeom>
            <a:noFill/>
          </p:spPr>
          <p:txBody>
            <a:bodyPr wrap="none" rtlCol="0">
              <a:spAutoFit/>
            </a:bodyPr>
            <a:lstStyle/>
            <a:p>
              <a:pPr algn="l"/>
              <a:r>
                <a:rPr lang="pt-BR" sz="1400" b="1" dirty="0">
                  <a:solidFill>
                    <a:srgbClr val="525252"/>
                  </a:solidFill>
                  <a:latin typeface="Quicksand" pitchFamily="2" charset="0"/>
                </a:rPr>
                <a:t>Módulos</a:t>
              </a:r>
            </a:p>
          </p:txBody>
        </p:sp>
        <p:sp>
          <p:nvSpPr>
            <p:cNvPr id="18" name="Retângulo 17">
              <a:extLst>
                <a:ext uri="{FF2B5EF4-FFF2-40B4-BE49-F238E27FC236}">
                  <a16:creationId xmlns:a16="http://schemas.microsoft.com/office/drawing/2014/main" id="{EFCFA735-5409-4DB8-9D3C-B744526165FC}"/>
                </a:ext>
              </a:extLst>
            </p:cNvPr>
            <p:cNvSpPr/>
            <p:nvPr/>
          </p:nvSpPr>
          <p:spPr>
            <a:xfrm>
              <a:off x="4520066" y="1575062"/>
              <a:ext cx="2016000" cy="360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Conta bandeira</a:t>
              </a:r>
            </a:p>
          </p:txBody>
        </p:sp>
        <p:sp>
          <p:nvSpPr>
            <p:cNvPr id="19" name="Retângulo 18">
              <a:extLst>
                <a:ext uri="{FF2B5EF4-FFF2-40B4-BE49-F238E27FC236}">
                  <a16:creationId xmlns:a16="http://schemas.microsoft.com/office/drawing/2014/main" id="{DAE52C5D-1F1B-4641-BB6A-64BC5B4A1C80}"/>
                </a:ext>
              </a:extLst>
            </p:cNvPr>
            <p:cNvSpPr/>
            <p:nvPr/>
          </p:nvSpPr>
          <p:spPr>
            <a:xfrm>
              <a:off x="4520066" y="1967662"/>
              <a:ext cx="2016000" cy="357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Conta pagamento</a:t>
              </a:r>
            </a:p>
          </p:txBody>
        </p:sp>
        <p:grpSp>
          <p:nvGrpSpPr>
            <p:cNvPr id="16" name="Agrupar 15">
              <a:extLst>
                <a:ext uri="{FF2B5EF4-FFF2-40B4-BE49-F238E27FC236}">
                  <a16:creationId xmlns:a16="http://schemas.microsoft.com/office/drawing/2014/main" id="{41CA8C5B-8DAB-4787-9C74-5AA40E04B199}"/>
                </a:ext>
              </a:extLst>
            </p:cNvPr>
            <p:cNvGrpSpPr/>
            <p:nvPr/>
          </p:nvGrpSpPr>
          <p:grpSpPr>
            <a:xfrm>
              <a:off x="4200823" y="2357902"/>
              <a:ext cx="2335243" cy="361466"/>
              <a:chOff x="4200823" y="2463226"/>
              <a:chExt cx="2335243" cy="361466"/>
            </a:xfrm>
          </p:grpSpPr>
          <p:sp>
            <p:nvSpPr>
              <p:cNvPr id="22" name="Retângulo 21">
                <a:extLst>
                  <a:ext uri="{FF2B5EF4-FFF2-40B4-BE49-F238E27FC236}">
                    <a16:creationId xmlns:a16="http://schemas.microsoft.com/office/drawing/2014/main" id="{3929601B-FC05-4F92-A781-A04EAB045E06}"/>
                  </a:ext>
                </a:extLst>
              </p:cNvPr>
              <p:cNvSpPr/>
              <p:nvPr/>
            </p:nvSpPr>
            <p:spPr>
              <a:xfrm>
                <a:off x="4520066" y="2465468"/>
                <a:ext cx="2016000" cy="3592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Marketplace</a:t>
                </a:r>
              </a:p>
            </p:txBody>
          </p:sp>
          <p:sp>
            <p:nvSpPr>
              <p:cNvPr id="84" name="Retângulo 83">
                <a:extLst>
                  <a:ext uri="{FF2B5EF4-FFF2-40B4-BE49-F238E27FC236}">
                    <a16:creationId xmlns:a16="http://schemas.microsoft.com/office/drawing/2014/main" id="{1B1BABC9-D21D-481F-9794-D5E0DC05F735}"/>
                  </a:ext>
                </a:extLst>
              </p:cNvPr>
              <p:cNvSpPr/>
              <p:nvPr/>
            </p:nvSpPr>
            <p:spPr>
              <a:xfrm>
                <a:off x="4200823" y="2463226"/>
                <a:ext cx="276443" cy="36007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050" dirty="0">
                    <a:solidFill>
                      <a:schemeClr val="tx1"/>
                    </a:solidFill>
                    <a:latin typeface="Quicksand" pitchFamily="2" charset="0"/>
                  </a:rPr>
                  <a:t>SDK</a:t>
                </a:r>
              </a:p>
            </p:txBody>
          </p:sp>
        </p:grpSp>
        <p:grpSp>
          <p:nvGrpSpPr>
            <p:cNvPr id="13" name="Agrupar 12">
              <a:extLst>
                <a:ext uri="{FF2B5EF4-FFF2-40B4-BE49-F238E27FC236}">
                  <a16:creationId xmlns:a16="http://schemas.microsoft.com/office/drawing/2014/main" id="{0E5123A0-F65B-484A-B10E-0ACC02AE7C2C}"/>
                </a:ext>
              </a:extLst>
            </p:cNvPr>
            <p:cNvGrpSpPr/>
            <p:nvPr/>
          </p:nvGrpSpPr>
          <p:grpSpPr>
            <a:xfrm>
              <a:off x="4200823" y="3541486"/>
              <a:ext cx="2335243" cy="363674"/>
              <a:chOff x="4200823" y="3805661"/>
              <a:chExt cx="2335243" cy="363674"/>
            </a:xfrm>
          </p:grpSpPr>
          <p:sp>
            <p:nvSpPr>
              <p:cNvPr id="39" name="Retângulo 38">
                <a:extLst>
                  <a:ext uri="{FF2B5EF4-FFF2-40B4-BE49-F238E27FC236}">
                    <a16:creationId xmlns:a16="http://schemas.microsoft.com/office/drawing/2014/main" id="{0F30DC5F-D88A-4751-82AF-8A0A8CA16F5D}"/>
                  </a:ext>
                </a:extLst>
              </p:cNvPr>
              <p:cNvSpPr/>
              <p:nvPr/>
            </p:nvSpPr>
            <p:spPr>
              <a:xfrm>
                <a:off x="4520066" y="3805661"/>
                <a:ext cx="2016000" cy="3628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 produtos e serviços da VR e parceiros</a:t>
                </a:r>
              </a:p>
            </p:txBody>
          </p:sp>
          <p:sp>
            <p:nvSpPr>
              <p:cNvPr id="85" name="Retângulo 84">
                <a:extLst>
                  <a:ext uri="{FF2B5EF4-FFF2-40B4-BE49-F238E27FC236}">
                    <a16:creationId xmlns:a16="http://schemas.microsoft.com/office/drawing/2014/main" id="{DAB4EF9D-42CC-47DD-8E60-DE8C4AD95F02}"/>
                  </a:ext>
                </a:extLst>
              </p:cNvPr>
              <p:cNvSpPr/>
              <p:nvPr/>
            </p:nvSpPr>
            <p:spPr>
              <a:xfrm>
                <a:off x="4200823" y="3805661"/>
                <a:ext cx="276443" cy="36367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050" dirty="0">
                    <a:solidFill>
                      <a:schemeClr val="tx1"/>
                    </a:solidFill>
                    <a:latin typeface="Quicksand" pitchFamily="2" charset="0"/>
                  </a:rPr>
                  <a:t>SDK</a:t>
                </a:r>
              </a:p>
            </p:txBody>
          </p:sp>
        </p:grpSp>
        <p:grpSp>
          <p:nvGrpSpPr>
            <p:cNvPr id="14" name="Agrupar 13">
              <a:extLst>
                <a:ext uri="{FF2B5EF4-FFF2-40B4-BE49-F238E27FC236}">
                  <a16:creationId xmlns:a16="http://schemas.microsoft.com/office/drawing/2014/main" id="{CB51CE5C-D75F-4467-B88B-BAF3D727E619}"/>
                </a:ext>
              </a:extLst>
            </p:cNvPr>
            <p:cNvGrpSpPr/>
            <p:nvPr/>
          </p:nvGrpSpPr>
          <p:grpSpPr>
            <a:xfrm>
              <a:off x="4199617" y="3145285"/>
              <a:ext cx="2336449" cy="363674"/>
              <a:chOff x="4199617" y="3356536"/>
              <a:chExt cx="2336449" cy="363674"/>
            </a:xfrm>
          </p:grpSpPr>
          <p:sp>
            <p:nvSpPr>
              <p:cNvPr id="82" name="Retângulo 81">
                <a:extLst>
                  <a:ext uri="{FF2B5EF4-FFF2-40B4-BE49-F238E27FC236}">
                    <a16:creationId xmlns:a16="http://schemas.microsoft.com/office/drawing/2014/main" id="{CD3EBFE9-8778-4FE0-B3AE-08528381D07A}"/>
                  </a:ext>
                </a:extLst>
              </p:cNvPr>
              <p:cNvSpPr/>
              <p:nvPr/>
            </p:nvSpPr>
            <p:spPr>
              <a:xfrm>
                <a:off x="4520066" y="3356536"/>
                <a:ext cx="2016000" cy="3628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 Mobilidade</a:t>
                </a:r>
              </a:p>
            </p:txBody>
          </p:sp>
          <p:sp>
            <p:nvSpPr>
              <p:cNvPr id="89" name="Retângulo 88">
                <a:extLst>
                  <a:ext uri="{FF2B5EF4-FFF2-40B4-BE49-F238E27FC236}">
                    <a16:creationId xmlns:a16="http://schemas.microsoft.com/office/drawing/2014/main" id="{88097ADB-CA76-4CB0-A25B-6333484ABDC9}"/>
                  </a:ext>
                </a:extLst>
              </p:cNvPr>
              <p:cNvSpPr/>
              <p:nvPr/>
            </p:nvSpPr>
            <p:spPr>
              <a:xfrm>
                <a:off x="4199617" y="3356536"/>
                <a:ext cx="276443" cy="36367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050" dirty="0">
                    <a:solidFill>
                      <a:schemeClr val="tx1"/>
                    </a:solidFill>
                    <a:latin typeface="Quicksand" pitchFamily="2" charset="0"/>
                  </a:rPr>
                  <a:t>SDK</a:t>
                </a:r>
              </a:p>
            </p:txBody>
          </p:sp>
        </p:grpSp>
        <p:grpSp>
          <p:nvGrpSpPr>
            <p:cNvPr id="15" name="Agrupar 14">
              <a:extLst>
                <a:ext uri="{FF2B5EF4-FFF2-40B4-BE49-F238E27FC236}">
                  <a16:creationId xmlns:a16="http://schemas.microsoft.com/office/drawing/2014/main" id="{21C7AD25-A9BD-49BA-A5C1-830A423558FB}"/>
                </a:ext>
              </a:extLst>
            </p:cNvPr>
            <p:cNvGrpSpPr/>
            <p:nvPr/>
          </p:nvGrpSpPr>
          <p:grpSpPr>
            <a:xfrm>
              <a:off x="4194199" y="2751895"/>
              <a:ext cx="2341867" cy="360863"/>
              <a:chOff x="4194199" y="2911002"/>
              <a:chExt cx="2341867" cy="360863"/>
            </a:xfrm>
          </p:grpSpPr>
          <p:sp>
            <p:nvSpPr>
              <p:cNvPr id="90" name="Retângulo 89">
                <a:extLst>
                  <a:ext uri="{FF2B5EF4-FFF2-40B4-BE49-F238E27FC236}">
                    <a16:creationId xmlns:a16="http://schemas.microsoft.com/office/drawing/2014/main" id="{491F937F-5237-4D71-8D09-6D0AAAF3142E}"/>
                  </a:ext>
                </a:extLst>
              </p:cNvPr>
              <p:cNvSpPr/>
              <p:nvPr/>
            </p:nvSpPr>
            <p:spPr>
              <a:xfrm>
                <a:off x="4520066" y="2911002"/>
                <a:ext cx="2016000" cy="3592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Ponto</a:t>
                </a:r>
              </a:p>
            </p:txBody>
          </p:sp>
          <p:sp>
            <p:nvSpPr>
              <p:cNvPr id="91" name="Retângulo 90">
                <a:extLst>
                  <a:ext uri="{FF2B5EF4-FFF2-40B4-BE49-F238E27FC236}">
                    <a16:creationId xmlns:a16="http://schemas.microsoft.com/office/drawing/2014/main" id="{D4E6D416-4114-422F-B7A6-6C6EEDFF5A9B}"/>
                  </a:ext>
                </a:extLst>
              </p:cNvPr>
              <p:cNvSpPr/>
              <p:nvPr/>
            </p:nvSpPr>
            <p:spPr>
              <a:xfrm>
                <a:off x="4194199" y="2911792"/>
                <a:ext cx="276443" cy="36007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050" dirty="0">
                    <a:solidFill>
                      <a:schemeClr val="tx1"/>
                    </a:solidFill>
                    <a:latin typeface="Quicksand" pitchFamily="2" charset="0"/>
                  </a:rPr>
                  <a:t>SDK</a:t>
                </a:r>
              </a:p>
            </p:txBody>
          </p:sp>
        </p:grpSp>
      </p:grpSp>
      <p:cxnSp>
        <p:nvCxnSpPr>
          <p:cNvPr id="95" name="Conector de Seta Reta 94">
            <a:extLst>
              <a:ext uri="{FF2B5EF4-FFF2-40B4-BE49-F238E27FC236}">
                <a16:creationId xmlns:a16="http://schemas.microsoft.com/office/drawing/2014/main" id="{CEEBD621-344C-4566-BBD9-0A5A4C88AB73}"/>
              </a:ext>
            </a:extLst>
          </p:cNvPr>
          <p:cNvCxnSpPr>
            <a:cxnSpLocks/>
            <a:stCxn id="92" idx="3"/>
            <a:endCxn id="101" idx="1"/>
          </p:cNvCxnSpPr>
          <p:nvPr/>
        </p:nvCxnSpPr>
        <p:spPr>
          <a:xfrm>
            <a:off x="6242180" y="3133036"/>
            <a:ext cx="448067" cy="0"/>
          </a:xfrm>
          <a:prstGeom prst="straightConnector1">
            <a:avLst/>
          </a:prstGeom>
          <a:ln w="28575">
            <a:solidFill>
              <a:srgbClr val="666666"/>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96" name="Conector de Seta Reta 95">
            <a:extLst>
              <a:ext uri="{FF2B5EF4-FFF2-40B4-BE49-F238E27FC236}">
                <a16:creationId xmlns:a16="http://schemas.microsoft.com/office/drawing/2014/main" id="{871B48EA-FB1E-404B-BB0E-F8BA71F8A62D}"/>
              </a:ext>
            </a:extLst>
          </p:cNvPr>
          <p:cNvCxnSpPr>
            <a:cxnSpLocks/>
          </p:cNvCxnSpPr>
          <p:nvPr/>
        </p:nvCxnSpPr>
        <p:spPr>
          <a:xfrm flipV="1">
            <a:off x="9315206" y="3050116"/>
            <a:ext cx="252000" cy="1"/>
          </a:xfrm>
          <a:prstGeom prst="straightConnector1">
            <a:avLst/>
          </a:prstGeom>
          <a:ln w="28575">
            <a:solidFill>
              <a:srgbClr val="666666"/>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97" name="Conector de Seta Reta 96">
            <a:extLst>
              <a:ext uri="{FF2B5EF4-FFF2-40B4-BE49-F238E27FC236}">
                <a16:creationId xmlns:a16="http://schemas.microsoft.com/office/drawing/2014/main" id="{62CEA021-FFC3-4026-893B-7E730B41C3FC}"/>
              </a:ext>
            </a:extLst>
          </p:cNvPr>
          <p:cNvCxnSpPr>
            <a:cxnSpLocks/>
          </p:cNvCxnSpPr>
          <p:nvPr/>
        </p:nvCxnSpPr>
        <p:spPr>
          <a:xfrm flipV="1">
            <a:off x="2893195" y="1988680"/>
            <a:ext cx="749352" cy="1"/>
          </a:xfrm>
          <a:prstGeom prst="straightConnector1">
            <a:avLst/>
          </a:prstGeom>
          <a:ln w="28575">
            <a:solidFill>
              <a:srgbClr val="666666"/>
            </a:solidFill>
            <a:headEnd type="stealth"/>
            <a:tailEnd type="stealth"/>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0" name="Retângulo 99">
            <a:extLst>
              <a:ext uri="{FF2B5EF4-FFF2-40B4-BE49-F238E27FC236}">
                <a16:creationId xmlns:a16="http://schemas.microsoft.com/office/drawing/2014/main" id="{E4A6E9E6-FAB8-4788-BE8C-D6117662A48B}"/>
              </a:ext>
            </a:extLst>
          </p:cNvPr>
          <p:cNvSpPr/>
          <p:nvPr/>
        </p:nvSpPr>
        <p:spPr>
          <a:xfrm>
            <a:off x="9622828" y="4477749"/>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latin typeface="Quicksand Light" pitchFamily="2" charset="0"/>
              </a:rPr>
              <a:t>Logging</a:t>
            </a:r>
            <a:endParaRPr lang="pt-BR" sz="1200" dirty="0">
              <a:solidFill>
                <a:schemeClr val="tx1"/>
              </a:solidFill>
              <a:latin typeface="Quicksand Light" pitchFamily="2" charset="0"/>
            </a:endParaRPr>
          </a:p>
        </p:txBody>
      </p:sp>
      <p:grpSp>
        <p:nvGrpSpPr>
          <p:cNvPr id="9" name="Agrupar 8">
            <a:extLst>
              <a:ext uri="{FF2B5EF4-FFF2-40B4-BE49-F238E27FC236}">
                <a16:creationId xmlns:a16="http://schemas.microsoft.com/office/drawing/2014/main" id="{AA4C2863-0396-4F98-A507-9A766A9B7A90}"/>
              </a:ext>
            </a:extLst>
          </p:cNvPr>
          <p:cNvGrpSpPr/>
          <p:nvPr/>
        </p:nvGrpSpPr>
        <p:grpSpPr>
          <a:xfrm>
            <a:off x="70337" y="5132389"/>
            <a:ext cx="12037255" cy="414976"/>
            <a:chOff x="70337" y="5132389"/>
            <a:chExt cx="12037255" cy="414976"/>
          </a:xfrm>
        </p:grpSpPr>
        <p:sp>
          <p:nvSpPr>
            <p:cNvPr id="77" name="Retângulo 76">
              <a:extLst>
                <a:ext uri="{FF2B5EF4-FFF2-40B4-BE49-F238E27FC236}">
                  <a16:creationId xmlns:a16="http://schemas.microsoft.com/office/drawing/2014/main" id="{60FA2E76-A353-4F70-B7F8-A1B2A914E0DD}"/>
                </a:ext>
              </a:extLst>
            </p:cNvPr>
            <p:cNvSpPr/>
            <p:nvPr/>
          </p:nvSpPr>
          <p:spPr>
            <a:xfrm>
              <a:off x="70337" y="5132389"/>
              <a:ext cx="12037255" cy="4149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b="1" dirty="0">
                <a:solidFill>
                  <a:srgbClr val="525252"/>
                </a:solidFill>
                <a:latin typeface="Quicksand" pitchFamily="2" charset="0"/>
              </a:endParaRPr>
            </a:p>
          </p:txBody>
        </p:sp>
        <p:sp>
          <p:nvSpPr>
            <p:cNvPr id="79" name="CaixaDeTexto 78">
              <a:extLst>
                <a:ext uri="{FF2B5EF4-FFF2-40B4-BE49-F238E27FC236}">
                  <a16:creationId xmlns:a16="http://schemas.microsoft.com/office/drawing/2014/main" id="{04FA161D-CC1E-4110-B59F-8834F37785A6}"/>
                </a:ext>
              </a:extLst>
            </p:cNvPr>
            <p:cNvSpPr txBox="1"/>
            <p:nvPr/>
          </p:nvSpPr>
          <p:spPr>
            <a:xfrm>
              <a:off x="98474" y="5185989"/>
              <a:ext cx="2005450" cy="307777"/>
            </a:xfrm>
            <a:prstGeom prst="rect">
              <a:avLst/>
            </a:prstGeom>
            <a:noFill/>
          </p:spPr>
          <p:txBody>
            <a:bodyPr wrap="square" rtlCol="0">
              <a:spAutoFit/>
            </a:bodyPr>
            <a:lstStyle/>
            <a:p>
              <a:pPr algn="l"/>
              <a:r>
                <a:rPr lang="pt-BR" sz="1400" b="1" dirty="0">
                  <a:latin typeface="Quicksand" pitchFamily="2" charset="0"/>
                </a:rPr>
                <a:t>Dados</a:t>
              </a:r>
            </a:p>
          </p:txBody>
        </p:sp>
        <p:sp>
          <p:nvSpPr>
            <p:cNvPr id="81" name="CaixaDeTexto 80">
              <a:extLst>
                <a:ext uri="{FF2B5EF4-FFF2-40B4-BE49-F238E27FC236}">
                  <a16:creationId xmlns:a16="http://schemas.microsoft.com/office/drawing/2014/main" id="{FA642E3F-7B25-4A5E-995C-19727801D194}"/>
                </a:ext>
              </a:extLst>
            </p:cNvPr>
            <p:cNvSpPr txBox="1"/>
            <p:nvPr/>
          </p:nvSpPr>
          <p:spPr>
            <a:xfrm>
              <a:off x="3708236" y="5201378"/>
              <a:ext cx="3633858" cy="276999"/>
            </a:xfrm>
            <a:prstGeom prst="rect">
              <a:avLst/>
            </a:prstGeom>
            <a:solidFill>
              <a:schemeClr val="bg1"/>
            </a:solidFill>
          </p:spPr>
          <p:txBody>
            <a:bodyPr wrap="square" rtlCol="0">
              <a:spAutoFit/>
            </a:bodyPr>
            <a:lstStyle/>
            <a:p>
              <a:pPr algn="ctr"/>
              <a:r>
                <a:rPr lang="pt-BR" sz="1200" dirty="0">
                  <a:latin typeface="Quicksand Light" pitchFamily="2" charset="0"/>
                </a:rPr>
                <a:t>Dados de telemetria</a:t>
              </a:r>
            </a:p>
          </p:txBody>
        </p:sp>
        <p:sp>
          <p:nvSpPr>
            <p:cNvPr id="83" name="CaixaDeTexto 82">
              <a:extLst>
                <a:ext uri="{FF2B5EF4-FFF2-40B4-BE49-F238E27FC236}">
                  <a16:creationId xmlns:a16="http://schemas.microsoft.com/office/drawing/2014/main" id="{59DF55CF-63EC-41EB-A726-0F367F055C93}"/>
                </a:ext>
              </a:extLst>
            </p:cNvPr>
            <p:cNvSpPr txBox="1"/>
            <p:nvPr/>
          </p:nvSpPr>
          <p:spPr>
            <a:xfrm>
              <a:off x="8213697" y="5201378"/>
              <a:ext cx="3633858" cy="276999"/>
            </a:xfrm>
            <a:prstGeom prst="rect">
              <a:avLst/>
            </a:prstGeom>
            <a:solidFill>
              <a:schemeClr val="bg1"/>
            </a:solidFill>
          </p:spPr>
          <p:txBody>
            <a:bodyPr wrap="square" rtlCol="0">
              <a:spAutoFit/>
            </a:bodyPr>
            <a:lstStyle/>
            <a:p>
              <a:pPr algn="ctr"/>
              <a:r>
                <a:rPr lang="pt-BR" sz="1200" dirty="0" err="1">
                  <a:latin typeface="Quicksand Light" pitchFamily="2" charset="0"/>
                </a:rPr>
                <a:t>Observabilidade</a:t>
              </a:r>
              <a:r>
                <a:rPr lang="pt-BR" sz="1200" dirty="0">
                  <a:latin typeface="Quicksand Light" pitchFamily="2" charset="0"/>
                </a:rPr>
                <a:t> das transações</a:t>
              </a:r>
            </a:p>
          </p:txBody>
        </p:sp>
        <p:sp>
          <p:nvSpPr>
            <p:cNvPr id="87" name="CaixaDeTexto 86">
              <a:extLst>
                <a:ext uri="{FF2B5EF4-FFF2-40B4-BE49-F238E27FC236}">
                  <a16:creationId xmlns:a16="http://schemas.microsoft.com/office/drawing/2014/main" id="{771B3F7B-0FE5-41E6-A365-859A2201EB85}"/>
                </a:ext>
              </a:extLst>
            </p:cNvPr>
            <p:cNvSpPr txBox="1"/>
            <p:nvPr/>
          </p:nvSpPr>
          <p:spPr>
            <a:xfrm>
              <a:off x="721534" y="5210343"/>
              <a:ext cx="1818191" cy="276999"/>
            </a:xfrm>
            <a:prstGeom prst="rect">
              <a:avLst/>
            </a:prstGeom>
            <a:noFill/>
          </p:spPr>
          <p:txBody>
            <a:bodyPr wrap="square" rtlCol="0">
              <a:spAutoFit/>
            </a:bodyPr>
            <a:lstStyle/>
            <a:p>
              <a:pPr algn="l"/>
              <a:r>
                <a:rPr lang="pt-BR" sz="1200" dirty="0">
                  <a:latin typeface="Quicksand Light" pitchFamily="2" charset="0"/>
                </a:rPr>
                <a:t>(ingestão inteligente)</a:t>
              </a:r>
            </a:p>
          </p:txBody>
        </p:sp>
      </p:grpSp>
      <p:sp>
        <p:nvSpPr>
          <p:cNvPr id="88" name="Retângulo 87">
            <a:extLst>
              <a:ext uri="{FF2B5EF4-FFF2-40B4-BE49-F238E27FC236}">
                <a16:creationId xmlns:a16="http://schemas.microsoft.com/office/drawing/2014/main" id="{5A0FE9E2-B74A-496A-9BB1-91D4A5CAA9E4}"/>
              </a:ext>
            </a:extLst>
          </p:cNvPr>
          <p:cNvSpPr/>
          <p:nvPr/>
        </p:nvSpPr>
        <p:spPr>
          <a:xfrm>
            <a:off x="6922169" y="3798968"/>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solidFill>
                  <a:schemeClr val="tx1"/>
                </a:solidFill>
                <a:latin typeface="Quicksand Light" pitchFamily="2" charset="0"/>
              </a:rPr>
              <a:t>Data points</a:t>
            </a:r>
            <a:endParaRPr lang="pt-BR" sz="1200" dirty="0">
              <a:solidFill>
                <a:schemeClr val="tx1"/>
              </a:solidFill>
              <a:latin typeface="Quicksand Light" pitchFamily="2" charset="0"/>
            </a:endParaRPr>
          </a:p>
        </p:txBody>
      </p:sp>
      <p:sp>
        <p:nvSpPr>
          <p:cNvPr id="99" name="CaixaDeTexto 98">
            <a:extLst>
              <a:ext uri="{FF2B5EF4-FFF2-40B4-BE49-F238E27FC236}">
                <a16:creationId xmlns:a16="http://schemas.microsoft.com/office/drawing/2014/main" id="{62499059-1436-4EDE-8D21-8BCBD5AEB235}"/>
              </a:ext>
            </a:extLst>
          </p:cNvPr>
          <p:cNvSpPr txBox="1"/>
          <p:nvPr/>
        </p:nvSpPr>
        <p:spPr>
          <a:xfrm>
            <a:off x="6766512" y="936263"/>
            <a:ext cx="3437177" cy="276999"/>
          </a:xfrm>
          <a:prstGeom prst="rect">
            <a:avLst/>
          </a:prstGeom>
          <a:noFill/>
        </p:spPr>
        <p:txBody>
          <a:bodyPr wrap="square" rtlCol="0">
            <a:spAutoFit/>
          </a:bodyPr>
          <a:lstStyle/>
          <a:p>
            <a:pPr algn="l"/>
            <a:r>
              <a:rPr lang="pt-BR" sz="1200" dirty="0">
                <a:solidFill>
                  <a:srgbClr val="666666"/>
                </a:solidFill>
                <a:latin typeface="Quicksand Light" pitchFamily="2" charset="0"/>
              </a:rPr>
              <a:t>Arquitetura de </a:t>
            </a:r>
            <a:r>
              <a:rPr lang="pt-BR" sz="1200" dirty="0" err="1">
                <a:solidFill>
                  <a:srgbClr val="666666"/>
                </a:solidFill>
                <a:latin typeface="Quicksand Light" pitchFamily="2" charset="0"/>
              </a:rPr>
              <a:t>back-end</a:t>
            </a:r>
            <a:r>
              <a:rPr lang="pt-BR" sz="1200" dirty="0">
                <a:solidFill>
                  <a:srgbClr val="666666"/>
                </a:solidFill>
                <a:latin typeface="Quicksand Light" pitchFamily="2" charset="0"/>
              </a:rPr>
              <a:t> atual da VR  </a:t>
            </a:r>
          </a:p>
        </p:txBody>
      </p:sp>
      <p:grpSp>
        <p:nvGrpSpPr>
          <p:cNvPr id="102" name="Agrupar 101">
            <a:extLst>
              <a:ext uri="{FF2B5EF4-FFF2-40B4-BE49-F238E27FC236}">
                <a16:creationId xmlns:a16="http://schemas.microsoft.com/office/drawing/2014/main" id="{E4544E90-DC86-42A7-989D-6A9EBAF34F3B}"/>
              </a:ext>
            </a:extLst>
          </p:cNvPr>
          <p:cNvGrpSpPr/>
          <p:nvPr/>
        </p:nvGrpSpPr>
        <p:grpSpPr>
          <a:xfrm>
            <a:off x="3664340" y="1703315"/>
            <a:ext cx="2490682" cy="460225"/>
            <a:chOff x="4218827" y="2106692"/>
            <a:chExt cx="2421733" cy="460225"/>
          </a:xfrm>
          <a:effectLst>
            <a:outerShdw blurRad="50800" dist="38100" dir="8100000" algn="tr" rotWithShape="0">
              <a:prstClr val="black">
                <a:alpha val="40000"/>
              </a:prstClr>
            </a:outerShdw>
          </a:effectLst>
        </p:grpSpPr>
        <p:sp>
          <p:nvSpPr>
            <p:cNvPr id="103" name="Retângulo 102">
              <a:extLst>
                <a:ext uri="{FF2B5EF4-FFF2-40B4-BE49-F238E27FC236}">
                  <a16:creationId xmlns:a16="http://schemas.microsoft.com/office/drawing/2014/main" id="{0A123B43-0590-4FDD-A11E-803B8BE5B02B}"/>
                </a:ext>
              </a:extLst>
            </p:cNvPr>
            <p:cNvSpPr/>
            <p:nvPr/>
          </p:nvSpPr>
          <p:spPr>
            <a:xfrm>
              <a:off x="4218827" y="2141810"/>
              <a:ext cx="2421733" cy="42510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4" name="CaixaDeTexto 103">
              <a:extLst>
                <a:ext uri="{FF2B5EF4-FFF2-40B4-BE49-F238E27FC236}">
                  <a16:creationId xmlns:a16="http://schemas.microsoft.com/office/drawing/2014/main" id="{760F5B0B-4C8B-41B1-85F4-032959CD0BC0}"/>
                </a:ext>
              </a:extLst>
            </p:cNvPr>
            <p:cNvSpPr txBox="1"/>
            <p:nvPr/>
          </p:nvSpPr>
          <p:spPr>
            <a:xfrm>
              <a:off x="4218827" y="2349814"/>
              <a:ext cx="2421733" cy="215444"/>
            </a:xfrm>
            <a:prstGeom prst="rect">
              <a:avLst/>
            </a:prstGeom>
            <a:noFill/>
          </p:spPr>
          <p:txBody>
            <a:bodyPr wrap="square" rtlCol="0" anchor="ctr">
              <a:spAutoFit/>
            </a:bodyPr>
            <a:lstStyle/>
            <a:p>
              <a:pPr algn="ctr"/>
              <a:r>
                <a:rPr lang="pt-BR" sz="800" dirty="0">
                  <a:latin typeface="Quicksand Light" pitchFamily="2" charset="0"/>
                </a:rPr>
                <a:t>(</a:t>
              </a:r>
              <a:r>
                <a:rPr lang="pt-BR" sz="800" dirty="0" err="1">
                  <a:latin typeface="Quicksand Light" pitchFamily="2" charset="0"/>
                </a:rPr>
                <a:t>Firebase</a:t>
              </a:r>
              <a:r>
                <a:rPr lang="pt-BR" sz="800" dirty="0">
                  <a:latin typeface="Quicksand Light" pitchFamily="2" charset="0"/>
                </a:rPr>
                <a:t>, </a:t>
              </a:r>
              <a:r>
                <a:rPr lang="pt-BR" sz="800" dirty="0" err="1">
                  <a:latin typeface="Quicksand Light" pitchFamily="2" charset="0"/>
                </a:rPr>
                <a:t>Dynatrace</a:t>
              </a:r>
              <a:r>
                <a:rPr lang="pt-BR" sz="800" dirty="0">
                  <a:latin typeface="Quicksand Light" pitchFamily="2" charset="0"/>
                </a:rPr>
                <a:t>, </a:t>
              </a:r>
              <a:r>
                <a:rPr lang="pt-BR" sz="800" dirty="0" err="1">
                  <a:latin typeface="Quicksand Light" pitchFamily="2" charset="0"/>
                </a:rPr>
                <a:t>idWall</a:t>
              </a:r>
              <a:r>
                <a:rPr lang="pt-BR" sz="800" dirty="0">
                  <a:latin typeface="Quicksand Light" pitchFamily="2" charset="0"/>
                </a:rPr>
                <a:t>, </a:t>
              </a:r>
              <a:r>
                <a:rPr lang="pt-BR" sz="800" dirty="0" err="1">
                  <a:latin typeface="Quicksand Light" pitchFamily="2" charset="0"/>
                </a:rPr>
                <a:t>flowsense</a:t>
              </a:r>
              <a:r>
                <a:rPr lang="pt-BR" sz="800" dirty="0">
                  <a:latin typeface="Quicksand Light" pitchFamily="2" charset="0"/>
                </a:rPr>
                <a:t>, </a:t>
              </a:r>
              <a:r>
                <a:rPr lang="pt-BR" sz="800" dirty="0" err="1">
                  <a:latin typeface="Quicksand Light" pitchFamily="2" charset="0"/>
                </a:rPr>
                <a:t>etc</a:t>
              </a:r>
              <a:r>
                <a:rPr lang="pt-BR" sz="800" dirty="0">
                  <a:latin typeface="Quicksand Light" pitchFamily="2" charset="0"/>
                </a:rPr>
                <a:t>)</a:t>
              </a:r>
            </a:p>
          </p:txBody>
        </p:sp>
        <p:sp>
          <p:nvSpPr>
            <p:cNvPr id="105" name="CaixaDeTexto 104">
              <a:extLst>
                <a:ext uri="{FF2B5EF4-FFF2-40B4-BE49-F238E27FC236}">
                  <a16:creationId xmlns:a16="http://schemas.microsoft.com/office/drawing/2014/main" id="{BF9B7B20-C347-4B39-9774-D6DB61819F66}"/>
                </a:ext>
              </a:extLst>
            </p:cNvPr>
            <p:cNvSpPr txBox="1"/>
            <p:nvPr/>
          </p:nvSpPr>
          <p:spPr>
            <a:xfrm>
              <a:off x="4817599" y="2106692"/>
              <a:ext cx="1224188" cy="307777"/>
            </a:xfrm>
            <a:prstGeom prst="rect">
              <a:avLst/>
            </a:prstGeom>
            <a:noFill/>
          </p:spPr>
          <p:txBody>
            <a:bodyPr wrap="square" rtlCol="0">
              <a:spAutoFit/>
            </a:bodyPr>
            <a:lstStyle/>
            <a:p>
              <a:pPr algn="ctr"/>
              <a:r>
                <a:rPr lang="pt-BR" sz="1400" b="1" dirty="0">
                  <a:solidFill>
                    <a:srgbClr val="525252"/>
                  </a:solidFill>
                  <a:latin typeface="Quicksand" pitchFamily="2" charset="0"/>
                </a:rPr>
                <a:t>Utilitários</a:t>
              </a:r>
            </a:p>
          </p:txBody>
        </p:sp>
      </p:grpSp>
      <p:sp>
        <p:nvSpPr>
          <p:cNvPr id="110" name="CaixaDeTexto 109">
            <a:extLst>
              <a:ext uri="{FF2B5EF4-FFF2-40B4-BE49-F238E27FC236}">
                <a16:creationId xmlns:a16="http://schemas.microsoft.com/office/drawing/2014/main" id="{2F9EBDB3-CFCE-4AFA-B25E-D9E7D97F4D85}"/>
              </a:ext>
            </a:extLst>
          </p:cNvPr>
          <p:cNvSpPr txBox="1"/>
          <p:nvPr/>
        </p:nvSpPr>
        <p:spPr>
          <a:xfrm>
            <a:off x="70337" y="936263"/>
            <a:ext cx="2592000" cy="276999"/>
          </a:xfrm>
          <a:prstGeom prst="rect">
            <a:avLst/>
          </a:prstGeom>
          <a:noFill/>
          <a:effectLst/>
        </p:spPr>
        <p:txBody>
          <a:bodyPr wrap="square" rtlCol="0">
            <a:spAutoFit/>
          </a:bodyPr>
          <a:lstStyle/>
          <a:p>
            <a:pPr algn="l"/>
            <a:r>
              <a:rPr lang="pt-BR" sz="1200" b="1" dirty="0">
                <a:solidFill>
                  <a:srgbClr val="00B050"/>
                </a:solidFill>
                <a:latin typeface="Quicksand" pitchFamily="2" charset="0"/>
              </a:rPr>
              <a:t>Escopo da arquitetura mobile</a:t>
            </a:r>
          </a:p>
        </p:txBody>
      </p:sp>
      <p:grpSp>
        <p:nvGrpSpPr>
          <p:cNvPr id="20" name="Agrupar 19">
            <a:extLst>
              <a:ext uri="{FF2B5EF4-FFF2-40B4-BE49-F238E27FC236}">
                <a16:creationId xmlns:a16="http://schemas.microsoft.com/office/drawing/2014/main" id="{7CF28FEF-EC99-4A61-9AF6-3615064BE6EB}"/>
              </a:ext>
            </a:extLst>
          </p:cNvPr>
          <p:cNvGrpSpPr/>
          <p:nvPr/>
        </p:nvGrpSpPr>
        <p:grpSpPr>
          <a:xfrm>
            <a:off x="3661209" y="1210541"/>
            <a:ext cx="2493813" cy="461008"/>
            <a:chOff x="4111202" y="4063319"/>
            <a:chExt cx="2493813" cy="461008"/>
          </a:xfrm>
          <a:effectLst>
            <a:outerShdw blurRad="50800" dist="38100" dir="8100000" algn="tr" rotWithShape="0">
              <a:prstClr val="black">
                <a:alpha val="40000"/>
              </a:prstClr>
            </a:outerShdw>
          </a:effectLst>
        </p:grpSpPr>
        <p:grpSp>
          <p:nvGrpSpPr>
            <p:cNvPr id="106" name="Agrupar 105">
              <a:extLst>
                <a:ext uri="{FF2B5EF4-FFF2-40B4-BE49-F238E27FC236}">
                  <a16:creationId xmlns:a16="http://schemas.microsoft.com/office/drawing/2014/main" id="{3226811F-1951-4EA4-8FDC-BA2D6CCCA9D6}"/>
                </a:ext>
              </a:extLst>
            </p:cNvPr>
            <p:cNvGrpSpPr/>
            <p:nvPr/>
          </p:nvGrpSpPr>
          <p:grpSpPr>
            <a:xfrm>
              <a:off x="4111202" y="4063319"/>
              <a:ext cx="2493813" cy="461008"/>
              <a:chOff x="4215516" y="1423926"/>
              <a:chExt cx="2493813" cy="461008"/>
            </a:xfrm>
            <a:effectLst>
              <a:outerShdw blurRad="50800" dist="38100" dir="8100000" algn="tr" rotWithShape="0">
                <a:prstClr val="black">
                  <a:alpha val="40000"/>
                </a:prstClr>
              </a:outerShdw>
            </a:effectLst>
          </p:grpSpPr>
          <p:sp>
            <p:nvSpPr>
              <p:cNvPr id="107" name="Retângulo 106">
                <a:extLst>
                  <a:ext uri="{FF2B5EF4-FFF2-40B4-BE49-F238E27FC236}">
                    <a16:creationId xmlns:a16="http://schemas.microsoft.com/office/drawing/2014/main" id="{8A08D3DB-7314-4C5C-A059-6296BBC7AA86}"/>
                  </a:ext>
                </a:extLst>
              </p:cNvPr>
              <p:cNvSpPr/>
              <p:nvPr/>
            </p:nvSpPr>
            <p:spPr>
              <a:xfrm>
                <a:off x="4215516" y="1459828"/>
                <a:ext cx="2493813" cy="425106"/>
              </a:xfrm>
              <a:prstGeom prst="rect">
                <a:avLst/>
              </a:prstGeom>
              <a:solidFill>
                <a:srgbClr val="E6D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8" name="CaixaDeTexto 107">
                <a:extLst>
                  <a:ext uri="{FF2B5EF4-FFF2-40B4-BE49-F238E27FC236}">
                    <a16:creationId xmlns:a16="http://schemas.microsoft.com/office/drawing/2014/main" id="{21D27C98-D78A-4105-889F-1A8800882915}"/>
                  </a:ext>
                </a:extLst>
              </p:cNvPr>
              <p:cNvSpPr txBox="1"/>
              <p:nvPr/>
            </p:nvSpPr>
            <p:spPr>
              <a:xfrm>
                <a:off x="4504307" y="1637022"/>
                <a:ext cx="1850774" cy="230832"/>
              </a:xfrm>
              <a:prstGeom prst="rect">
                <a:avLst/>
              </a:prstGeom>
              <a:noFill/>
            </p:spPr>
            <p:txBody>
              <a:bodyPr wrap="square" rtlCol="0">
                <a:spAutoFit/>
              </a:bodyPr>
              <a:lstStyle/>
              <a:p>
                <a:pPr algn="ctr"/>
                <a:r>
                  <a:rPr lang="pt-BR" sz="900" dirty="0">
                    <a:latin typeface="Quicksand Light" pitchFamily="2" charset="0"/>
                  </a:rPr>
                  <a:t>(Abordagem web)</a:t>
                </a:r>
              </a:p>
            </p:txBody>
          </p:sp>
          <p:sp>
            <p:nvSpPr>
              <p:cNvPr id="109" name="CaixaDeTexto 108">
                <a:extLst>
                  <a:ext uri="{FF2B5EF4-FFF2-40B4-BE49-F238E27FC236}">
                    <a16:creationId xmlns:a16="http://schemas.microsoft.com/office/drawing/2014/main" id="{543DBEA7-35FB-4C1B-94CD-9A92DB10C8EA}"/>
                  </a:ext>
                </a:extLst>
              </p:cNvPr>
              <p:cNvSpPr txBox="1"/>
              <p:nvPr/>
            </p:nvSpPr>
            <p:spPr>
              <a:xfrm>
                <a:off x="4309015" y="1423926"/>
                <a:ext cx="2241356" cy="307777"/>
              </a:xfrm>
              <a:prstGeom prst="rect">
                <a:avLst/>
              </a:prstGeom>
              <a:noFill/>
            </p:spPr>
            <p:txBody>
              <a:bodyPr wrap="square" rtlCol="0">
                <a:spAutoFit/>
              </a:bodyPr>
              <a:lstStyle/>
              <a:p>
                <a:pPr algn="ctr"/>
                <a:r>
                  <a:rPr lang="en-GB" sz="1400" b="1" dirty="0">
                    <a:solidFill>
                      <a:srgbClr val="525252"/>
                    </a:solidFill>
                    <a:latin typeface="Quicksand" pitchFamily="2" charset="0"/>
                  </a:rPr>
                  <a:t>Mini Apps</a:t>
                </a:r>
                <a:endParaRPr lang="pt-BR" sz="1400" b="1" dirty="0">
                  <a:solidFill>
                    <a:srgbClr val="525252"/>
                  </a:solidFill>
                  <a:latin typeface="Quicksand" pitchFamily="2" charset="0"/>
                </a:endParaRPr>
              </a:p>
            </p:txBody>
          </p:sp>
        </p:grpSp>
        <p:sp>
          <p:nvSpPr>
            <p:cNvPr id="76" name="Retângulo 75">
              <a:extLst>
                <a:ext uri="{FF2B5EF4-FFF2-40B4-BE49-F238E27FC236}">
                  <a16:creationId xmlns:a16="http://schemas.microsoft.com/office/drawing/2014/main" id="{9A84C483-114B-40FE-882A-20B9D3351AAA}"/>
                </a:ext>
              </a:extLst>
            </p:cNvPr>
            <p:cNvSpPr/>
            <p:nvPr/>
          </p:nvSpPr>
          <p:spPr>
            <a:xfrm>
              <a:off x="4115407" y="4096500"/>
              <a:ext cx="276443" cy="425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200" dirty="0">
                  <a:solidFill>
                    <a:schemeClr val="tx1"/>
                  </a:solidFill>
                  <a:latin typeface="Quicksand" pitchFamily="2" charset="0"/>
                </a:rPr>
                <a:t>SDK</a:t>
              </a:r>
            </a:p>
          </p:txBody>
        </p:sp>
      </p:grpSp>
      <p:cxnSp>
        <p:nvCxnSpPr>
          <p:cNvPr id="111" name="Conector de Seta Reta 110">
            <a:extLst>
              <a:ext uri="{FF2B5EF4-FFF2-40B4-BE49-F238E27FC236}">
                <a16:creationId xmlns:a16="http://schemas.microsoft.com/office/drawing/2014/main" id="{C1212570-942C-449B-85A9-33C923C96378}"/>
              </a:ext>
            </a:extLst>
          </p:cNvPr>
          <p:cNvCxnSpPr>
            <a:cxnSpLocks/>
          </p:cNvCxnSpPr>
          <p:nvPr/>
        </p:nvCxnSpPr>
        <p:spPr>
          <a:xfrm flipV="1">
            <a:off x="2893195" y="1466339"/>
            <a:ext cx="749352" cy="1"/>
          </a:xfrm>
          <a:prstGeom prst="straightConnector1">
            <a:avLst/>
          </a:prstGeom>
          <a:ln w="28575">
            <a:solidFill>
              <a:srgbClr val="666666"/>
            </a:solidFill>
            <a:headEnd type="stealth"/>
            <a:tailEnd type="stealth"/>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2" name="Conector de Seta Reta 111">
            <a:extLst>
              <a:ext uri="{FF2B5EF4-FFF2-40B4-BE49-F238E27FC236}">
                <a16:creationId xmlns:a16="http://schemas.microsoft.com/office/drawing/2014/main" id="{0B28E684-7643-40DA-B55B-4D4F3246BBFF}"/>
              </a:ext>
            </a:extLst>
          </p:cNvPr>
          <p:cNvCxnSpPr>
            <a:cxnSpLocks/>
          </p:cNvCxnSpPr>
          <p:nvPr/>
        </p:nvCxnSpPr>
        <p:spPr>
          <a:xfrm flipV="1">
            <a:off x="2893195" y="2846054"/>
            <a:ext cx="749352" cy="1"/>
          </a:xfrm>
          <a:prstGeom prst="straightConnector1">
            <a:avLst/>
          </a:prstGeom>
          <a:ln w="28575">
            <a:solidFill>
              <a:srgbClr val="666666"/>
            </a:solidFill>
            <a:headEnd type="stealth"/>
            <a:tailEnd type="stealth"/>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Retângulo 31">
            <a:extLst>
              <a:ext uri="{FF2B5EF4-FFF2-40B4-BE49-F238E27FC236}">
                <a16:creationId xmlns:a16="http://schemas.microsoft.com/office/drawing/2014/main" id="{FA3830EF-EFBF-40FC-850E-177E8E7B44FC}"/>
              </a:ext>
            </a:extLst>
          </p:cNvPr>
          <p:cNvSpPr/>
          <p:nvPr/>
        </p:nvSpPr>
        <p:spPr>
          <a:xfrm>
            <a:off x="6251996" y="936263"/>
            <a:ext cx="5949096" cy="592173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Retângulo 112">
            <a:extLst>
              <a:ext uri="{FF2B5EF4-FFF2-40B4-BE49-F238E27FC236}">
                <a16:creationId xmlns:a16="http://schemas.microsoft.com/office/drawing/2014/main" id="{DD34CB77-D189-4FFA-AEC3-EA2B6AEAAF39}"/>
              </a:ext>
            </a:extLst>
          </p:cNvPr>
          <p:cNvSpPr/>
          <p:nvPr/>
        </p:nvSpPr>
        <p:spPr>
          <a:xfrm>
            <a:off x="0" y="5210343"/>
            <a:ext cx="12201091" cy="164033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27303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tângulo 100">
            <a:extLst>
              <a:ext uri="{FF2B5EF4-FFF2-40B4-BE49-F238E27FC236}">
                <a16:creationId xmlns:a16="http://schemas.microsoft.com/office/drawing/2014/main" id="{719D0AE1-7FE7-49E5-BE40-73BF63FAD7C2}"/>
              </a:ext>
            </a:extLst>
          </p:cNvPr>
          <p:cNvSpPr/>
          <p:nvPr/>
        </p:nvSpPr>
        <p:spPr>
          <a:xfrm>
            <a:off x="6690247" y="1165154"/>
            <a:ext cx="5424187" cy="3935764"/>
          </a:xfrm>
          <a:prstGeom prst="rect">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5056C312-3B7D-477B-B7B8-2047AAF5CDB6}"/>
              </a:ext>
            </a:extLst>
          </p:cNvPr>
          <p:cNvSpPr/>
          <p:nvPr/>
        </p:nvSpPr>
        <p:spPr>
          <a:xfrm>
            <a:off x="98474" y="1165154"/>
            <a:ext cx="6143706" cy="3935764"/>
          </a:xfrm>
          <a:prstGeom prst="rect">
            <a:avLst/>
          </a:prstGeom>
          <a:solidFill>
            <a:srgbClr val="00B050"/>
          </a:solidFill>
          <a:ln w="38100">
            <a:solidFill>
              <a:srgbClr val="00B050"/>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86EC5906-3B9C-4F42-8D6F-7D3C969CC5F3}"/>
              </a:ext>
            </a:extLst>
          </p:cNvPr>
          <p:cNvSpPr/>
          <p:nvPr/>
        </p:nvSpPr>
        <p:spPr>
          <a:xfrm>
            <a:off x="9516906" y="1198243"/>
            <a:ext cx="2548484" cy="387959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Visão da arquitetura</a:t>
            </a:r>
          </a:p>
        </p:txBody>
      </p:sp>
      <p:sp>
        <p:nvSpPr>
          <p:cNvPr id="71" name="Subtítulo 70">
            <a:extLst>
              <a:ext uri="{FF2B5EF4-FFF2-40B4-BE49-F238E27FC236}">
                <a16:creationId xmlns:a16="http://schemas.microsoft.com/office/drawing/2014/main" id="{7B45BF1A-CB60-471B-BCFD-E792D56C0EC0}"/>
              </a:ext>
            </a:extLst>
          </p:cNvPr>
          <p:cNvSpPr>
            <a:spLocks noGrp="1"/>
          </p:cNvSpPr>
          <p:nvPr>
            <p:ph type="subTitle" idx="1"/>
          </p:nvPr>
        </p:nvSpPr>
        <p:spPr/>
        <p:txBody>
          <a:bodyPr>
            <a:normAutofit fontScale="92500" lnSpcReduction="10000"/>
          </a:bodyPr>
          <a:lstStyle/>
          <a:p>
            <a:r>
              <a:rPr lang="pt-BR" dirty="0"/>
              <a:t>Design estrutural</a:t>
            </a:r>
          </a:p>
        </p:txBody>
      </p:sp>
      <p:grpSp>
        <p:nvGrpSpPr>
          <p:cNvPr id="3" name="Agrupar 2">
            <a:extLst>
              <a:ext uri="{FF2B5EF4-FFF2-40B4-BE49-F238E27FC236}">
                <a16:creationId xmlns:a16="http://schemas.microsoft.com/office/drawing/2014/main" id="{AA68DC20-97B4-4950-A88A-34655F2F8EC9}"/>
              </a:ext>
            </a:extLst>
          </p:cNvPr>
          <p:cNvGrpSpPr/>
          <p:nvPr/>
        </p:nvGrpSpPr>
        <p:grpSpPr>
          <a:xfrm>
            <a:off x="70338" y="5535124"/>
            <a:ext cx="12037255" cy="710000"/>
            <a:chOff x="70338" y="5519947"/>
            <a:chExt cx="12037255" cy="710000"/>
          </a:xfrm>
        </p:grpSpPr>
        <p:sp>
          <p:nvSpPr>
            <p:cNvPr id="30" name="Retângulo 29">
              <a:extLst>
                <a:ext uri="{FF2B5EF4-FFF2-40B4-BE49-F238E27FC236}">
                  <a16:creationId xmlns:a16="http://schemas.microsoft.com/office/drawing/2014/main" id="{374FB604-B9DA-417C-988D-A702FB9350DE}"/>
                </a:ext>
              </a:extLst>
            </p:cNvPr>
            <p:cNvSpPr/>
            <p:nvPr/>
          </p:nvSpPr>
          <p:spPr>
            <a:xfrm>
              <a:off x="70338" y="5564699"/>
              <a:ext cx="12037255" cy="665120"/>
            </a:xfrm>
            <a:prstGeom prst="rect">
              <a:avLst/>
            </a:prstGeom>
            <a:solidFill>
              <a:srgbClr val="BBA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F45A9AA5-9F60-4F34-A4E3-9327CBE1BF82}"/>
                </a:ext>
              </a:extLst>
            </p:cNvPr>
            <p:cNvSpPr txBox="1"/>
            <p:nvPr/>
          </p:nvSpPr>
          <p:spPr>
            <a:xfrm>
              <a:off x="98474" y="5519947"/>
              <a:ext cx="2005450" cy="307777"/>
            </a:xfrm>
            <a:prstGeom prst="rect">
              <a:avLst/>
            </a:prstGeom>
            <a:noFill/>
          </p:spPr>
          <p:txBody>
            <a:bodyPr wrap="square" rtlCol="0">
              <a:spAutoFit/>
            </a:bodyPr>
            <a:lstStyle/>
            <a:p>
              <a:pPr algn="l"/>
              <a:r>
                <a:rPr lang="pt-BR" sz="1400" b="1" dirty="0" err="1">
                  <a:latin typeface="Quicksand" pitchFamily="2" charset="0"/>
                </a:rPr>
                <a:t>DevSecOps</a:t>
              </a:r>
              <a:endParaRPr lang="pt-BR" sz="1400" b="1" dirty="0">
                <a:latin typeface="Quicksand" pitchFamily="2" charset="0"/>
              </a:endParaRPr>
            </a:p>
          </p:txBody>
        </p:sp>
        <p:sp>
          <p:nvSpPr>
            <p:cNvPr id="44" name="CaixaDeTexto 43">
              <a:extLst>
                <a:ext uri="{FF2B5EF4-FFF2-40B4-BE49-F238E27FC236}">
                  <a16:creationId xmlns:a16="http://schemas.microsoft.com/office/drawing/2014/main" id="{8590FAD8-1498-4CB8-9115-A62B0E441293}"/>
                </a:ext>
              </a:extLst>
            </p:cNvPr>
            <p:cNvSpPr txBox="1"/>
            <p:nvPr/>
          </p:nvSpPr>
          <p:spPr>
            <a:xfrm>
              <a:off x="84407" y="5768282"/>
              <a:ext cx="3533436" cy="461665"/>
            </a:xfrm>
            <a:prstGeom prst="rect">
              <a:avLst/>
            </a:prstGeom>
            <a:noFill/>
          </p:spPr>
          <p:txBody>
            <a:bodyPr wrap="square" rtlCol="0">
              <a:spAutoFit/>
            </a:bodyPr>
            <a:lstStyle/>
            <a:p>
              <a:pPr algn="l"/>
              <a:r>
                <a:rPr lang="pt-BR" sz="1200" dirty="0">
                  <a:latin typeface="Quicksand Light" pitchFamily="2" charset="0"/>
                </a:rPr>
                <a:t>CI/CD e Ferramentas de suporte</a:t>
              </a:r>
              <a:br>
                <a:rPr lang="pt-BR" sz="1200" dirty="0">
                  <a:latin typeface="Quicksand Light" pitchFamily="2" charset="0"/>
                </a:rPr>
              </a:br>
              <a:r>
                <a:rPr lang="pt-BR" sz="1200" dirty="0">
                  <a:latin typeface="Quicksand Light" pitchFamily="2" charset="0"/>
                </a:rPr>
                <a:t>(repositórios, gestão de configuração, release)</a:t>
              </a:r>
            </a:p>
          </p:txBody>
        </p:sp>
        <p:sp>
          <p:nvSpPr>
            <p:cNvPr id="46" name="Retângulo 45">
              <a:extLst>
                <a:ext uri="{FF2B5EF4-FFF2-40B4-BE49-F238E27FC236}">
                  <a16:creationId xmlns:a16="http://schemas.microsoft.com/office/drawing/2014/main" id="{30E8038C-9D3D-4EC0-9FD4-BF231E9A6D19}"/>
                </a:ext>
              </a:extLst>
            </p:cNvPr>
            <p:cNvSpPr/>
            <p:nvPr/>
          </p:nvSpPr>
          <p:spPr>
            <a:xfrm>
              <a:off x="3708236" y="5666578"/>
              <a:ext cx="2294789"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Integração Continua</a:t>
              </a:r>
            </a:p>
          </p:txBody>
        </p:sp>
        <p:sp>
          <p:nvSpPr>
            <p:cNvPr id="47" name="Retângulo 46">
              <a:extLst>
                <a:ext uri="{FF2B5EF4-FFF2-40B4-BE49-F238E27FC236}">
                  <a16:creationId xmlns:a16="http://schemas.microsoft.com/office/drawing/2014/main" id="{2A0B3315-5AE1-4F7F-9532-DC568A844028}"/>
                </a:ext>
              </a:extLst>
            </p:cNvPr>
            <p:cNvSpPr/>
            <p:nvPr/>
          </p:nvSpPr>
          <p:spPr>
            <a:xfrm>
              <a:off x="6630501" y="5666578"/>
              <a:ext cx="2294789"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Delivery Continuo</a:t>
              </a:r>
            </a:p>
          </p:txBody>
        </p:sp>
        <p:sp>
          <p:nvSpPr>
            <p:cNvPr id="48" name="Retângulo 47">
              <a:extLst>
                <a:ext uri="{FF2B5EF4-FFF2-40B4-BE49-F238E27FC236}">
                  <a16:creationId xmlns:a16="http://schemas.microsoft.com/office/drawing/2014/main" id="{B7FE0B71-9AE9-4442-B73F-4B7F79F400B0}"/>
                </a:ext>
              </a:extLst>
            </p:cNvPr>
            <p:cNvSpPr/>
            <p:nvPr/>
          </p:nvSpPr>
          <p:spPr>
            <a:xfrm>
              <a:off x="9552766" y="5666578"/>
              <a:ext cx="2294789"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latin typeface="Quicksand Light" pitchFamily="2" charset="0"/>
                </a:rPr>
                <a:t>Quality</a:t>
              </a:r>
              <a:r>
                <a:rPr lang="pt-BR" sz="1200" dirty="0">
                  <a:solidFill>
                    <a:schemeClr val="tx1"/>
                  </a:solidFill>
                  <a:latin typeface="Quicksand Light" pitchFamily="2" charset="0"/>
                </a:rPr>
                <a:t> Gates</a:t>
              </a:r>
            </a:p>
          </p:txBody>
        </p:sp>
      </p:grpSp>
      <p:sp>
        <p:nvSpPr>
          <p:cNvPr id="52" name="CaixaDeTexto 51">
            <a:extLst>
              <a:ext uri="{FF2B5EF4-FFF2-40B4-BE49-F238E27FC236}">
                <a16:creationId xmlns:a16="http://schemas.microsoft.com/office/drawing/2014/main" id="{D6F77FCF-A56C-4947-909A-D64C9FD63739}"/>
              </a:ext>
            </a:extLst>
          </p:cNvPr>
          <p:cNvSpPr txBox="1"/>
          <p:nvPr/>
        </p:nvSpPr>
        <p:spPr>
          <a:xfrm>
            <a:off x="9661176" y="1204730"/>
            <a:ext cx="2100255" cy="492443"/>
          </a:xfrm>
          <a:prstGeom prst="rect">
            <a:avLst/>
          </a:prstGeom>
          <a:noFill/>
        </p:spPr>
        <p:txBody>
          <a:bodyPr wrap="square" rtlCol="0">
            <a:spAutoFit/>
          </a:bodyPr>
          <a:lstStyle/>
          <a:p>
            <a:pPr algn="ctr"/>
            <a:r>
              <a:rPr lang="pt-BR" sz="1400" b="1" dirty="0">
                <a:solidFill>
                  <a:srgbClr val="525252"/>
                </a:solidFill>
                <a:latin typeface="Quicksand" pitchFamily="2" charset="0"/>
              </a:rPr>
              <a:t>Arquitetura </a:t>
            </a:r>
            <a:r>
              <a:rPr lang="pt-BR" sz="1400" b="1" dirty="0" err="1">
                <a:solidFill>
                  <a:srgbClr val="525252"/>
                </a:solidFill>
                <a:latin typeface="Quicksand" pitchFamily="2" charset="0"/>
              </a:rPr>
              <a:t>back-end</a:t>
            </a:r>
            <a:r>
              <a:rPr lang="pt-BR" sz="1400" b="1" dirty="0">
                <a:solidFill>
                  <a:srgbClr val="525252"/>
                </a:solidFill>
                <a:latin typeface="Quicksand" pitchFamily="2" charset="0"/>
              </a:rPr>
              <a:t> </a:t>
            </a:r>
            <a:br>
              <a:rPr lang="pt-BR" sz="1400" b="1" dirty="0">
                <a:solidFill>
                  <a:srgbClr val="525252"/>
                </a:solidFill>
                <a:latin typeface="Quicksand" pitchFamily="2" charset="0"/>
              </a:rPr>
            </a:br>
            <a:r>
              <a:rPr lang="pt-BR" sz="1200" dirty="0">
                <a:solidFill>
                  <a:srgbClr val="525252"/>
                </a:solidFill>
                <a:latin typeface="Quicksand" pitchFamily="2" charset="0"/>
              </a:rPr>
              <a:t>(</a:t>
            </a:r>
            <a:r>
              <a:rPr lang="pt-BR" sz="1100" dirty="0" err="1">
                <a:solidFill>
                  <a:srgbClr val="525252"/>
                </a:solidFill>
                <a:latin typeface="Quicksand" pitchFamily="2" charset="0"/>
              </a:rPr>
              <a:t>springboot</a:t>
            </a:r>
            <a:r>
              <a:rPr lang="pt-BR" sz="1200" dirty="0">
                <a:solidFill>
                  <a:srgbClr val="525252"/>
                </a:solidFill>
                <a:latin typeface="Quicksand" pitchFamily="2" charset="0"/>
              </a:rPr>
              <a:t>)</a:t>
            </a:r>
            <a:endParaRPr lang="pt-BR" sz="1400" dirty="0">
              <a:solidFill>
                <a:srgbClr val="525252"/>
              </a:solidFill>
              <a:latin typeface="Quicksand" pitchFamily="2" charset="0"/>
            </a:endParaRPr>
          </a:p>
        </p:txBody>
      </p:sp>
      <p:sp>
        <p:nvSpPr>
          <p:cNvPr id="53" name="Retângulo 52">
            <a:extLst>
              <a:ext uri="{FF2B5EF4-FFF2-40B4-BE49-F238E27FC236}">
                <a16:creationId xmlns:a16="http://schemas.microsoft.com/office/drawing/2014/main" id="{62F5E467-0312-46B5-8060-F9D28846FA34}"/>
              </a:ext>
            </a:extLst>
          </p:cNvPr>
          <p:cNvSpPr/>
          <p:nvPr/>
        </p:nvSpPr>
        <p:spPr>
          <a:xfrm>
            <a:off x="9622828" y="1748792"/>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App </a:t>
            </a:r>
            <a:r>
              <a:rPr lang="pt-BR" sz="1200" dirty="0" err="1">
                <a:solidFill>
                  <a:schemeClr val="tx1"/>
                </a:solidFill>
                <a:latin typeface="Quicksand Light" pitchFamily="2" charset="0"/>
              </a:rPr>
              <a:t>Springboot</a:t>
            </a:r>
            <a:r>
              <a:rPr lang="pt-BR" sz="1200" dirty="0">
                <a:solidFill>
                  <a:schemeClr val="tx1"/>
                </a:solidFill>
                <a:latin typeface="Quicksand Light" pitchFamily="2" charset="0"/>
              </a:rPr>
              <a:t> Referência</a:t>
            </a:r>
          </a:p>
        </p:txBody>
      </p:sp>
      <p:sp>
        <p:nvSpPr>
          <p:cNvPr id="54" name="Retângulo 53">
            <a:extLst>
              <a:ext uri="{FF2B5EF4-FFF2-40B4-BE49-F238E27FC236}">
                <a16:creationId xmlns:a16="http://schemas.microsoft.com/office/drawing/2014/main" id="{6B96A852-2BF0-4F81-9A09-1B8B84ECB727}"/>
              </a:ext>
            </a:extLst>
          </p:cNvPr>
          <p:cNvSpPr/>
          <p:nvPr/>
        </p:nvSpPr>
        <p:spPr>
          <a:xfrm>
            <a:off x="9622828" y="2294583"/>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Conexões com </a:t>
            </a:r>
            <a:r>
              <a:rPr lang="pt-BR" sz="1200" dirty="0" err="1">
                <a:solidFill>
                  <a:schemeClr val="tx1"/>
                </a:solidFill>
                <a:latin typeface="Quicksand Light" pitchFamily="2" charset="0"/>
              </a:rPr>
              <a:t>Database</a:t>
            </a:r>
            <a:r>
              <a:rPr lang="pt-BR" sz="1200" dirty="0">
                <a:solidFill>
                  <a:schemeClr val="tx1"/>
                </a:solidFill>
                <a:latin typeface="Quicksand Light" pitchFamily="2" charset="0"/>
              </a:rPr>
              <a:t> </a:t>
            </a:r>
            <a:r>
              <a:rPr lang="pt-BR" sz="1000" dirty="0">
                <a:solidFill>
                  <a:schemeClr val="tx1"/>
                </a:solidFill>
                <a:latin typeface="Quicksand Light" pitchFamily="2" charset="0"/>
              </a:rPr>
              <a:t>(Relacional)</a:t>
            </a:r>
            <a:endParaRPr lang="pt-BR" sz="1200" dirty="0">
              <a:solidFill>
                <a:schemeClr val="tx1"/>
              </a:solidFill>
              <a:latin typeface="Quicksand Light" pitchFamily="2" charset="0"/>
            </a:endParaRPr>
          </a:p>
        </p:txBody>
      </p:sp>
      <p:sp>
        <p:nvSpPr>
          <p:cNvPr id="55" name="Retângulo 54">
            <a:extLst>
              <a:ext uri="{FF2B5EF4-FFF2-40B4-BE49-F238E27FC236}">
                <a16:creationId xmlns:a16="http://schemas.microsoft.com/office/drawing/2014/main" id="{CB69F923-181C-4818-AD55-42354DF7C517}"/>
              </a:ext>
            </a:extLst>
          </p:cNvPr>
          <p:cNvSpPr/>
          <p:nvPr/>
        </p:nvSpPr>
        <p:spPr>
          <a:xfrm>
            <a:off x="9622828" y="2840374"/>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Conexões com </a:t>
            </a:r>
            <a:r>
              <a:rPr lang="pt-BR" sz="1200" dirty="0" err="1">
                <a:solidFill>
                  <a:schemeClr val="tx1"/>
                </a:solidFill>
                <a:latin typeface="Quicksand Light" pitchFamily="2" charset="0"/>
              </a:rPr>
              <a:t>Database</a:t>
            </a:r>
            <a:br>
              <a:rPr lang="pt-BR" sz="1200" dirty="0">
                <a:solidFill>
                  <a:schemeClr val="tx1"/>
                </a:solidFill>
                <a:latin typeface="Quicksand Light" pitchFamily="2" charset="0"/>
              </a:rPr>
            </a:br>
            <a:r>
              <a:rPr lang="pt-BR" sz="1000" dirty="0">
                <a:solidFill>
                  <a:schemeClr val="tx1"/>
                </a:solidFill>
                <a:latin typeface="Quicksand Light" pitchFamily="2" charset="0"/>
              </a:rPr>
              <a:t>(Não Relacional)</a:t>
            </a:r>
            <a:endParaRPr lang="pt-BR" sz="1200" dirty="0">
              <a:solidFill>
                <a:schemeClr val="tx1"/>
              </a:solidFill>
              <a:latin typeface="Quicksand Light" pitchFamily="2" charset="0"/>
            </a:endParaRPr>
          </a:p>
        </p:txBody>
      </p:sp>
      <p:sp>
        <p:nvSpPr>
          <p:cNvPr id="56" name="Retângulo 55">
            <a:extLst>
              <a:ext uri="{FF2B5EF4-FFF2-40B4-BE49-F238E27FC236}">
                <a16:creationId xmlns:a16="http://schemas.microsoft.com/office/drawing/2014/main" id="{3FC33004-0025-42EA-8E43-3CB39D28597C}"/>
              </a:ext>
            </a:extLst>
          </p:cNvPr>
          <p:cNvSpPr/>
          <p:nvPr/>
        </p:nvSpPr>
        <p:spPr>
          <a:xfrm>
            <a:off x="9622828" y="3386165"/>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Integração com Broker de Mensagens </a:t>
            </a:r>
          </a:p>
        </p:txBody>
      </p:sp>
      <p:sp>
        <p:nvSpPr>
          <p:cNvPr id="57" name="Retângulo 56">
            <a:extLst>
              <a:ext uri="{FF2B5EF4-FFF2-40B4-BE49-F238E27FC236}">
                <a16:creationId xmlns:a16="http://schemas.microsoft.com/office/drawing/2014/main" id="{B67D6CF7-EDC8-47CC-A20C-C3FABACACD51}"/>
              </a:ext>
            </a:extLst>
          </p:cNvPr>
          <p:cNvSpPr/>
          <p:nvPr/>
        </p:nvSpPr>
        <p:spPr>
          <a:xfrm>
            <a:off x="9622828" y="3931956"/>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Data Lake pipelines</a:t>
            </a:r>
          </a:p>
        </p:txBody>
      </p:sp>
      <p:grpSp>
        <p:nvGrpSpPr>
          <p:cNvPr id="5" name="Agrupar 4">
            <a:extLst>
              <a:ext uri="{FF2B5EF4-FFF2-40B4-BE49-F238E27FC236}">
                <a16:creationId xmlns:a16="http://schemas.microsoft.com/office/drawing/2014/main" id="{759CE77C-DC3F-4D5D-8855-63002D93B407}"/>
              </a:ext>
            </a:extLst>
          </p:cNvPr>
          <p:cNvGrpSpPr/>
          <p:nvPr/>
        </p:nvGrpSpPr>
        <p:grpSpPr>
          <a:xfrm>
            <a:off x="70337" y="6232883"/>
            <a:ext cx="12037255" cy="586872"/>
            <a:chOff x="70337" y="6232883"/>
            <a:chExt cx="12037255" cy="586872"/>
          </a:xfrm>
        </p:grpSpPr>
        <p:sp>
          <p:nvSpPr>
            <p:cNvPr id="58" name="Retângulo 57">
              <a:extLst>
                <a:ext uri="{FF2B5EF4-FFF2-40B4-BE49-F238E27FC236}">
                  <a16:creationId xmlns:a16="http://schemas.microsoft.com/office/drawing/2014/main" id="{F3768321-6778-4483-A7F7-A46E79E925D3}"/>
                </a:ext>
              </a:extLst>
            </p:cNvPr>
            <p:cNvSpPr/>
            <p:nvPr/>
          </p:nvSpPr>
          <p:spPr>
            <a:xfrm>
              <a:off x="70337" y="6276051"/>
              <a:ext cx="12037255" cy="543704"/>
            </a:xfrm>
            <a:prstGeom prst="rect">
              <a:avLst/>
            </a:prstGeom>
            <a:solidFill>
              <a:srgbClr val="BBA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CaixaDeTexto 58">
              <a:extLst>
                <a:ext uri="{FF2B5EF4-FFF2-40B4-BE49-F238E27FC236}">
                  <a16:creationId xmlns:a16="http://schemas.microsoft.com/office/drawing/2014/main" id="{B90FB4DC-C2DB-4A40-8F25-3CCFDA72A22B}"/>
                </a:ext>
              </a:extLst>
            </p:cNvPr>
            <p:cNvSpPr txBox="1"/>
            <p:nvPr/>
          </p:nvSpPr>
          <p:spPr>
            <a:xfrm>
              <a:off x="71178" y="6232883"/>
              <a:ext cx="2005450" cy="307777"/>
            </a:xfrm>
            <a:prstGeom prst="rect">
              <a:avLst/>
            </a:prstGeom>
            <a:noFill/>
          </p:spPr>
          <p:txBody>
            <a:bodyPr wrap="square" rtlCol="0">
              <a:spAutoFit/>
            </a:bodyPr>
            <a:lstStyle/>
            <a:p>
              <a:pPr algn="l"/>
              <a:r>
                <a:rPr lang="pt-BR" sz="1400" b="1" dirty="0">
                  <a:latin typeface="Quicksand" pitchFamily="2" charset="0"/>
                </a:rPr>
                <a:t>Ambientes</a:t>
              </a:r>
            </a:p>
          </p:txBody>
        </p:sp>
        <p:sp>
          <p:nvSpPr>
            <p:cNvPr id="60" name="CaixaDeTexto 59">
              <a:extLst>
                <a:ext uri="{FF2B5EF4-FFF2-40B4-BE49-F238E27FC236}">
                  <a16:creationId xmlns:a16="http://schemas.microsoft.com/office/drawing/2014/main" id="{2A540698-9DCD-43A3-BB25-5F81F8C2C75F}"/>
                </a:ext>
              </a:extLst>
            </p:cNvPr>
            <p:cNvSpPr txBox="1"/>
            <p:nvPr/>
          </p:nvSpPr>
          <p:spPr>
            <a:xfrm>
              <a:off x="81057" y="6424566"/>
              <a:ext cx="3536786" cy="276999"/>
            </a:xfrm>
            <a:prstGeom prst="rect">
              <a:avLst/>
            </a:prstGeom>
            <a:noFill/>
          </p:spPr>
          <p:txBody>
            <a:bodyPr wrap="square" rtlCol="0">
              <a:spAutoFit/>
            </a:bodyPr>
            <a:lstStyle/>
            <a:p>
              <a:pPr algn="l"/>
              <a:r>
                <a:rPr lang="pt-BR" sz="1200" dirty="0">
                  <a:latin typeface="Quicksand Light" pitchFamily="2" charset="0"/>
                </a:rPr>
                <a:t>DEV / HMP/ TI / PROD</a:t>
              </a:r>
            </a:p>
          </p:txBody>
        </p:sp>
        <p:sp>
          <p:nvSpPr>
            <p:cNvPr id="61" name="Retângulo 60">
              <a:extLst>
                <a:ext uri="{FF2B5EF4-FFF2-40B4-BE49-F238E27FC236}">
                  <a16:creationId xmlns:a16="http://schemas.microsoft.com/office/drawing/2014/main" id="{92E37BFA-DD7F-4993-BD1D-03CA7D7D6242}"/>
                </a:ext>
              </a:extLst>
            </p:cNvPr>
            <p:cNvSpPr/>
            <p:nvPr/>
          </p:nvSpPr>
          <p:spPr>
            <a:xfrm>
              <a:off x="3720155" y="6324946"/>
              <a:ext cx="3888000" cy="46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Ambientes</a:t>
              </a:r>
            </a:p>
          </p:txBody>
        </p:sp>
        <p:sp>
          <p:nvSpPr>
            <p:cNvPr id="62" name="Retângulo 61">
              <a:extLst>
                <a:ext uri="{FF2B5EF4-FFF2-40B4-BE49-F238E27FC236}">
                  <a16:creationId xmlns:a16="http://schemas.microsoft.com/office/drawing/2014/main" id="{1A38BE5C-2264-4E29-B50A-B64C13CEB655}"/>
                </a:ext>
              </a:extLst>
            </p:cNvPr>
            <p:cNvSpPr/>
            <p:nvPr/>
          </p:nvSpPr>
          <p:spPr>
            <a:xfrm>
              <a:off x="7964276" y="6320129"/>
              <a:ext cx="3883280" cy="46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Containers</a:t>
              </a:r>
            </a:p>
          </p:txBody>
        </p:sp>
      </p:grpSp>
      <p:sp>
        <p:nvSpPr>
          <p:cNvPr id="66" name="Retângulo 65">
            <a:extLst>
              <a:ext uri="{FF2B5EF4-FFF2-40B4-BE49-F238E27FC236}">
                <a16:creationId xmlns:a16="http://schemas.microsoft.com/office/drawing/2014/main" id="{EDD9F3FB-0745-4A80-82EE-1E50A4DC0DAC}"/>
              </a:ext>
            </a:extLst>
          </p:cNvPr>
          <p:cNvSpPr/>
          <p:nvPr/>
        </p:nvSpPr>
        <p:spPr>
          <a:xfrm>
            <a:off x="6796169" y="1198242"/>
            <a:ext cx="2592000" cy="387664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CaixaDeTexto 66">
            <a:extLst>
              <a:ext uri="{FF2B5EF4-FFF2-40B4-BE49-F238E27FC236}">
                <a16:creationId xmlns:a16="http://schemas.microsoft.com/office/drawing/2014/main" id="{F6BBBEB6-AE6E-44A1-8943-E1BF1FAA2A5D}"/>
              </a:ext>
            </a:extLst>
          </p:cNvPr>
          <p:cNvSpPr txBox="1"/>
          <p:nvPr/>
        </p:nvSpPr>
        <p:spPr>
          <a:xfrm>
            <a:off x="6743467" y="1204730"/>
            <a:ext cx="2644702" cy="523220"/>
          </a:xfrm>
          <a:prstGeom prst="rect">
            <a:avLst/>
          </a:prstGeom>
          <a:noFill/>
        </p:spPr>
        <p:txBody>
          <a:bodyPr wrap="square" rtlCol="0">
            <a:spAutoFit/>
          </a:bodyPr>
          <a:lstStyle/>
          <a:p>
            <a:pPr algn="ctr"/>
            <a:r>
              <a:rPr lang="pt-BR" sz="1400" b="1" dirty="0">
                <a:solidFill>
                  <a:srgbClr val="525252"/>
                </a:solidFill>
                <a:latin typeface="Quicksand" pitchFamily="2" charset="0"/>
              </a:rPr>
              <a:t>Arquitetura BFF e API </a:t>
            </a:r>
            <a:r>
              <a:rPr lang="pt-BR" sz="1400" b="1" dirty="0" err="1">
                <a:solidFill>
                  <a:srgbClr val="525252"/>
                </a:solidFill>
                <a:latin typeface="Quicksand" pitchFamily="2" charset="0"/>
              </a:rPr>
              <a:t>specification</a:t>
            </a:r>
            <a:endParaRPr lang="pt-BR" sz="1600" dirty="0">
              <a:solidFill>
                <a:srgbClr val="525252"/>
              </a:solidFill>
              <a:latin typeface="Quicksand" pitchFamily="2" charset="0"/>
            </a:endParaRPr>
          </a:p>
        </p:txBody>
      </p:sp>
      <p:sp>
        <p:nvSpPr>
          <p:cNvPr id="68" name="Retângulo 67">
            <a:extLst>
              <a:ext uri="{FF2B5EF4-FFF2-40B4-BE49-F238E27FC236}">
                <a16:creationId xmlns:a16="http://schemas.microsoft.com/office/drawing/2014/main" id="{B21F6D05-E76D-4926-A23D-112D1FB02629}"/>
              </a:ext>
            </a:extLst>
          </p:cNvPr>
          <p:cNvSpPr/>
          <p:nvPr/>
        </p:nvSpPr>
        <p:spPr>
          <a:xfrm>
            <a:off x="6913693" y="1748792"/>
            <a:ext cx="2340000" cy="4628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APP BFF referência</a:t>
            </a:r>
          </a:p>
        </p:txBody>
      </p:sp>
      <p:sp>
        <p:nvSpPr>
          <p:cNvPr id="69" name="Retângulo 68">
            <a:extLst>
              <a:ext uri="{FF2B5EF4-FFF2-40B4-BE49-F238E27FC236}">
                <a16:creationId xmlns:a16="http://schemas.microsoft.com/office/drawing/2014/main" id="{01E2F252-757F-4AF2-AFDF-3C96BF85BF4A}"/>
              </a:ext>
            </a:extLst>
          </p:cNvPr>
          <p:cNvSpPr/>
          <p:nvPr/>
        </p:nvSpPr>
        <p:spPr>
          <a:xfrm>
            <a:off x="6913693" y="2432184"/>
            <a:ext cx="2340000" cy="4628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Swagger referência</a:t>
            </a:r>
          </a:p>
        </p:txBody>
      </p:sp>
      <p:sp>
        <p:nvSpPr>
          <p:cNvPr id="70" name="Retângulo 69">
            <a:extLst>
              <a:ext uri="{FF2B5EF4-FFF2-40B4-BE49-F238E27FC236}">
                <a16:creationId xmlns:a16="http://schemas.microsoft.com/office/drawing/2014/main" id="{2B9CA468-54F9-439A-A46C-7DA04DDD6E3F}"/>
              </a:ext>
            </a:extLst>
          </p:cNvPr>
          <p:cNvSpPr/>
          <p:nvPr/>
        </p:nvSpPr>
        <p:spPr>
          <a:xfrm>
            <a:off x="6913693" y="3115576"/>
            <a:ext cx="2340000" cy="4628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Cache (Redis)</a:t>
            </a:r>
          </a:p>
        </p:txBody>
      </p:sp>
      <p:sp>
        <p:nvSpPr>
          <p:cNvPr id="72" name="Retângulo 71">
            <a:extLst>
              <a:ext uri="{FF2B5EF4-FFF2-40B4-BE49-F238E27FC236}">
                <a16:creationId xmlns:a16="http://schemas.microsoft.com/office/drawing/2014/main" id="{CC83405B-32FA-4189-85E2-92C6C0D8C32E}"/>
              </a:ext>
            </a:extLst>
          </p:cNvPr>
          <p:cNvSpPr/>
          <p:nvPr/>
        </p:nvSpPr>
        <p:spPr>
          <a:xfrm>
            <a:off x="6933663" y="4487524"/>
            <a:ext cx="2340000" cy="4628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latin typeface="Quicksand Light" pitchFamily="2" charset="0"/>
              </a:rPr>
              <a:t>Logging</a:t>
            </a:r>
            <a:endParaRPr lang="pt-BR" sz="1200" dirty="0">
              <a:solidFill>
                <a:schemeClr val="tx1"/>
              </a:solidFill>
              <a:latin typeface="Quicksand Light" pitchFamily="2" charset="0"/>
            </a:endParaRPr>
          </a:p>
        </p:txBody>
      </p:sp>
      <p:grpSp>
        <p:nvGrpSpPr>
          <p:cNvPr id="10" name="Agrupar 9">
            <a:extLst>
              <a:ext uri="{FF2B5EF4-FFF2-40B4-BE49-F238E27FC236}">
                <a16:creationId xmlns:a16="http://schemas.microsoft.com/office/drawing/2014/main" id="{6881FEB6-15EE-4273-BA16-CF7C85967B3B}"/>
              </a:ext>
            </a:extLst>
          </p:cNvPr>
          <p:cNvGrpSpPr/>
          <p:nvPr/>
        </p:nvGrpSpPr>
        <p:grpSpPr>
          <a:xfrm>
            <a:off x="291173" y="3920465"/>
            <a:ext cx="2592000" cy="1128247"/>
            <a:chOff x="1347266" y="1180696"/>
            <a:chExt cx="2592000" cy="1128247"/>
          </a:xfrm>
          <a:effectLst>
            <a:outerShdw blurRad="50800" dist="38100" dir="8100000" algn="tr" rotWithShape="0">
              <a:prstClr val="black">
                <a:alpha val="40000"/>
              </a:prstClr>
            </a:outerShdw>
          </a:effectLst>
        </p:grpSpPr>
        <p:sp>
          <p:nvSpPr>
            <p:cNvPr id="73" name="Retângulo 72">
              <a:extLst>
                <a:ext uri="{FF2B5EF4-FFF2-40B4-BE49-F238E27FC236}">
                  <a16:creationId xmlns:a16="http://schemas.microsoft.com/office/drawing/2014/main" id="{3AC1860C-FAC7-49A7-86CF-9E58C1C3121D}"/>
                </a:ext>
              </a:extLst>
            </p:cNvPr>
            <p:cNvSpPr/>
            <p:nvPr/>
          </p:nvSpPr>
          <p:spPr>
            <a:xfrm>
              <a:off x="1347266" y="1180696"/>
              <a:ext cx="2592000" cy="112824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dirty="0">
                <a:solidFill>
                  <a:schemeClr val="tx1"/>
                </a:solidFill>
                <a:latin typeface="Quicksand Light" pitchFamily="2" charset="0"/>
              </a:endParaRPr>
            </a:p>
          </p:txBody>
        </p:sp>
        <p:sp>
          <p:nvSpPr>
            <p:cNvPr id="6" name="Retângulo 5">
              <a:extLst>
                <a:ext uri="{FF2B5EF4-FFF2-40B4-BE49-F238E27FC236}">
                  <a16:creationId xmlns:a16="http://schemas.microsoft.com/office/drawing/2014/main" id="{50FAA724-284E-4C25-93EC-AFF88D985667}"/>
                </a:ext>
              </a:extLst>
            </p:cNvPr>
            <p:cNvSpPr/>
            <p:nvPr/>
          </p:nvSpPr>
          <p:spPr>
            <a:xfrm>
              <a:off x="1498171" y="1476430"/>
              <a:ext cx="2268000" cy="36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Design system VR</a:t>
              </a:r>
            </a:p>
          </p:txBody>
        </p:sp>
        <p:sp>
          <p:nvSpPr>
            <p:cNvPr id="7" name="Retângulo 6">
              <a:extLst>
                <a:ext uri="{FF2B5EF4-FFF2-40B4-BE49-F238E27FC236}">
                  <a16:creationId xmlns:a16="http://schemas.microsoft.com/office/drawing/2014/main" id="{178CAF65-214A-4754-A648-607B8826AE54}"/>
                </a:ext>
              </a:extLst>
            </p:cNvPr>
            <p:cNvSpPr/>
            <p:nvPr/>
          </p:nvSpPr>
          <p:spPr>
            <a:xfrm>
              <a:off x="1498171" y="1866412"/>
              <a:ext cx="2268000" cy="36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Módulo de referência</a:t>
              </a:r>
            </a:p>
          </p:txBody>
        </p:sp>
        <p:sp>
          <p:nvSpPr>
            <p:cNvPr id="75" name="CaixaDeTexto 74">
              <a:extLst>
                <a:ext uri="{FF2B5EF4-FFF2-40B4-BE49-F238E27FC236}">
                  <a16:creationId xmlns:a16="http://schemas.microsoft.com/office/drawing/2014/main" id="{447EDA80-3C6C-4D80-9D70-183A00AA4899}"/>
                </a:ext>
              </a:extLst>
            </p:cNvPr>
            <p:cNvSpPr txBox="1"/>
            <p:nvPr/>
          </p:nvSpPr>
          <p:spPr>
            <a:xfrm>
              <a:off x="1887269" y="1198242"/>
              <a:ext cx="1632178" cy="307777"/>
            </a:xfrm>
            <a:prstGeom prst="rect">
              <a:avLst/>
            </a:prstGeom>
            <a:noFill/>
          </p:spPr>
          <p:txBody>
            <a:bodyPr wrap="none" rtlCol="0">
              <a:spAutoFit/>
            </a:bodyPr>
            <a:lstStyle/>
            <a:p>
              <a:pPr algn="ctr"/>
              <a:r>
                <a:rPr lang="pt-BR" sz="1400" b="1" dirty="0">
                  <a:solidFill>
                    <a:srgbClr val="525252"/>
                  </a:solidFill>
                  <a:latin typeface="Quicksand" pitchFamily="2" charset="0"/>
                </a:rPr>
                <a:t>Reuso e Padrões</a:t>
              </a:r>
            </a:p>
          </p:txBody>
        </p:sp>
      </p:grpSp>
      <p:grpSp>
        <p:nvGrpSpPr>
          <p:cNvPr id="11" name="Agrupar 10">
            <a:extLst>
              <a:ext uri="{FF2B5EF4-FFF2-40B4-BE49-F238E27FC236}">
                <a16:creationId xmlns:a16="http://schemas.microsoft.com/office/drawing/2014/main" id="{6F26265F-A844-438B-9F67-A5303ED36CE3}"/>
              </a:ext>
            </a:extLst>
          </p:cNvPr>
          <p:cNvGrpSpPr/>
          <p:nvPr/>
        </p:nvGrpSpPr>
        <p:grpSpPr>
          <a:xfrm>
            <a:off x="291380" y="1214327"/>
            <a:ext cx="2592000" cy="2650833"/>
            <a:chOff x="1347473" y="2395629"/>
            <a:chExt cx="2592000" cy="2650833"/>
          </a:xfrm>
          <a:effectLst>
            <a:outerShdw blurRad="50800" dist="38100" dir="8100000" algn="tr" rotWithShape="0">
              <a:prstClr val="black">
                <a:alpha val="40000"/>
              </a:prstClr>
            </a:outerShdw>
          </a:effectLst>
        </p:grpSpPr>
        <p:sp>
          <p:nvSpPr>
            <p:cNvPr id="2" name="Retângulo 1">
              <a:extLst>
                <a:ext uri="{FF2B5EF4-FFF2-40B4-BE49-F238E27FC236}">
                  <a16:creationId xmlns:a16="http://schemas.microsoft.com/office/drawing/2014/main" id="{68C5722E-0D8E-4C08-AB55-67FB29236CBF}"/>
                </a:ext>
              </a:extLst>
            </p:cNvPr>
            <p:cNvSpPr/>
            <p:nvPr/>
          </p:nvSpPr>
          <p:spPr>
            <a:xfrm>
              <a:off x="1347473" y="2403538"/>
              <a:ext cx="2592000" cy="2642924"/>
            </a:xfrm>
            <a:prstGeom prst="rect">
              <a:avLst/>
            </a:prstGeom>
            <a:solidFill>
              <a:schemeClr val="accent6">
                <a:lumMod val="60000"/>
                <a:lumOff val="40000"/>
              </a:schemeClr>
            </a:solidFill>
            <a:ln w="38100">
              <a:solidFill>
                <a:srgbClr val="5252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2660E033-C5B0-4898-BFCA-B008C5977B8A}"/>
                </a:ext>
              </a:extLst>
            </p:cNvPr>
            <p:cNvSpPr/>
            <p:nvPr/>
          </p:nvSpPr>
          <p:spPr>
            <a:xfrm>
              <a:off x="1462171" y="3847356"/>
              <a:ext cx="2340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SDK</a:t>
              </a:r>
            </a:p>
          </p:txBody>
        </p:sp>
        <p:sp>
          <p:nvSpPr>
            <p:cNvPr id="31" name="Retângulo 30">
              <a:extLst>
                <a:ext uri="{FF2B5EF4-FFF2-40B4-BE49-F238E27FC236}">
                  <a16:creationId xmlns:a16="http://schemas.microsoft.com/office/drawing/2014/main" id="{F3E6401F-2509-4C94-A839-D8AFC6A59C9D}"/>
                </a:ext>
              </a:extLst>
            </p:cNvPr>
            <p:cNvSpPr/>
            <p:nvPr/>
          </p:nvSpPr>
          <p:spPr>
            <a:xfrm>
              <a:off x="1478469" y="3337711"/>
              <a:ext cx="107268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Bridge JS</a:t>
              </a:r>
            </a:p>
          </p:txBody>
        </p:sp>
        <p:sp>
          <p:nvSpPr>
            <p:cNvPr id="45" name="Retângulo 44">
              <a:extLst>
                <a:ext uri="{FF2B5EF4-FFF2-40B4-BE49-F238E27FC236}">
                  <a16:creationId xmlns:a16="http://schemas.microsoft.com/office/drawing/2014/main" id="{6E1120AC-4123-45B6-946B-789A5BACB5AB}"/>
                </a:ext>
              </a:extLst>
            </p:cNvPr>
            <p:cNvSpPr/>
            <p:nvPr/>
          </p:nvSpPr>
          <p:spPr>
            <a:xfrm>
              <a:off x="1498171" y="2660372"/>
              <a:ext cx="2268000" cy="36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1200" dirty="0">
                  <a:solidFill>
                    <a:schemeClr val="tx1"/>
                  </a:solidFill>
                  <a:latin typeface="Quicksand Light" pitchFamily="2" charset="0"/>
                </a:rPr>
                <a:t>White-</a:t>
              </a:r>
              <a:r>
                <a:rPr lang="pt-BR" sz="1200" dirty="0" err="1">
                  <a:solidFill>
                    <a:schemeClr val="tx1"/>
                  </a:solidFill>
                  <a:latin typeface="Quicksand Light" pitchFamily="2" charset="0"/>
                </a:rPr>
                <a:t>Label</a:t>
              </a:r>
              <a:endParaRPr lang="pt-BR" sz="1200" dirty="0">
                <a:solidFill>
                  <a:schemeClr val="tx1"/>
                </a:solidFill>
                <a:latin typeface="Quicksand Light" pitchFamily="2" charset="0"/>
              </a:endParaRPr>
            </a:p>
          </p:txBody>
        </p:sp>
        <p:sp>
          <p:nvSpPr>
            <p:cNvPr id="36" name="Retângulo 35">
              <a:extLst>
                <a:ext uri="{FF2B5EF4-FFF2-40B4-BE49-F238E27FC236}">
                  <a16:creationId xmlns:a16="http://schemas.microsoft.com/office/drawing/2014/main" id="{E88A6CDA-DCF3-4CCB-B40E-292C17F5F4C6}"/>
                </a:ext>
              </a:extLst>
            </p:cNvPr>
            <p:cNvSpPr/>
            <p:nvPr/>
          </p:nvSpPr>
          <p:spPr>
            <a:xfrm>
              <a:off x="1462171" y="4244459"/>
              <a:ext cx="2340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Segurança</a:t>
              </a:r>
            </a:p>
          </p:txBody>
        </p:sp>
        <p:sp>
          <p:nvSpPr>
            <p:cNvPr id="80" name="Retângulo 79">
              <a:extLst>
                <a:ext uri="{FF2B5EF4-FFF2-40B4-BE49-F238E27FC236}">
                  <a16:creationId xmlns:a16="http://schemas.microsoft.com/office/drawing/2014/main" id="{9BDBDA07-D5B5-4F42-9A9D-54FA8A3A67C4}"/>
                </a:ext>
              </a:extLst>
            </p:cNvPr>
            <p:cNvSpPr/>
            <p:nvPr/>
          </p:nvSpPr>
          <p:spPr>
            <a:xfrm>
              <a:off x="1462171" y="4641562"/>
              <a:ext cx="2340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Captura de comportamentos, hábitos</a:t>
              </a:r>
              <a:r>
                <a:rPr lang="pt-BR" sz="1200">
                  <a:solidFill>
                    <a:schemeClr val="tx1"/>
                  </a:solidFill>
                  <a:latin typeface="Quicksand Light" pitchFamily="2" charset="0"/>
                </a:rPr>
                <a:t> e UX</a:t>
              </a:r>
              <a:endParaRPr lang="pt-BR" sz="1200" dirty="0">
                <a:solidFill>
                  <a:schemeClr val="tx1"/>
                </a:solidFill>
                <a:latin typeface="Quicksand Light" pitchFamily="2" charset="0"/>
              </a:endParaRPr>
            </a:p>
          </p:txBody>
        </p:sp>
        <p:sp>
          <p:nvSpPr>
            <p:cNvPr id="74" name="CaixaDeTexto 73">
              <a:extLst>
                <a:ext uri="{FF2B5EF4-FFF2-40B4-BE49-F238E27FC236}">
                  <a16:creationId xmlns:a16="http://schemas.microsoft.com/office/drawing/2014/main" id="{54694372-E035-41A8-AC8A-C5808B642FE5}"/>
                </a:ext>
              </a:extLst>
            </p:cNvPr>
            <p:cNvSpPr txBox="1"/>
            <p:nvPr/>
          </p:nvSpPr>
          <p:spPr>
            <a:xfrm>
              <a:off x="1989407" y="2395629"/>
              <a:ext cx="1449436" cy="307777"/>
            </a:xfrm>
            <a:prstGeom prst="rect">
              <a:avLst/>
            </a:prstGeom>
            <a:noFill/>
          </p:spPr>
          <p:txBody>
            <a:bodyPr wrap="none" rtlCol="0">
              <a:spAutoFit/>
            </a:bodyPr>
            <a:lstStyle/>
            <a:p>
              <a:pPr algn="ctr"/>
              <a:r>
                <a:rPr lang="pt-BR" sz="1400" b="1" dirty="0">
                  <a:solidFill>
                    <a:schemeClr val="bg1"/>
                  </a:solidFill>
                  <a:latin typeface="Quicksand" pitchFamily="2" charset="0"/>
                </a:rPr>
                <a:t>Aplicação host</a:t>
              </a:r>
            </a:p>
          </p:txBody>
        </p:sp>
        <p:sp>
          <p:nvSpPr>
            <p:cNvPr id="86" name="Retângulo 85">
              <a:extLst>
                <a:ext uri="{FF2B5EF4-FFF2-40B4-BE49-F238E27FC236}">
                  <a16:creationId xmlns:a16="http://schemas.microsoft.com/office/drawing/2014/main" id="{8FBE1494-966B-4DF8-987D-717BC06BCA1B}"/>
                </a:ext>
              </a:extLst>
            </p:cNvPr>
            <p:cNvSpPr/>
            <p:nvPr/>
          </p:nvSpPr>
          <p:spPr>
            <a:xfrm>
              <a:off x="2665706" y="3336214"/>
              <a:ext cx="115921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Módulo </a:t>
              </a:r>
              <a:r>
                <a:rPr lang="pt-BR" sz="1200" dirty="0" err="1">
                  <a:solidFill>
                    <a:schemeClr val="tx1"/>
                  </a:solidFill>
                  <a:latin typeface="Quicksand Light" pitchFamily="2" charset="0"/>
                </a:rPr>
                <a:t>wrapper</a:t>
              </a:r>
              <a:endParaRPr lang="pt-BR" sz="1200" dirty="0">
                <a:solidFill>
                  <a:schemeClr val="tx1"/>
                </a:solidFill>
                <a:latin typeface="Quicksand Light" pitchFamily="2" charset="0"/>
              </a:endParaRPr>
            </a:p>
          </p:txBody>
        </p:sp>
        <p:sp>
          <p:nvSpPr>
            <p:cNvPr id="4" name="Retângulo 3">
              <a:extLst>
                <a:ext uri="{FF2B5EF4-FFF2-40B4-BE49-F238E27FC236}">
                  <a16:creationId xmlns:a16="http://schemas.microsoft.com/office/drawing/2014/main" id="{582D9367-0996-46E5-94DF-01DEE594AE33}"/>
                </a:ext>
              </a:extLst>
            </p:cNvPr>
            <p:cNvSpPr/>
            <p:nvPr/>
          </p:nvSpPr>
          <p:spPr>
            <a:xfrm>
              <a:off x="1434696" y="3267163"/>
              <a:ext cx="2459496" cy="485044"/>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CaixaDeTexto 77">
              <a:extLst>
                <a:ext uri="{FF2B5EF4-FFF2-40B4-BE49-F238E27FC236}">
                  <a16:creationId xmlns:a16="http://schemas.microsoft.com/office/drawing/2014/main" id="{BEE5A3EC-86C0-448A-ABDE-5D90AE88272D}"/>
                </a:ext>
              </a:extLst>
            </p:cNvPr>
            <p:cNvSpPr txBox="1"/>
            <p:nvPr/>
          </p:nvSpPr>
          <p:spPr>
            <a:xfrm>
              <a:off x="1375950" y="3009557"/>
              <a:ext cx="1879041" cy="276999"/>
            </a:xfrm>
            <a:prstGeom prst="rect">
              <a:avLst/>
            </a:prstGeom>
            <a:noFill/>
          </p:spPr>
          <p:txBody>
            <a:bodyPr wrap="none" rtlCol="0">
              <a:spAutoFit/>
            </a:bodyPr>
            <a:lstStyle/>
            <a:p>
              <a:pPr algn="l"/>
              <a:r>
                <a:rPr lang="pt-BR" sz="1200" b="1" dirty="0" err="1">
                  <a:solidFill>
                    <a:schemeClr val="bg1"/>
                  </a:solidFill>
                  <a:latin typeface="Quicksand" pitchFamily="2" charset="0"/>
                </a:rPr>
                <a:t>Comnunication</a:t>
              </a:r>
              <a:r>
                <a:rPr lang="pt-BR" sz="1200" b="1" dirty="0">
                  <a:solidFill>
                    <a:schemeClr val="bg1"/>
                  </a:solidFill>
                  <a:latin typeface="Quicksand" pitchFamily="2" charset="0"/>
                </a:rPr>
                <a:t>  Chanel</a:t>
              </a:r>
            </a:p>
          </p:txBody>
        </p:sp>
      </p:grpSp>
      <p:grpSp>
        <p:nvGrpSpPr>
          <p:cNvPr id="21" name="Agrupar 20">
            <a:extLst>
              <a:ext uri="{FF2B5EF4-FFF2-40B4-BE49-F238E27FC236}">
                <a16:creationId xmlns:a16="http://schemas.microsoft.com/office/drawing/2014/main" id="{31D6E885-41D6-46C0-AF56-0C4E68F195CF}"/>
              </a:ext>
            </a:extLst>
          </p:cNvPr>
          <p:cNvGrpSpPr/>
          <p:nvPr/>
        </p:nvGrpSpPr>
        <p:grpSpPr>
          <a:xfrm>
            <a:off x="3665378" y="2232629"/>
            <a:ext cx="2493813" cy="2815262"/>
            <a:chOff x="4115371" y="1212249"/>
            <a:chExt cx="2493813" cy="2815262"/>
          </a:xfrm>
          <a:effectLst>
            <a:outerShdw blurRad="50800" dist="38100" dir="8100000" algn="tr" rotWithShape="0">
              <a:prstClr val="black">
                <a:alpha val="40000"/>
              </a:prstClr>
            </a:outerShdw>
          </a:effectLst>
        </p:grpSpPr>
        <p:sp>
          <p:nvSpPr>
            <p:cNvPr id="38" name="Retângulo 37">
              <a:extLst>
                <a:ext uri="{FF2B5EF4-FFF2-40B4-BE49-F238E27FC236}">
                  <a16:creationId xmlns:a16="http://schemas.microsoft.com/office/drawing/2014/main" id="{E763CD21-ACB9-464E-AC78-54500D11F2D3}"/>
                </a:ext>
              </a:extLst>
            </p:cNvPr>
            <p:cNvSpPr/>
            <p:nvPr/>
          </p:nvSpPr>
          <p:spPr>
            <a:xfrm>
              <a:off x="4115371" y="1212249"/>
              <a:ext cx="2493813" cy="281526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53CFF07A-B7FB-4C35-9ADA-D30E32AB1833}"/>
                </a:ext>
              </a:extLst>
            </p:cNvPr>
            <p:cNvSpPr txBox="1"/>
            <p:nvPr/>
          </p:nvSpPr>
          <p:spPr>
            <a:xfrm>
              <a:off x="5004844" y="1236358"/>
              <a:ext cx="906017" cy="307777"/>
            </a:xfrm>
            <a:prstGeom prst="rect">
              <a:avLst/>
            </a:prstGeom>
            <a:noFill/>
          </p:spPr>
          <p:txBody>
            <a:bodyPr wrap="none" rtlCol="0">
              <a:spAutoFit/>
            </a:bodyPr>
            <a:lstStyle/>
            <a:p>
              <a:pPr algn="l"/>
              <a:r>
                <a:rPr lang="pt-BR" sz="1400" b="1" dirty="0">
                  <a:solidFill>
                    <a:srgbClr val="525252"/>
                  </a:solidFill>
                  <a:latin typeface="Quicksand" pitchFamily="2" charset="0"/>
                </a:rPr>
                <a:t>Módulos</a:t>
              </a:r>
            </a:p>
          </p:txBody>
        </p:sp>
        <p:sp>
          <p:nvSpPr>
            <p:cNvPr id="18" name="Retângulo 17">
              <a:extLst>
                <a:ext uri="{FF2B5EF4-FFF2-40B4-BE49-F238E27FC236}">
                  <a16:creationId xmlns:a16="http://schemas.microsoft.com/office/drawing/2014/main" id="{EFCFA735-5409-4DB8-9D3C-B744526165FC}"/>
                </a:ext>
              </a:extLst>
            </p:cNvPr>
            <p:cNvSpPr/>
            <p:nvPr/>
          </p:nvSpPr>
          <p:spPr>
            <a:xfrm>
              <a:off x="4520066" y="1575062"/>
              <a:ext cx="2016000" cy="3600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Conta bandeira</a:t>
              </a:r>
            </a:p>
          </p:txBody>
        </p:sp>
        <p:sp>
          <p:nvSpPr>
            <p:cNvPr id="19" name="Retângulo 18">
              <a:extLst>
                <a:ext uri="{FF2B5EF4-FFF2-40B4-BE49-F238E27FC236}">
                  <a16:creationId xmlns:a16="http://schemas.microsoft.com/office/drawing/2014/main" id="{DAE52C5D-1F1B-4641-BB6A-64BC5B4A1C80}"/>
                </a:ext>
              </a:extLst>
            </p:cNvPr>
            <p:cNvSpPr/>
            <p:nvPr/>
          </p:nvSpPr>
          <p:spPr>
            <a:xfrm>
              <a:off x="4520066" y="1967662"/>
              <a:ext cx="2016000" cy="3577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Conta pagamento</a:t>
              </a:r>
            </a:p>
          </p:txBody>
        </p:sp>
        <p:grpSp>
          <p:nvGrpSpPr>
            <p:cNvPr id="16" name="Agrupar 15">
              <a:extLst>
                <a:ext uri="{FF2B5EF4-FFF2-40B4-BE49-F238E27FC236}">
                  <a16:creationId xmlns:a16="http://schemas.microsoft.com/office/drawing/2014/main" id="{41CA8C5B-8DAB-4787-9C74-5AA40E04B199}"/>
                </a:ext>
              </a:extLst>
            </p:cNvPr>
            <p:cNvGrpSpPr/>
            <p:nvPr/>
          </p:nvGrpSpPr>
          <p:grpSpPr>
            <a:xfrm>
              <a:off x="4200823" y="2357902"/>
              <a:ext cx="2335243" cy="361466"/>
              <a:chOff x="4200823" y="2463226"/>
              <a:chExt cx="2335243" cy="361466"/>
            </a:xfrm>
          </p:grpSpPr>
          <p:sp>
            <p:nvSpPr>
              <p:cNvPr id="22" name="Retângulo 21">
                <a:extLst>
                  <a:ext uri="{FF2B5EF4-FFF2-40B4-BE49-F238E27FC236}">
                    <a16:creationId xmlns:a16="http://schemas.microsoft.com/office/drawing/2014/main" id="{3929601B-FC05-4F92-A781-A04EAB045E06}"/>
                  </a:ext>
                </a:extLst>
              </p:cNvPr>
              <p:cNvSpPr/>
              <p:nvPr/>
            </p:nvSpPr>
            <p:spPr>
              <a:xfrm>
                <a:off x="4520066" y="2465468"/>
                <a:ext cx="2016000" cy="3592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Marketplace</a:t>
                </a:r>
              </a:p>
            </p:txBody>
          </p:sp>
          <p:sp>
            <p:nvSpPr>
              <p:cNvPr id="84" name="Retângulo 83">
                <a:extLst>
                  <a:ext uri="{FF2B5EF4-FFF2-40B4-BE49-F238E27FC236}">
                    <a16:creationId xmlns:a16="http://schemas.microsoft.com/office/drawing/2014/main" id="{1B1BABC9-D21D-481F-9794-D5E0DC05F735}"/>
                  </a:ext>
                </a:extLst>
              </p:cNvPr>
              <p:cNvSpPr/>
              <p:nvPr/>
            </p:nvSpPr>
            <p:spPr>
              <a:xfrm>
                <a:off x="4200823" y="2463226"/>
                <a:ext cx="276443" cy="36007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050" dirty="0">
                    <a:solidFill>
                      <a:schemeClr val="tx1"/>
                    </a:solidFill>
                    <a:latin typeface="Quicksand" pitchFamily="2" charset="0"/>
                  </a:rPr>
                  <a:t>SDK</a:t>
                </a:r>
              </a:p>
            </p:txBody>
          </p:sp>
        </p:grpSp>
        <p:grpSp>
          <p:nvGrpSpPr>
            <p:cNvPr id="13" name="Agrupar 12">
              <a:extLst>
                <a:ext uri="{FF2B5EF4-FFF2-40B4-BE49-F238E27FC236}">
                  <a16:creationId xmlns:a16="http://schemas.microsoft.com/office/drawing/2014/main" id="{0E5123A0-F65B-484A-B10E-0ACC02AE7C2C}"/>
                </a:ext>
              </a:extLst>
            </p:cNvPr>
            <p:cNvGrpSpPr/>
            <p:nvPr/>
          </p:nvGrpSpPr>
          <p:grpSpPr>
            <a:xfrm>
              <a:off x="4200823" y="3541486"/>
              <a:ext cx="2335243" cy="363674"/>
              <a:chOff x="4200823" y="3805661"/>
              <a:chExt cx="2335243" cy="363674"/>
            </a:xfrm>
          </p:grpSpPr>
          <p:sp>
            <p:nvSpPr>
              <p:cNvPr id="39" name="Retângulo 38">
                <a:extLst>
                  <a:ext uri="{FF2B5EF4-FFF2-40B4-BE49-F238E27FC236}">
                    <a16:creationId xmlns:a16="http://schemas.microsoft.com/office/drawing/2014/main" id="{0F30DC5F-D88A-4751-82AF-8A0A8CA16F5D}"/>
                  </a:ext>
                </a:extLst>
              </p:cNvPr>
              <p:cNvSpPr/>
              <p:nvPr/>
            </p:nvSpPr>
            <p:spPr>
              <a:xfrm>
                <a:off x="4520066" y="3805661"/>
                <a:ext cx="2016000" cy="3628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 produtos e serviços da VR e parceiros</a:t>
                </a:r>
              </a:p>
            </p:txBody>
          </p:sp>
          <p:sp>
            <p:nvSpPr>
              <p:cNvPr id="85" name="Retângulo 84">
                <a:extLst>
                  <a:ext uri="{FF2B5EF4-FFF2-40B4-BE49-F238E27FC236}">
                    <a16:creationId xmlns:a16="http://schemas.microsoft.com/office/drawing/2014/main" id="{DAB4EF9D-42CC-47DD-8E60-DE8C4AD95F02}"/>
                  </a:ext>
                </a:extLst>
              </p:cNvPr>
              <p:cNvSpPr/>
              <p:nvPr/>
            </p:nvSpPr>
            <p:spPr>
              <a:xfrm>
                <a:off x="4200823" y="3805661"/>
                <a:ext cx="276443" cy="36367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050" dirty="0">
                    <a:solidFill>
                      <a:schemeClr val="tx1"/>
                    </a:solidFill>
                    <a:latin typeface="Quicksand" pitchFamily="2" charset="0"/>
                  </a:rPr>
                  <a:t>SDK</a:t>
                </a:r>
              </a:p>
            </p:txBody>
          </p:sp>
        </p:grpSp>
        <p:grpSp>
          <p:nvGrpSpPr>
            <p:cNvPr id="14" name="Agrupar 13">
              <a:extLst>
                <a:ext uri="{FF2B5EF4-FFF2-40B4-BE49-F238E27FC236}">
                  <a16:creationId xmlns:a16="http://schemas.microsoft.com/office/drawing/2014/main" id="{CB51CE5C-D75F-4467-B88B-BAF3D727E619}"/>
                </a:ext>
              </a:extLst>
            </p:cNvPr>
            <p:cNvGrpSpPr/>
            <p:nvPr/>
          </p:nvGrpSpPr>
          <p:grpSpPr>
            <a:xfrm>
              <a:off x="4199617" y="3145285"/>
              <a:ext cx="2336449" cy="363674"/>
              <a:chOff x="4199617" y="3356536"/>
              <a:chExt cx="2336449" cy="363674"/>
            </a:xfrm>
          </p:grpSpPr>
          <p:sp>
            <p:nvSpPr>
              <p:cNvPr id="82" name="Retângulo 81">
                <a:extLst>
                  <a:ext uri="{FF2B5EF4-FFF2-40B4-BE49-F238E27FC236}">
                    <a16:creationId xmlns:a16="http://schemas.microsoft.com/office/drawing/2014/main" id="{CD3EBFE9-8778-4FE0-B3AE-08528381D07A}"/>
                  </a:ext>
                </a:extLst>
              </p:cNvPr>
              <p:cNvSpPr/>
              <p:nvPr/>
            </p:nvSpPr>
            <p:spPr>
              <a:xfrm>
                <a:off x="4520066" y="3356536"/>
                <a:ext cx="2016000" cy="3628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 Mobilidade</a:t>
                </a:r>
              </a:p>
            </p:txBody>
          </p:sp>
          <p:sp>
            <p:nvSpPr>
              <p:cNvPr id="89" name="Retângulo 88">
                <a:extLst>
                  <a:ext uri="{FF2B5EF4-FFF2-40B4-BE49-F238E27FC236}">
                    <a16:creationId xmlns:a16="http://schemas.microsoft.com/office/drawing/2014/main" id="{88097ADB-CA76-4CB0-A25B-6333484ABDC9}"/>
                  </a:ext>
                </a:extLst>
              </p:cNvPr>
              <p:cNvSpPr/>
              <p:nvPr/>
            </p:nvSpPr>
            <p:spPr>
              <a:xfrm>
                <a:off x="4199617" y="3356536"/>
                <a:ext cx="276443" cy="36367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050" dirty="0">
                    <a:solidFill>
                      <a:schemeClr val="tx1"/>
                    </a:solidFill>
                    <a:latin typeface="Quicksand" pitchFamily="2" charset="0"/>
                  </a:rPr>
                  <a:t>SDK</a:t>
                </a:r>
              </a:p>
            </p:txBody>
          </p:sp>
        </p:grpSp>
        <p:grpSp>
          <p:nvGrpSpPr>
            <p:cNvPr id="15" name="Agrupar 14">
              <a:extLst>
                <a:ext uri="{FF2B5EF4-FFF2-40B4-BE49-F238E27FC236}">
                  <a16:creationId xmlns:a16="http://schemas.microsoft.com/office/drawing/2014/main" id="{21C7AD25-A9BD-49BA-A5C1-830A423558FB}"/>
                </a:ext>
              </a:extLst>
            </p:cNvPr>
            <p:cNvGrpSpPr/>
            <p:nvPr/>
          </p:nvGrpSpPr>
          <p:grpSpPr>
            <a:xfrm>
              <a:off x="4194199" y="2751895"/>
              <a:ext cx="2341867" cy="360863"/>
              <a:chOff x="4194199" y="2911002"/>
              <a:chExt cx="2341867" cy="360863"/>
            </a:xfrm>
          </p:grpSpPr>
          <p:sp>
            <p:nvSpPr>
              <p:cNvPr id="90" name="Retângulo 89">
                <a:extLst>
                  <a:ext uri="{FF2B5EF4-FFF2-40B4-BE49-F238E27FC236}">
                    <a16:creationId xmlns:a16="http://schemas.microsoft.com/office/drawing/2014/main" id="{491F937F-5237-4D71-8D09-6D0AAAF3142E}"/>
                  </a:ext>
                </a:extLst>
              </p:cNvPr>
              <p:cNvSpPr/>
              <p:nvPr/>
            </p:nvSpPr>
            <p:spPr>
              <a:xfrm>
                <a:off x="4520066" y="2911002"/>
                <a:ext cx="2016000" cy="3592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Ponto</a:t>
                </a:r>
              </a:p>
            </p:txBody>
          </p:sp>
          <p:sp>
            <p:nvSpPr>
              <p:cNvPr id="91" name="Retângulo 90">
                <a:extLst>
                  <a:ext uri="{FF2B5EF4-FFF2-40B4-BE49-F238E27FC236}">
                    <a16:creationId xmlns:a16="http://schemas.microsoft.com/office/drawing/2014/main" id="{D4E6D416-4114-422F-B7A6-6C6EEDFF5A9B}"/>
                  </a:ext>
                </a:extLst>
              </p:cNvPr>
              <p:cNvSpPr/>
              <p:nvPr/>
            </p:nvSpPr>
            <p:spPr>
              <a:xfrm>
                <a:off x="4194199" y="2911792"/>
                <a:ext cx="276443" cy="36007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050" dirty="0">
                    <a:solidFill>
                      <a:schemeClr val="tx1"/>
                    </a:solidFill>
                    <a:latin typeface="Quicksand" pitchFamily="2" charset="0"/>
                  </a:rPr>
                  <a:t>SDK</a:t>
                </a:r>
              </a:p>
            </p:txBody>
          </p:sp>
        </p:grpSp>
      </p:grpSp>
      <p:cxnSp>
        <p:nvCxnSpPr>
          <p:cNvPr id="95" name="Conector de Seta Reta 94">
            <a:extLst>
              <a:ext uri="{FF2B5EF4-FFF2-40B4-BE49-F238E27FC236}">
                <a16:creationId xmlns:a16="http://schemas.microsoft.com/office/drawing/2014/main" id="{CEEBD621-344C-4566-BBD9-0A5A4C88AB73}"/>
              </a:ext>
            </a:extLst>
          </p:cNvPr>
          <p:cNvCxnSpPr>
            <a:cxnSpLocks/>
            <a:stCxn id="92" idx="3"/>
            <a:endCxn id="101" idx="1"/>
          </p:cNvCxnSpPr>
          <p:nvPr/>
        </p:nvCxnSpPr>
        <p:spPr>
          <a:xfrm>
            <a:off x="6242180" y="3133036"/>
            <a:ext cx="448067" cy="0"/>
          </a:xfrm>
          <a:prstGeom prst="straightConnector1">
            <a:avLst/>
          </a:prstGeom>
          <a:ln w="28575">
            <a:solidFill>
              <a:srgbClr val="666666"/>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96" name="Conector de Seta Reta 95">
            <a:extLst>
              <a:ext uri="{FF2B5EF4-FFF2-40B4-BE49-F238E27FC236}">
                <a16:creationId xmlns:a16="http://schemas.microsoft.com/office/drawing/2014/main" id="{871B48EA-FB1E-404B-BB0E-F8BA71F8A62D}"/>
              </a:ext>
            </a:extLst>
          </p:cNvPr>
          <p:cNvCxnSpPr>
            <a:cxnSpLocks/>
          </p:cNvCxnSpPr>
          <p:nvPr/>
        </p:nvCxnSpPr>
        <p:spPr>
          <a:xfrm flipV="1">
            <a:off x="9315206" y="3050116"/>
            <a:ext cx="252000" cy="1"/>
          </a:xfrm>
          <a:prstGeom prst="straightConnector1">
            <a:avLst/>
          </a:prstGeom>
          <a:ln w="28575">
            <a:solidFill>
              <a:srgbClr val="666666"/>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97" name="Conector de Seta Reta 96">
            <a:extLst>
              <a:ext uri="{FF2B5EF4-FFF2-40B4-BE49-F238E27FC236}">
                <a16:creationId xmlns:a16="http://schemas.microsoft.com/office/drawing/2014/main" id="{62CEA021-FFC3-4026-893B-7E730B41C3FC}"/>
              </a:ext>
            </a:extLst>
          </p:cNvPr>
          <p:cNvCxnSpPr>
            <a:cxnSpLocks/>
          </p:cNvCxnSpPr>
          <p:nvPr/>
        </p:nvCxnSpPr>
        <p:spPr>
          <a:xfrm flipV="1">
            <a:off x="2893195" y="1988680"/>
            <a:ext cx="749352" cy="1"/>
          </a:xfrm>
          <a:prstGeom prst="straightConnector1">
            <a:avLst/>
          </a:prstGeom>
          <a:ln w="28575">
            <a:solidFill>
              <a:srgbClr val="666666"/>
            </a:solidFill>
            <a:headEnd type="stealth"/>
            <a:tailEnd type="stealth"/>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0" name="Retângulo 99">
            <a:extLst>
              <a:ext uri="{FF2B5EF4-FFF2-40B4-BE49-F238E27FC236}">
                <a16:creationId xmlns:a16="http://schemas.microsoft.com/office/drawing/2014/main" id="{E4A6E9E6-FAB8-4788-BE8C-D6117662A48B}"/>
              </a:ext>
            </a:extLst>
          </p:cNvPr>
          <p:cNvSpPr/>
          <p:nvPr/>
        </p:nvSpPr>
        <p:spPr>
          <a:xfrm>
            <a:off x="9622828" y="4477749"/>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latin typeface="Quicksand Light" pitchFamily="2" charset="0"/>
              </a:rPr>
              <a:t>Logging</a:t>
            </a:r>
            <a:endParaRPr lang="pt-BR" sz="1200" dirty="0">
              <a:solidFill>
                <a:schemeClr val="tx1"/>
              </a:solidFill>
              <a:latin typeface="Quicksand Light" pitchFamily="2" charset="0"/>
            </a:endParaRPr>
          </a:p>
        </p:txBody>
      </p:sp>
      <p:grpSp>
        <p:nvGrpSpPr>
          <p:cNvPr id="9" name="Agrupar 8">
            <a:extLst>
              <a:ext uri="{FF2B5EF4-FFF2-40B4-BE49-F238E27FC236}">
                <a16:creationId xmlns:a16="http://schemas.microsoft.com/office/drawing/2014/main" id="{AA4C2863-0396-4F98-A507-9A766A9B7A90}"/>
              </a:ext>
            </a:extLst>
          </p:cNvPr>
          <p:cNvGrpSpPr/>
          <p:nvPr/>
        </p:nvGrpSpPr>
        <p:grpSpPr>
          <a:xfrm>
            <a:off x="70337" y="5132389"/>
            <a:ext cx="12037255" cy="414976"/>
            <a:chOff x="70337" y="5132389"/>
            <a:chExt cx="12037255" cy="414976"/>
          </a:xfrm>
        </p:grpSpPr>
        <p:sp>
          <p:nvSpPr>
            <p:cNvPr id="77" name="Retângulo 76">
              <a:extLst>
                <a:ext uri="{FF2B5EF4-FFF2-40B4-BE49-F238E27FC236}">
                  <a16:creationId xmlns:a16="http://schemas.microsoft.com/office/drawing/2014/main" id="{60FA2E76-A353-4F70-B7F8-A1B2A914E0DD}"/>
                </a:ext>
              </a:extLst>
            </p:cNvPr>
            <p:cNvSpPr/>
            <p:nvPr/>
          </p:nvSpPr>
          <p:spPr>
            <a:xfrm>
              <a:off x="70337" y="5132389"/>
              <a:ext cx="12037255" cy="4149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b="1" dirty="0">
                <a:solidFill>
                  <a:srgbClr val="525252"/>
                </a:solidFill>
                <a:latin typeface="Quicksand" pitchFamily="2" charset="0"/>
              </a:endParaRPr>
            </a:p>
          </p:txBody>
        </p:sp>
        <p:sp>
          <p:nvSpPr>
            <p:cNvPr id="79" name="CaixaDeTexto 78">
              <a:extLst>
                <a:ext uri="{FF2B5EF4-FFF2-40B4-BE49-F238E27FC236}">
                  <a16:creationId xmlns:a16="http://schemas.microsoft.com/office/drawing/2014/main" id="{04FA161D-CC1E-4110-B59F-8834F37785A6}"/>
                </a:ext>
              </a:extLst>
            </p:cNvPr>
            <p:cNvSpPr txBox="1"/>
            <p:nvPr/>
          </p:nvSpPr>
          <p:spPr>
            <a:xfrm>
              <a:off x="98474" y="5185989"/>
              <a:ext cx="2005450" cy="307777"/>
            </a:xfrm>
            <a:prstGeom prst="rect">
              <a:avLst/>
            </a:prstGeom>
            <a:noFill/>
          </p:spPr>
          <p:txBody>
            <a:bodyPr wrap="square" rtlCol="0">
              <a:spAutoFit/>
            </a:bodyPr>
            <a:lstStyle/>
            <a:p>
              <a:pPr algn="l"/>
              <a:r>
                <a:rPr lang="pt-BR" sz="1400" b="1" dirty="0">
                  <a:latin typeface="Quicksand" pitchFamily="2" charset="0"/>
                </a:rPr>
                <a:t>Dados</a:t>
              </a:r>
            </a:p>
          </p:txBody>
        </p:sp>
        <p:sp>
          <p:nvSpPr>
            <p:cNvPr id="81" name="CaixaDeTexto 80">
              <a:extLst>
                <a:ext uri="{FF2B5EF4-FFF2-40B4-BE49-F238E27FC236}">
                  <a16:creationId xmlns:a16="http://schemas.microsoft.com/office/drawing/2014/main" id="{FA642E3F-7B25-4A5E-995C-19727801D194}"/>
                </a:ext>
              </a:extLst>
            </p:cNvPr>
            <p:cNvSpPr txBox="1"/>
            <p:nvPr/>
          </p:nvSpPr>
          <p:spPr>
            <a:xfrm>
              <a:off x="3708236" y="5201378"/>
              <a:ext cx="3633858" cy="276999"/>
            </a:xfrm>
            <a:prstGeom prst="rect">
              <a:avLst/>
            </a:prstGeom>
            <a:solidFill>
              <a:schemeClr val="bg1"/>
            </a:solidFill>
          </p:spPr>
          <p:txBody>
            <a:bodyPr wrap="square" rtlCol="0">
              <a:spAutoFit/>
            </a:bodyPr>
            <a:lstStyle/>
            <a:p>
              <a:pPr algn="ctr"/>
              <a:r>
                <a:rPr lang="pt-BR" sz="1200" dirty="0">
                  <a:latin typeface="Quicksand Light" pitchFamily="2" charset="0"/>
                </a:rPr>
                <a:t>Dados de telemetria</a:t>
              </a:r>
            </a:p>
          </p:txBody>
        </p:sp>
        <p:sp>
          <p:nvSpPr>
            <p:cNvPr id="83" name="CaixaDeTexto 82">
              <a:extLst>
                <a:ext uri="{FF2B5EF4-FFF2-40B4-BE49-F238E27FC236}">
                  <a16:creationId xmlns:a16="http://schemas.microsoft.com/office/drawing/2014/main" id="{59DF55CF-63EC-41EB-A726-0F367F055C93}"/>
                </a:ext>
              </a:extLst>
            </p:cNvPr>
            <p:cNvSpPr txBox="1"/>
            <p:nvPr/>
          </p:nvSpPr>
          <p:spPr>
            <a:xfrm>
              <a:off x="8213697" y="5201378"/>
              <a:ext cx="3633858" cy="276999"/>
            </a:xfrm>
            <a:prstGeom prst="rect">
              <a:avLst/>
            </a:prstGeom>
            <a:solidFill>
              <a:schemeClr val="bg1"/>
            </a:solidFill>
          </p:spPr>
          <p:txBody>
            <a:bodyPr wrap="square" rtlCol="0">
              <a:spAutoFit/>
            </a:bodyPr>
            <a:lstStyle/>
            <a:p>
              <a:pPr algn="ctr"/>
              <a:r>
                <a:rPr lang="pt-BR" sz="1200" dirty="0" err="1">
                  <a:latin typeface="Quicksand Light" pitchFamily="2" charset="0"/>
                </a:rPr>
                <a:t>Observabilidade</a:t>
              </a:r>
              <a:r>
                <a:rPr lang="pt-BR" sz="1200" dirty="0">
                  <a:latin typeface="Quicksand Light" pitchFamily="2" charset="0"/>
                </a:rPr>
                <a:t> das transações</a:t>
              </a:r>
            </a:p>
          </p:txBody>
        </p:sp>
        <p:sp>
          <p:nvSpPr>
            <p:cNvPr id="87" name="CaixaDeTexto 86">
              <a:extLst>
                <a:ext uri="{FF2B5EF4-FFF2-40B4-BE49-F238E27FC236}">
                  <a16:creationId xmlns:a16="http://schemas.microsoft.com/office/drawing/2014/main" id="{771B3F7B-0FE5-41E6-A365-859A2201EB85}"/>
                </a:ext>
              </a:extLst>
            </p:cNvPr>
            <p:cNvSpPr txBox="1"/>
            <p:nvPr/>
          </p:nvSpPr>
          <p:spPr>
            <a:xfrm>
              <a:off x="721534" y="5210343"/>
              <a:ext cx="1818191" cy="276999"/>
            </a:xfrm>
            <a:prstGeom prst="rect">
              <a:avLst/>
            </a:prstGeom>
            <a:noFill/>
          </p:spPr>
          <p:txBody>
            <a:bodyPr wrap="square" rtlCol="0">
              <a:spAutoFit/>
            </a:bodyPr>
            <a:lstStyle/>
            <a:p>
              <a:pPr algn="l"/>
              <a:r>
                <a:rPr lang="pt-BR" sz="1200" dirty="0">
                  <a:latin typeface="Quicksand Light" pitchFamily="2" charset="0"/>
                </a:rPr>
                <a:t>(ingestão inteligente)</a:t>
              </a:r>
            </a:p>
          </p:txBody>
        </p:sp>
      </p:grpSp>
      <p:sp>
        <p:nvSpPr>
          <p:cNvPr id="88" name="Retângulo 87">
            <a:extLst>
              <a:ext uri="{FF2B5EF4-FFF2-40B4-BE49-F238E27FC236}">
                <a16:creationId xmlns:a16="http://schemas.microsoft.com/office/drawing/2014/main" id="{5A0FE9E2-B74A-496A-9BB1-91D4A5CAA9E4}"/>
              </a:ext>
            </a:extLst>
          </p:cNvPr>
          <p:cNvSpPr/>
          <p:nvPr/>
        </p:nvSpPr>
        <p:spPr>
          <a:xfrm>
            <a:off x="6922169" y="3798968"/>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solidFill>
                  <a:schemeClr val="tx1"/>
                </a:solidFill>
                <a:latin typeface="Quicksand Light" pitchFamily="2" charset="0"/>
              </a:rPr>
              <a:t>Data points</a:t>
            </a:r>
            <a:endParaRPr lang="pt-BR" sz="1200" dirty="0">
              <a:solidFill>
                <a:schemeClr val="tx1"/>
              </a:solidFill>
              <a:latin typeface="Quicksand Light" pitchFamily="2" charset="0"/>
            </a:endParaRPr>
          </a:p>
        </p:txBody>
      </p:sp>
      <p:sp>
        <p:nvSpPr>
          <p:cNvPr id="99" name="CaixaDeTexto 98">
            <a:extLst>
              <a:ext uri="{FF2B5EF4-FFF2-40B4-BE49-F238E27FC236}">
                <a16:creationId xmlns:a16="http://schemas.microsoft.com/office/drawing/2014/main" id="{62499059-1436-4EDE-8D21-8BCBD5AEB235}"/>
              </a:ext>
            </a:extLst>
          </p:cNvPr>
          <p:cNvSpPr txBox="1"/>
          <p:nvPr/>
        </p:nvSpPr>
        <p:spPr>
          <a:xfrm>
            <a:off x="6766512" y="936263"/>
            <a:ext cx="3437177" cy="276999"/>
          </a:xfrm>
          <a:prstGeom prst="rect">
            <a:avLst/>
          </a:prstGeom>
          <a:noFill/>
        </p:spPr>
        <p:txBody>
          <a:bodyPr wrap="square" rtlCol="0">
            <a:spAutoFit/>
          </a:bodyPr>
          <a:lstStyle/>
          <a:p>
            <a:pPr algn="l"/>
            <a:r>
              <a:rPr lang="pt-BR" sz="1200" dirty="0">
                <a:solidFill>
                  <a:srgbClr val="666666"/>
                </a:solidFill>
                <a:latin typeface="Quicksand Light" pitchFamily="2" charset="0"/>
              </a:rPr>
              <a:t>Arquitetura de </a:t>
            </a:r>
            <a:r>
              <a:rPr lang="pt-BR" sz="1200" dirty="0" err="1">
                <a:solidFill>
                  <a:srgbClr val="666666"/>
                </a:solidFill>
                <a:latin typeface="Quicksand Light" pitchFamily="2" charset="0"/>
              </a:rPr>
              <a:t>back-end</a:t>
            </a:r>
            <a:r>
              <a:rPr lang="pt-BR" sz="1200" dirty="0">
                <a:solidFill>
                  <a:srgbClr val="666666"/>
                </a:solidFill>
                <a:latin typeface="Quicksand Light" pitchFamily="2" charset="0"/>
              </a:rPr>
              <a:t> atual da VR  </a:t>
            </a:r>
          </a:p>
        </p:txBody>
      </p:sp>
      <p:grpSp>
        <p:nvGrpSpPr>
          <p:cNvPr id="102" name="Agrupar 101">
            <a:extLst>
              <a:ext uri="{FF2B5EF4-FFF2-40B4-BE49-F238E27FC236}">
                <a16:creationId xmlns:a16="http://schemas.microsoft.com/office/drawing/2014/main" id="{E4544E90-DC86-42A7-989D-6A9EBAF34F3B}"/>
              </a:ext>
            </a:extLst>
          </p:cNvPr>
          <p:cNvGrpSpPr/>
          <p:nvPr/>
        </p:nvGrpSpPr>
        <p:grpSpPr>
          <a:xfrm>
            <a:off x="3664340" y="1703315"/>
            <a:ext cx="2490682" cy="460225"/>
            <a:chOff x="4218827" y="2106692"/>
            <a:chExt cx="2421733" cy="460225"/>
          </a:xfrm>
          <a:effectLst>
            <a:outerShdw blurRad="50800" dist="38100" dir="8100000" algn="tr" rotWithShape="0">
              <a:prstClr val="black">
                <a:alpha val="40000"/>
              </a:prstClr>
            </a:outerShdw>
          </a:effectLst>
        </p:grpSpPr>
        <p:sp>
          <p:nvSpPr>
            <p:cNvPr id="103" name="Retângulo 102">
              <a:extLst>
                <a:ext uri="{FF2B5EF4-FFF2-40B4-BE49-F238E27FC236}">
                  <a16:creationId xmlns:a16="http://schemas.microsoft.com/office/drawing/2014/main" id="{0A123B43-0590-4FDD-A11E-803B8BE5B02B}"/>
                </a:ext>
              </a:extLst>
            </p:cNvPr>
            <p:cNvSpPr/>
            <p:nvPr/>
          </p:nvSpPr>
          <p:spPr>
            <a:xfrm>
              <a:off x="4218827" y="2141810"/>
              <a:ext cx="2421733" cy="42510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4" name="CaixaDeTexto 103">
              <a:extLst>
                <a:ext uri="{FF2B5EF4-FFF2-40B4-BE49-F238E27FC236}">
                  <a16:creationId xmlns:a16="http://schemas.microsoft.com/office/drawing/2014/main" id="{760F5B0B-4C8B-41B1-85F4-032959CD0BC0}"/>
                </a:ext>
              </a:extLst>
            </p:cNvPr>
            <p:cNvSpPr txBox="1"/>
            <p:nvPr/>
          </p:nvSpPr>
          <p:spPr>
            <a:xfrm>
              <a:off x="4218827" y="2349814"/>
              <a:ext cx="2421733" cy="215444"/>
            </a:xfrm>
            <a:prstGeom prst="rect">
              <a:avLst/>
            </a:prstGeom>
            <a:noFill/>
          </p:spPr>
          <p:txBody>
            <a:bodyPr wrap="square" rtlCol="0" anchor="ctr">
              <a:spAutoFit/>
            </a:bodyPr>
            <a:lstStyle/>
            <a:p>
              <a:pPr algn="ctr"/>
              <a:r>
                <a:rPr lang="pt-BR" sz="800" dirty="0">
                  <a:latin typeface="Quicksand Light" pitchFamily="2" charset="0"/>
                </a:rPr>
                <a:t>(</a:t>
              </a:r>
              <a:r>
                <a:rPr lang="pt-BR" sz="800" dirty="0" err="1">
                  <a:latin typeface="Quicksand Light" pitchFamily="2" charset="0"/>
                </a:rPr>
                <a:t>Firebase</a:t>
              </a:r>
              <a:r>
                <a:rPr lang="pt-BR" sz="800" dirty="0">
                  <a:latin typeface="Quicksand Light" pitchFamily="2" charset="0"/>
                </a:rPr>
                <a:t>, </a:t>
              </a:r>
              <a:r>
                <a:rPr lang="pt-BR" sz="800" dirty="0" err="1">
                  <a:latin typeface="Quicksand Light" pitchFamily="2" charset="0"/>
                </a:rPr>
                <a:t>Dynatrace</a:t>
              </a:r>
              <a:r>
                <a:rPr lang="pt-BR" sz="800" dirty="0">
                  <a:latin typeface="Quicksand Light" pitchFamily="2" charset="0"/>
                </a:rPr>
                <a:t>, </a:t>
              </a:r>
              <a:r>
                <a:rPr lang="pt-BR" sz="800" dirty="0" err="1">
                  <a:latin typeface="Quicksand Light" pitchFamily="2" charset="0"/>
                </a:rPr>
                <a:t>idWall</a:t>
              </a:r>
              <a:r>
                <a:rPr lang="pt-BR" sz="800" dirty="0">
                  <a:latin typeface="Quicksand Light" pitchFamily="2" charset="0"/>
                </a:rPr>
                <a:t>, </a:t>
              </a:r>
              <a:r>
                <a:rPr lang="pt-BR" sz="800" dirty="0" err="1">
                  <a:latin typeface="Quicksand Light" pitchFamily="2" charset="0"/>
                </a:rPr>
                <a:t>flowsense</a:t>
              </a:r>
              <a:r>
                <a:rPr lang="pt-BR" sz="800" dirty="0">
                  <a:latin typeface="Quicksand Light" pitchFamily="2" charset="0"/>
                </a:rPr>
                <a:t>, </a:t>
              </a:r>
              <a:r>
                <a:rPr lang="pt-BR" sz="800" dirty="0" err="1">
                  <a:latin typeface="Quicksand Light" pitchFamily="2" charset="0"/>
                </a:rPr>
                <a:t>etc</a:t>
              </a:r>
              <a:r>
                <a:rPr lang="pt-BR" sz="800" dirty="0">
                  <a:latin typeface="Quicksand Light" pitchFamily="2" charset="0"/>
                </a:rPr>
                <a:t>)</a:t>
              </a:r>
            </a:p>
          </p:txBody>
        </p:sp>
        <p:sp>
          <p:nvSpPr>
            <p:cNvPr id="105" name="CaixaDeTexto 104">
              <a:extLst>
                <a:ext uri="{FF2B5EF4-FFF2-40B4-BE49-F238E27FC236}">
                  <a16:creationId xmlns:a16="http://schemas.microsoft.com/office/drawing/2014/main" id="{BF9B7B20-C347-4B39-9774-D6DB61819F66}"/>
                </a:ext>
              </a:extLst>
            </p:cNvPr>
            <p:cNvSpPr txBox="1"/>
            <p:nvPr/>
          </p:nvSpPr>
          <p:spPr>
            <a:xfrm>
              <a:off x="4817599" y="2106692"/>
              <a:ext cx="1224188" cy="307777"/>
            </a:xfrm>
            <a:prstGeom prst="rect">
              <a:avLst/>
            </a:prstGeom>
            <a:noFill/>
          </p:spPr>
          <p:txBody>
            <a:bodyPr wrap="square" rtlCol="0">
              <a:spAutoFit/>
            </a:bodyPr>
            <a:lstStyle/>
            <a:p>
              <a:pPr algn="ctr"/>
              <a:r>
                <a:rPr lang="pt-BR" sz="1400" b="1" dirty="0">
                  <a:solidFill>
                    <a:srgbClr val="525252"/>
                  </a:solidFill>
                  <a:latin typeface="Quicksand" pitchFamily="2" charset="0"/>
                </a:rPr>
                <a:t>Utilitários</a:t>
              </a:r>
            </a:p>
          </p:txBody>
        </p:sp>
      </p:grpSp>
      <p:sp>
        <p:nvSpPr>
          <p:cNvPr id="110" name="CaixaDeTexto 109">
            <a:extLst>
              <a:ext uri="{FF2B5EF4-FFF2-40B4-BE49-F238E27FC236}">
                <a16:creationId xmlns:a16="http://schemas.microsoft.com/office/drawing/2014/main" id="{2F9EBDB3-CFCE-4AFA-B25E-D9E7D97F4D85}"/>
              </a:ext>
            </a:extLst>
          </p:cNvPr>
          <p:cNvSpPr txBox="1"/>
          <p:nvPr/>
        </p:nvSpPr>
        <p:spPr>
          <a:xfrm>
            <a:off x="70337" y="936263"/>
            <a:ext cx="2592000" cy="276999"/>
          </a:xfrm>
          <a:prstGeom prst="rect">
            <a:avLst/>
          </a:prstGeom>
          <a:noFill/>
          <a:effectLst/>
        </p:spPr>
        <p:txBody>
          <a:bodyPr wrap="square" rtlCol="0">
            <a:spAutoFit/>
          </a:bodyPr>
          <a:lstStyle/>
          <a:p>
            <a:pPr algn="l"/>
            <a:r>
              <a:rPr lang="pt-BR" sz="1200" b="1" dirty="0">
                <a:solidFill>
                  <a:srgbClr val="00B050"/>
                </a:solidFill>
                <a:latin typeface="Quicksand" pitchFamily="2" charset="0"/>
              </a:rPr>
              <a:t>Escopo da arquitetura mobile</a:t>
            </a:r>
          </a:p>
        </p:txBody>
      </p:sp>
      <p:grpSp>
        <p:nvGrpSpPr>
          <p:cNvPr id="20" name="Agrupar 19">
            <a:extLst>
              <a:ext uri="{FF2B5EF4-FFF2-40B4-BE49-F238E27FC236}">
                <a16:creationId xmlns:a16="http://schemas.microsoft.com/office/drawing/2014/main" id="{7CF28FEF-EC99-4A61-9AF6-3615064BE6EB}"/>
              </a:ext>
            </a:extLst>
          </p:cNvPr>
          <p:cNvGrpSpPr/>
          <p:nvPr/>
        </p:nvGrpSpPr>
        <p:grpSpPr>
          <a:xfrm>
            <a:off x="3661209" y="1210541"/>
            <a:ext cx="2493813" cy="461008"/>
            <a:chOff x="4111202" y="4063319"/>
            <a:chExt cx="2493813" cy="461008"/>
          </a:xfrm>
          <a:effectLst>
            <a:outerShdw blurRad="50800" dist="38100" dir="8100000" algn="tr" rotWithShape="0">
              <a:prstClr val="black">
                <a:alpha val="40000"/>
              </a:prstClr>
            </a:outerShdw>
          </a:effectLst>
        </p:grpSpPr>
        <p:grpSp>
          <p:nvGrpSpPr>
            <p:cNvPr id="106" name="Agrupar 105">
              <a:extLst>
                <a:ext uri="{FF2B5EF4-FFF2-40B4-BE49-F238E27FC236}">
                  <a16:creationId xmlns:a16="http://schemas.microsoft.com/office/drawing/2014/main" id="{3226811F-1951-4EA4-8FDC-BA2D6CCCA9D6}"/>
                </a:ext>
              </a:extLst>
            </p:cNvPr>
            <p:cNvGrpSpPr/>
            <p:nvPr/>
          </p:nvGrpSpPr>
          <p:grpSpPr>
            <a:xfrm>
              <a:off x="4111202" y="4063319"/>
              <a:ext cx="2493813" cy="461008"/>
              <a:chOff x="4215516" y="1423926"/>
              <a:chExt cx="2493813" cy="461008"/>
            </a:xfrm>
            <a:effectLst>
              <a:outerShdw blurRad="50800" dist="38100" dir="8100000" algn="tr" rotWithShape="0">
                <a:prstClr val="black">
                  <a:alpha val="40000"/>
                </a:prstClr>
              </a:outerShdw>
            </a:effectLst>
          </p:grpSpPr>
          <p:sp>
            <p:nvSpPr>
              <p:cNvPr id="107" name="Retângulo 106">
                <a:extLst>
                  <a:ext uri="{FF2B5EF4-FFF2-40B4-BE49-F238E27FC236}">
                    <a16:creationId xmlns:a16="http://schemas.microsoft.com/office/drawing/2014/main" id="{8A08D3DB-7314-4C5C-A059-6296BBC7AA86}"/>
                  </a:ext>
                </a:extLst>
              </p:cNvPr>
              <p:cNvSpPr/>
              <p:nvPr/>
            </p:nvSpPr>
            <p:spPr>
              <a:xfrm>
                <a:off x="4215516" y="1459828"/>
                <a:ext cx="2493813" cy="425106"/>
              </a:xfrm>
              <a:prstGeom prst="rect">
                <a:avLst/>
              </a:prstGeom>
              <a:solidFill>
                <a:srgbClr val="E6D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8" name="CaixaDeTexto 107">
                <a:extLst>
                  <a:ext uri="{FF2B5EF4-FFF2-40B4-BE49-F238E27FC236}">
                    <a16:creationId xmlns:a16="http://schemas.microsoft.com/office/drawing/2014/main" id="{21D27C98-D78A-4105-889F-1A8800882915}"/>
                  </a:ext>
                </a:extLst>
              </p:cNvPr>
              <p:cNvSpPr txBox="1"/>
              <p:nvPr/>
            </p:nvSpPr>
            <p:spPr>
              <a:xfrm>
                <a:off x="4504307" y="1637022"/>
                <a:ext cx="1850774" cy="230832"/>
              </a:xfrm>
              <a:prstGeom prst="rect">
                <a:avLst/>
              </a:prstGeom>
              <a:noFill/>
            </p:spPr>
            <p:txBody>
              <a:bodyPr wrap="square" rtlCol="0">
                <a:spAutoFit/>
              </a:bodyPr>
              <a:lstStyle/>
              <a:p>
                <a:pPr algn="ctr"/>
                <a:r>
                  <a:rPr lang="pt-BR" sz="900" dirty="0">
                    <a:latin typeface="Quicksand Light" pitchFamily="2" charset="0"/>
                  </a:rPr>
                  <a:t>(Abordagem web)</a:t>
                </a:r>
              </a:p>
            </p:txBody>
          </p:sp>
          <p:sp>
            <p:nvSpPr>
              <p:cNvPr id="109" name="CaixaDeTexto 108">
                <a:extLst>
                  <a:ext uri="{FF2B5EF4-FFF2-40B4-BE49-F238E27FC236}">
                    <a16:creationId xmlns:a16="http://schemas.microsoft.com/office/drawing/2014/main" id="{543DBEA7-35FB-4C1B-94CD-9A92DB10C8EA}"/>
                  </a:ext>
                </a:extLst>
              </p:cNvPr>
              <p:cNvSpPr txBox="1"/>
              <p:nvPr/>
            </p:nvSpPr>
            <p:spPr>
              <a:xfrm>
                <a:off x="4309015" y="1423926"/>
                <a:ext cx="2241356" cy="307777"/>
              </a:xfrm>
              <a:prstGeom prst="rect">
                <a:avLst/>
              </a:prstGeom>
              <a:noFill/>
            </p:spPr>
            <p:txBody>
              <a:bodyPr wrap="square" rtlCol="0">
                <a:spAutoFit/>
              </a:bodyPr>
              <a:lstStyle/>
              <a:p>
                <a:pPr algn="ctr"/>
                <a:r>
                  <a:rPr lang="en-GB" sz="1400" b="1" dirty="0">
                    <a:solidFill>
                      <a:srgbClr val="525252"/>
                    </a:solidFill>
                    <a:latin typeface="Quicksand" pitchFamily="2" charset="0"/>
                  </a:rPr>
                  <a:t>Mini Apps</a:t>
                </a:r>
                <a:endParaRPr lang="pt-BR" sz="1400" b="1" dirty="0">
                  <a:solidFill>
                    <a:srgbClr val="525252"/>
                  </a:solidFill>
                  <a:latin typeface="Quicksand" pitchFamily="2" charset="0"/>
                </a:endParaRPr>
              </a:p>
            </p:txBody>
          </p:sp>
        </p:grpSp>
        <p:sp>
          <p:nvSpPr>
            <p:cNvPr id="76" name="Retângulo 75">
              <a:extLst>
                <a:ext uri="{FF2B5EF4-FFF2-40B4-BE49-F238E27FC236}">
                  <a16:creationId xmlns:a16="http://schemas.microsoft.com/office/drawing/2014/main" id="{9A84C483-114B-40FE-882A-20B9D3351AAA}"/>
                </a:ext>
              </a:extLst>
            </p:cNvPr>
            <p:cNvSpPr/>
            <p:nvPr/>
          </p:nvSpPr>
          <p:spPr>
            <a:xfrm>
              <a:off x="4115407" y="4096500"/>
              <a:ext cx="276443" cy="425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200" dirty="0">
                  <a:solidFill>
                    <a:schemeClr val="tx1"/>
                  </a:solidFill>
                  <a:latin typeface="Quicksand" pitchFamily="2" charset="0"/>
                </a:rPr>
                <a:t>SDK</a:t>
              </a:r>
            </a:p>
          </p:txBody>
        </p:sp>
      </p:grpSp>
      <p:cxnSp>
        <p:nvCxnSpPr>
          <p:cNvPr id="111" name="Conector de Seta Reta 110">
            <a:extLst>
              <a:ext uri="{FF2B5EF4-FFF2-40B4-BE49-F238E27FC236}">
                <a16:creationId xmlns:a16="http://schemas.microsoft.com/office/drawing/2014/main" id="{C1212570-942C-449B-85A9-33C923C96378}"/>
              </a:ext>
            </a:extLst>
          </p:cNvPr>
          <p:cNvCxnSpPr>
            <a:cxnSpLocks/>
          </p:cNvCxnSpPr>
          <p:nvPr/>
        </p:nvCxnSpPr>
        <p:spPr>
          <a:xfrm flipV="1">
            <a:off x="2893195" y="1466339"/>
            <a:ext cx="749352" cy="1"/>
          </a:xfrm>
          <a:prstGeom prst="straightConnector1">
            <a:avLst/>
          </a:prstGeom>
          <a:ln w="28575">
            <a:solidFill>
              <a:srgbClr val="666666"/>
            </a:solidFill>
            <a:headEnd type="stealth"/>
            <a:tailEnd type="stealth"/>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2" name="Conector de Seta Reta 111">
            <a:extLst>
              <a:ext uri="{FF2B5EF4-FFF2-40B4-BE49-F238E27FC236}">
                <a16:creationId xmlns:a16="http://schemas.microsoft.com/office/drawing/2014/main" id="{0B28E684-7643-40DA-B55B-4D4F3246BBFF}"/>
              </a:ext>
            </a:extLst>
          </p:cNvPr>
          <p:cNvCxnSpPr>
            <a:cxnSpLocks/>
          </p:cNvCxnSpPr>
          <p:nvPr/>
        </p:nvCxnSpPr>
        <p:spPr>
          <a:xfrm flipV="1">
            <a:off x="2893195" y="2846054"/>
            <a:ext cx="749352" cy="1"/>
          </a:xfrm>
          <a:prstGeom prst="straightConnector1">
            <a:avLst/>
          </a:prstGeom>
          <a:ln w="28575">
            <a:solidFill>
              <a:srgbClr val="666666"/>
            </a:solidFill>
            <a:headEnd type="stealth"/>
            <a:tailEnd type="stealth"/>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275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373E18-73F1-4357-9B19-2157BCB7ECFE}"/>
              </a:ext>
            </a:extLst>
          </p:cNvPr>
          <p:cNvSpPr>
            <a:spLocks noGrp="1"/>
          </p:cNvSpPr>
          <p:nvPr>
            <p:ph type="title"/>
          </p:nvPr>
        </p:nvSpPr>
        <p:spPr/>
        <p:txBody>
          <a:bodyPr/>
          <a:lstStyle/>
          <a:p>
            <a:r>
              <a:rPr lang="pt-BR" dirty="0"/>
              <a:t>Visão da arquitetura</a:t>
            </a:r>
          </a:p>
        </p:txBody>
      </p:sp>
      <p:sp>
        <p:nvSpPr>
          <p:cNvPr id="3" name="Subtítulo 2">
            <a:extLst>
              <a:ext uri="{FF2B5EF4-FFF2-40B4-BE49-F238E27FC236}">
                <a16:creationId xmlns:a16="http://schemas.microsoft.com/office/drawing/2014/main" id="{701333C4-0844-42A7-B9F2-02EA38B192D9}"/>
              </a:ext>
            </a:extLst>
          </p:cNvPr>
          <p:cNvSpPr>
            <a:spLocks noGrp="1"/>
          </p:cNvSpPr>
          <p:nvPr>
            <p:ph type="subTitle" idx="1"/>
          </p:nvPr>
        </p:nvSpPr>
        <p:spPr/>
        <p:txBody>
          <a:bodyPr>
            <a:normAutofit fontScale="92500" lnSpcReduction="10000"/>
          </a:bodyPr>
          <a:lstStyle/>
          <a:p>
            <a:r>
              <a:rPr lang="pt-BR"/>
              <a:t>Benefícios</a:t>
            </a:r>
          </a:p>
        </p:txBody>
      </p:sp>
      <p:sp>
        <p:nvSpPr>
          <p:cNvPr id="4" name="Freeform: Shape 42">
            <a:extLst>
              <a:ext uri="{FF2B5EF4-FFF2-40B4-BE49-F238E27FC236}">
                <a16:creationId xmlns:a16="http://schemas.microsoft.com/office/drawing/2014/main" id="{8939E621-010D-46A0-BA73-127032319B01}"/>
              </a:ext>
            </a:extLst>
          </p:cNvPr>
          <p:cNvSpPr/>
          <p:nvPr/>
        </p:nvSpPr>
        <p:spPr>
          <a:xfrm>
            <a:off x="2861545" y="2837452"/>
            <a:ext cx="6468910" cy="3234456"/>
          </a:xfrm>
          <a:custGeom>
            <a:avLst/>
            <a:gdLst>
              <a:gd name="connsiteX0" fmla="*/ 3234455 w 6468910"/>
              <a:gd name="connsiteY0" fmla="*/ 0 h 3234456"/>
              <a:gd name="connsiteX1" fmla="*/ 6468910 w 6468910"/>
              <a:gd name="connsiteY1" fmla="*/ 3234455 h 3234456"/>
              <a:gd name="connsiteX2" fmla="*/ 6468910 w 6468910"/>
              <a:gd name="connsiteY2" fmla="*/ 3234456 h 3234456"/>
              <a:gd name="connsiteX3" fmla="*/ 5296549 w 6468910"/>
              <a:gd name="connsiteY3" fmla="*/ 3234456 h 3234456"/>
              <a:gd name="connsiteX4" fmla="*/ 3234456 w 6468910"/>
              <a:gd name="connsiteY4" fmla="*/ 1172363 h 3234456"/>
              <a:gd name="connsiteX5" fmla="*/ 1172363 w 6468910"/>
              <a:gd name="connsiteY5" fmla="*/ 3234456 h 3234456"/>
              <a:gd name="connsiteX6" fmla="*/ 0 w 6468910"/>
              <a:gd name="connsiteY6" fmla="*/ 3234456 h 3234456"/>
              <a:gd name="connsiteX7" fmla="*/ 0 w 6468910"/>
              <a:gd name="connsiteY7" fmla="*/ 3234455 h 3234456"/>
              <a:gd name="connsiteX8" fmla="*/ 3234455 w 6468910"/>
              <a:gd name="connsiteY8" fmla="*/ 0 h 323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8910" h="3234456">
                <a:moveTo>
                  <a:pt x="3234455" y="0"/>
                </a:moveTo>
                <a:cubicBezTo>
                  <a:pt x="5020795" y="0"/>
                  <a:pt x="6468910" y="1448115"/>
                  <a:pt x="6468910" y="3234455"/>
                </a:cubicBezTo>
                <a:lnTo>
                  <a:pt x="6468910" y="3234456"/>
                </a:lnTo>
                <a:lnTo>
                  <a:pt x="5296549" y="3234456"/>
                </a:lnTo>
                <a:cubicBezTo>
                  <a:pt x="5296549" y="2095593"/>
                  <a:pt x="4373319" y="1172363"/>
                  <a:pt x="3234456" y="1172363"/>
                </a:cubicBezTo>
                <a:cubicBezTo>
                  <a:pt x="2095593" y="1172363"/>
                  <a:pt x="1172363" y="2095593"/>
                  <a:pt x="1172363" y="3234456"/>
                </a:cubicBezTo>
                <a:lnTo>
                  <a:pt x="0" y="3234456"/>
                </a:lnTo>
                <a:lnTo>
                  <a:pt x="0" y="3234455"/>
                </a:lnTo>
                <a:cubicBezTo>
                  <a:pt x="0" y="1448115"/>
                  <a:pt x="1448115" y="0"/>
                  <a:pt x="3234455" y="0"/>
                </a:cubicBezTo>
                <a:close/>
              </a:path>
            </a:pathLst>
          </a:custGeom>
          <a:solidFill>
            <a:schemeClr val="bg1">
              <a:lumMod val="85000"/>
              <a:alpha val="50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Quicksand" pitchFamily="2" charset="0"/>
            </a:endParaRPr>
          </a:p>
        </p:txBody>
      </p:sp>
      <p:sp>
        <p:nvSpPr>
          <p:cNvPr id="6" name="Freeform 5">
            <a:extLst>
              <a:ext uri="{FF2B5EF4-FFF2-40B4-BE49-F238E27FC236}">
                <a16:creationId xmlns:a16="http://schemas.microsoft.com/office/drawing/2014/main" id="{66C51A80-182D-4884-B948-D315D4DDC564}"/>
              </a:ext>
            </a:extLst>
          </p:cNvPr>
          <p:cNvSpPr>
            <a:spLocks/>
          </p:cNvSpPr>
          <p:nvPr/>
        </p:nvSpPr>
        <p:spPr bwMode="auto">
          <a:xfrm>
            <a:off x="6466681" y="3136620"/>
            <a:ext cx="1504950" cy="1638300"/>
          </a:xfrm>
          <a:custGeom>
            <a:avLst/>
            <a:gdLst>
              <a:gd name="T0" fmla="*/ 487 w 2415"/>
              <a:gd name="T1" fmla="*/ 0 h 2624"/>
              <a:gd name="T2" fmla="*/ 2415 w 2415"/>
              <a:gd name="T3" fmla="*/ 934 h 2624"/>
              <a:gd name="T4" fmla="*/ 1060 w 2415"/>
              <a:gd name="T5" fmla="*/ 2624 h 2624"/>
              <a:gd name="T6" fmla="*/ 0 w 2415"/>
              <a:gd name="T7" fmla="*/ 2111 h 2624"/>
              <a:gd name="T8" fmla="*/ 487 w 2415"/>
              <a:gd name="T9" fmla="*/ 0 h 2624"/>
            </a:gdLst>
            <a:ahLst/>
            <a:cxnLst>
              <a:cxn ang="0">
                <a:pos x="T0" y="T1"/>
              </a:cxn>
              <a:cxn ang="0">
                <a:pos x="T2" y="T3"/>
              </a:cxn>
              <a:cxn ang="0">
                <a:pos x="T4" y="T5"/>
              </a:cxn>
              <a:cxn ang="0">
                <a:pos x="T6" y="T7"/>
              </a:cxn>
              <a:cxn ang="0">
                <a:pos x="T8" y="T9"/>
              </a:cxn>
            </a:cxnLst>
            <a:rect l="0" t="0" r="r" b="b"/>
            <a:pathLst>
              <a:path w="2415" h="2624">
                <a:moveTo>
                  <a:pt x="487" y="0"/>
                </a:moveTo>
                <a:cubicBezTo>
                  <a:pt x="1192" y="163"/>
                  <a:pt x="1851" y="482"/>
                  <a:pt x="2415" y="934"/>
                </a:cubicBezTo>
                <a:lnTo>
                  <a:pt x="1060" y="2624"/>
                </a:lnTo>
                <a:cubicBezTo>
                  <a:pt x="750" y="2376"/>
                  <a:pt x="388" y="2200"/>
                  <a:pt x="0" y="2111"/>
                </a:cubicBezTo>
                <a:lnTo>
                  <a:pt x="48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Quicksand" pitchFamily="2" charset="0"/>
            </a:endParaRPr>
          </a:p>
        </p:txBody>
      </p:sp>
      <p:sp>
        <p:nvSpPr>
          <p:cNvPr id="7" name="Freeform 6">
            <a:extLst>
              <a:ext uri="{FF2B5EF4-FFF2-40B4-BE49-F238E27FC236}">
                <a16:creationId xmlns:a16="http://schemas.microsoft.com/office/drawing/2014/main" id="{8EC1F7D6-BA73-43D2-A32E-195600120F0F}"/>
              </a:ext>
            </a:extLst>
          </p:cNvPr>
          <p:cNvSpPr>
            <a:spLocks/>
          </p:cNvSpPr>
          <p:nvPr/>
        </p:nvSpPr>
        <p:spPr bwMode="auto">
          <a:xfrm>
            <a:off x="7127081" y="3719233"/>
            <a:ext cx="1673225" cy="1631950"/>
          </a:xfrm>
          <a:custGeom>
            <a:avLst/>
            <a:gdLst>
              <a:gd name="T0" fmla="*/ 1355 w 2687"/>
              <a:gd name="T1" fmla="*/ 0 h 2613"/>
              <a:gd name="T2" fmla="*/ 2687 w 2687"/>
              <a:gd name="T3" fmla="*/ 1678 h 2613"/>
              <a:gd name="T4" fmla="*/ 733 w 2687"/>
              <a:gd name="T5" fmla="*/ 2613 h 2613"/>
              <a:gd name="T6" fmla="*/ 0 w 2687"/>
              <a:gd name="T7" fmla="*/ 1690 h 2613"/>
              <a:gd name="T8" fmla="*/ 1355 w 2687"/>
              <a:gd name="T9" fmla="*/ 0 h 2613"/>
            </a:gdLst>
            <a:ahLst/>
            <a:cxnLst>
              <a:cxn ang="0">
                <a:pos x="T0" y="T1"/>
              </a:cxn>
              <a:cxn ang="0">
                <a:pos x="T2" y="T3"/>
              </a:cxn>
              <a:cxn ang="0">
                <a:pos x="T4" y="T5"/>
              </a:cxn>
              <a:cxn ang="0">
                <a:pos x="T6" y="T7"/>
              </a:cxn>
              <a:cxn ang="0">
                <a:pos x="T8" y="T9"/>
              </a:cxn>
            </a:cxnLst>
            <a:rect l="0" t="0" r="r" b="b"/>
            <a:pathLst>
              <a:path w="2687" h="2613">
                <a:moveTo>
                  <a:pt x="1355" y="0"/>
                </a:moveTo>
                <a:cubicBezTo>
                  <a:pt x="1919" y="453"/>
                  <a:pt x="2374" y="1026"/>
                  <a:pt x="2687" y="1678"/>
                </a:cubicBezTo>
                <a:lnTo>
                  <a:pt x="733" y="2613"/>
                </a:lnTo>
                <a:cubicBezTo>
                  <a:pt x="561" y="2255"/>
                  <a:pt x="311" y="1939"/>
                  <a:pt x="0" y="1690"/>
                </a:cubicBezTo>
                <a:lnTo>
                  <a:pt x="1355"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Quicksand" pitchFamily="2" charset="0"/>
            </a:endParaRPr>
          </a:p>
        </p:txBody>
      </p:sp>
      <p:sp>
        <p:nvSpPr>
          <p:cNvPr id="8" name="Freeform 7">
            <a:extLst>
              <a:ext uri="{FF2B5EF4-FFF2-40B4-BE49-F238E27FC236}">
                <a16:creationId xmlns:a16="http://schemas.microsoft.com/office/drawing/2014/main" id="{A0D0FD56-7615-48DF-9956-A5B13F4D1D05}"/>
              </a:ext>
            </a:extLst>
          </p:cNvPr>
          <p:cNvSpPr>
            <a:spLocks/>
          </p:cNvSpPr>
          <p:nvPr/>
        </p:nvSpPr>
        <p:spPr bwMode="auto">
          <a:xfrm>
            <a:off x="7584281" y="4759363"/>
            <a:ext cx="1511300" cy="1304925"/>
          </a:xfrm>
          <a:custGeom>
            <a:avLst/>
            <a:gdLst>
              <a:gd name="T0" fmla="*/ 1954 w 2427"/>
              <a:gd name="T1" fmla="*/ 0 h 2090"/>
              <a:gd name="T2" fmla="*/ 2425 w 2427"/>
              <a:gd name="T3" fmla="*/ 2090 h 2090"/>
              <a:gd name="T4" fmla="*/ 259 w 2427"/>
              <a:gd name="T5" fmla="*/ 2085 h 2090"/>
              <a:gd name="T6" fmla="*/ 0 w 2427"/>
              <a:gd name="T7" fmla="*/ 935 h 2090"/>
              <a:gd name="T8" fmla="*/ 1954 w 2427"/>
              <a:gd name="T9" fmla="*/ 0 h 2090"/>
            </a:gdLst>
            <a:ahLst/>
            <a:cxnLst>
              <a:cxn ang="0">
                <a:pos x="T0" y="T1"/>
              </a:cxn>
              <a:cxn ang="0">
                <a:pos x="T2" y="T3"/>
              </a:cxn>
              <a:cxn ang="0">
                <a:pos x="T4" y="T5"/>
              </a:cxn>
              <a:cxn ang="0">
                <a:pos x="T6" y="T7"/>
              </a:cxn>
              <a:cxn ang="0">
                <a:pos x="T8" y="T9"/>
              </a:cxn>
            </a:cxnLst>
            <a:rect l="0" t="0" r="r" b="b"/>
            <a:pathLst>
              <a:path w="2427" h="2090">
                <a:moveTo>
                  <a:pt x="1954" y="0"/>
                </a:moveTo>
                <a:cubicBezTo>
                  <a:pt x="2266" y="653"/>
                  <a:pt x="2427" y="1367"/>
                  <a:pt x="2425" y="2090"/>
                </a:cubicBezTo>
                <a:lnTo>
                  <a:pt x="259" y="2085"/>
                </a:lnTo>
                <a:cubicBezTo>
                  <a:pt x="260" y="1687"/>
                  <a:pt x="171" y="1294"/>
                  <a:pt x="0" y="935"/>
                </a:cubicBezTo>
                <a:lnTo>
                  <a:pt x="195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Quicksand" pitchFamily="2" charset="0"/>
            </a:endParaRPr>
          </a:p>
        </p:txBody>
      </p:sp>
      <p:sp>
        <p:nvSpPr>
          <p:cNvPr id="9" name="Freeform 15">
            <a:extLst>
              <a:ext uri="{FF2B5EF4-FFF2-40B4-BE49-F238E27FC236}">
                <a16:creationId xmlns:a16="http://schemas.microsoft.com/office/drawing/2014/main" id="{1F7A0B2D-7AE4-4196-BD70-771D6B836825}"/>
              </a:ext>
            </a:extLst>
          </p:cNvPr>
          <p:cNvSpPr>
            <a:spLocks/>
          </p:cNvSpPr>
          <p:nvPr/>
        </p:nvSpPr>
        <p:spPr bwMode="auto">
          <a:xfrm>
            <a:off x="3104038" y="4746663"/>
            <a:ext cx="1514475" cy="1306513"/>
          </a:xfrm>
          <a:custGeom>
            <a:avLst/>
            <a:gdLst>
              <a:gd name="T0" fmla="*/ 0 w 2431"/>
              <a:gd name="T1" fmla="*/ 2087 h 2093"/>
              <a:gd name="T2" fmla="*/ 482 w 2431"/>
              <a:gd name="T3" fmla="*/ 0 h 2093"/>
              <a:gd name="T4" fmla="*/ 2431 w 2431"/>
              <a:gd name="T5" fmla="*/ 945 h 2093"/>
              <a:gd name="T6" fmla="*/ 2166 w 2431"/>
              <a:gd name="T7" fmla="*/ 2093 h 2093"/>
              <a:gd name="T8" fmla="*/ 0 w 2431"/>
              <a:gd name="T9" fmla="*/ 2087 h 2093"/>
            </a:gdLst>
            <a:ahLst/>
            <a:cxnLst>
              <a:cxn ang="0">
                <a:pos x="T0" y="T1"/>
              </a:cxn>
              <a:cxn ang="0">
                <a:pos x="T2" y="T3"/>
              </a:cxn>
              <a:cxn ang="0">
                <a:pos x="T4" y="T5"/>
              </a:cxn>
              <a:cxn ang="0">
                <a:pos x="T6" y="T7"/>
              </a:cxn>
              <a:cxn ang="0">
                <a:pos x="T8" y="T9"/>
              </a:cxn>
            </a:cxnLst>
            <a:rect l="0" t="0" r="r" b="b"/>
            <a:pathLst>
              <a:path w="2431" h="2093">
                <a:moveTo>
                  <a:pt x="0" y="2087"/>
                </a:moveTo>
                <a:cubicBezTo>
                  <a:pt x="2" y="1364"/>
                  <a:pt x="166" y="651"/>
                  <a:pt x="482" y="0"/>
                </a:cubicBezTo>
                <a:lnTo>
                  <a:pt x="2431" y="945"/>
                </a:lnTo>
                <a:cubicBezTo>
                  <a:pt x="2258" y="1302"/>
                  <a:pt x="2167" y="1695"/>
                  <a:pt x="2166" y="2093"/>
                </a:cubicBezTo>
                <a:lnTo>
                  <a:pt x="0" y="2087"/>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Quicksand" pitchFamily="2" charset="0"/>
            </a:endParaRPr>
          </a:p>
        </p:txBody>
      </p:sp>
      <p:sp>
        <p:nvSpPr>
          <p:cNvPr id="10" name="Freeform 16">
            <a:extLst>
              <a:ext uri="{FF2B5EF4-FFF2-40B4-BE49-F238E27FC236}">
                <a16:creationId xmlns:a16="http://schemas.microsoft.com/office/drawing/2014/main" id="{72D46ABA-4D0D-41B8-8554-3E47A6E56627}"/>
              </a:ext>
            </a:extLst>
          </p:cNvPr>
          <p:cNvSpPr>
            <a:spLocks/>
          </p:cNvSpPr>
          <p:nvPr/>
        </p:nvSpPr>
        <p:spPr bwMode="auto">
          <a:xfrm>
            <a:off x="3396456" y="3709708"/>
            <a:ext cx="1674813" cy="1635125"/>
          </a:xfrm>
          <a:custGeom>
            <a:avLst/>
            <a:gdLst>
              <a:gd name="T0" fmla="*/ 0 w 2686"/>
              <a:gd name="T1" fmla="*/ 1672 h 2617"/>
              <a:gd name="T2" fmla="*/ 1340 w 2686"/>
              <a:gd name="T3" fmla="*/ 0 h 2617"/>
              <a:gd name="T4" fmla="*/ 2686 w 2686"/>
              <a:gd name="T5" fmla="*/ 1697 h 2617"/>
              <a:gd name="T6" fmla="*/ 1949 w 2686"/>
              <a:gd name="T7" fmla="*/ 2617 h 2617"/>
              <a:gd name="T8" fmla="*/ 0 w 2686"/>
              <a:gd name="T9" fmla="*/ 1672 h 2617"/>
            </a:gdLst>
            <a:ahLst/>
            <a:cxnLst>
              <a:cxn ang="0">
                <a:pos x="T0" y="T1"/>
              </a:cxn>
              <a:cxn ang="0">
                <a:pos x="T2" y="T3"/>
              </a:cxn>
              <a:cxn ang="0">
                <a:pos x="T4" y="T5"/>
              </a:cxn>
              <a:cxn ang="0">
                <a:pos x="T6" y="T7"/>
              </a:cxn>
              <a:cxn ang="0">
                <a:pos x="T8" y="T9"/>
              </a:cxn>
            </a:cxnLst>
            <a:rect l="0" t="0" r="r" b="b"/>
            <a:pathLst>
              <a:path w="2686" h="2617">
                <a:moveTo>
                  <a:pt x="0" y="1672"/>
                </a:moveTo>
                <a:cubicBezTo>
                  <a:pt x="315" y="1021"/>
                  <a:pt x="773" y="450"/>
                  <a:pt x="1340" y="0"/>
                </a:cubicBezTo>
                <a:lnTo>
                  <a:pt x="2686" y="1697"/>
                </a:lnTo>
                <a:cubicBezTo>
                  <a:pt x="2374" y="1944"/>
                  <a:pt x="2123" y="2259"/>
                  <a:pt x="1949" y="2617"/>
                </a:cubicBezTo>
                <a:lnTo>
                  <a:pt x="0" y="1672"/>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Quicksand" pitchFamily="2" charset="0"/>
            </a:endParaRPr>
          </a:p>
        </p:txBody>
      </p:sp>
      <p:sp>
        <p:nvSpPr>
          <p:cNvPr id="11" name="Freeform 17">
            <a:extLst>
              <a:ext uri="{FF2B5EF4-FFF2-40B4-BE49-F238E27FC236}">
                <a16:creationId xmlns:a16="http://schemas.microsoft.com/office/drawing/2014/main" id="{15FFA8C4-C701-4120-904C-0477E84CC832}"/>
              </a:ext>
            </a:extLst>
          </p:cNvPr>
          <p:cNvSpPr>
            <a:spLocks/>
          </p:cNvSpPr>
          <p:nvPr/>
        </p:nvSpPr>
        <p:spPr bwMode="auto">
          <a:xfrm>
            <a:off x="4231481" y="3133445"/>
            <a:ext cx="1501775" cy="1636713"/>
          </a:xfrm>
          <a:custGeom>
            <a:avLst/>
            <a:gdLst>
              <a:gd name="T0" fmla="*/ 0 w 2409"/>
              <a:gd name="T1" fmla="*/ 924 h 2621"/>
              <a:gd name="T2" fmla="*/ 1932 w 2409"/>
              <a:gd name="T3" fmla="*/ 0 h 2621"/>
              <a:gd name="T4" fmla="*/ 2409 w 2409"/>
              <a:gd name="T5" fmla="*/ 2113 h 2621"/>
              <a:gd name="T6" fmla="*/ 1346 w 2409"/>
              <a:gd name="T7" fmla="*/ 2621 h 2621"/>
              <a:gd name="T8" fmla="*/ 0 w 2409"/>
              <a:gd name="T9" fmla="*/ 924 h 2621"/>
            </a:gdLst>
            <a:ahLst/>
            <a:cxnLst>
              <a:cxn ang="0">
                <a:pos x="T0" y="T1"/>
              </a:cxn>
              <a:cxn ang="0">
                <a:pos x="T2" y="T3"/>
              </a:cxn>
              <a:cxn ang="0">
                <a:pos x="T4" y="T5"/>
              </a:cxn>
              <a:cxn ang="0">
                <a:pos x="T6" y="T7"/>
              </a:cxn>
              <a:cxn ang="0">
                <a:pos x="T8" y="T9"/>
              </a:cxn>
            </a:cxnLst>
            <a:rect l="0" t="0" r="r" b="b"/>
            <a:pathLst>
              <a:path w="2409" h="2621">
                <a:moveTo>
                  <a:pt x="0" y="924"/>
                </a:moveTo>
                <a:cubicBezTo>
                  <a:pt x="566" y="475"/>
                  <a:pt x="1227" y="159"/>
                  <a:pt x="1932" y="0"/>
                </a:cubicBezTo>
                <a:lnTo>
                  <a:pt x="2409" y="2113"/>
                </a:lnTo>
                <a:cubicBezTo>
                  <a:pt x="2021" y="2200"/>
                  <a:pt x="1658" y="2374"/>
                  <a:pt x="1346" y="2621"/>
                </a:cubicBezTo>
                <a:lnTo>
                  <a:pt x="0" y="924"/>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Quicksand" pitchFamily="2" charset="0"/>
            </a:endParaRPr>
          </a:p>
        </p:txBody>
      </p:sp>
      <p:sp>
        <p:nvSpPr>
          <p:cNvPr id="12" name="Freeform 18">
            <a:extLst>
              <a:ext uri="{FF2B5EF4-FFF2-40B4-BE49-F238E27FC236}">
                <a16:creationId xmlns:a16="http://schemas.microsoft.com/office/drawing/2014/main" id="{AFDD0114-85E8-41BB-B47F-F9E8FD9EBFAC}"/>
              </a:ext>
            </a:extLst>
          </p:cNvPr>
          <p:cNvSpPr>
            <a:spLocks/>
          </p:cNvSpPr>
          <p:nvPr/>
        </p:nvSpPr>
        <p:spPr bwMode="auto">
          <a:xfrm>
            <a:off x="5434806" y="3033433"/>
            <a:ext cx="1335088" cy="1420813"/>
          </a:xfrm>
          <a:custGeom>
            <a:avLst/>
            <a:gdLst>
              <a:gd name="T0" fmla="*/ 0 w 2142"/>
              <a:gd name="T1" fmla="*/ 160 h 2276"/>
              <a:gd name="T2" fmla="*/ 2142 w 2142"/>
              <a:gd name="T3" fmla="*/ 165 h 2276"/>
              <a:gd name="T4" fmla="*/ 1655 w 2142"/>
              <a:gd name="T5" fmla="*/ 2276 h 2276"/>
              <a:gd name="T6" fmla="*/ 477 w 2142"/>
              <a:gd name="T7" fmla="*/ 2273 h 2276"/>
              <a:gd name="T8" fmla="*/ 0 w 2142"/>
              <a:gd name="T9" fmla="*/ 160 h 2276"/>
            </a:gdLst>
            <a:ahLst/>
            <a:cxnLst>
              <a:cxn ang="0">
                <a:pos x="T0" y="T1"/>
              </a:cxn>
              <a:cxn ang="0">
                <a:pos x="T2" y="T3"/>
              </a:cxn>
              <a:cxn ang="0">
                <a:pos x="T4" y="T5"/>
              </a:cxn>
              <a:cxn ang="0">
                <a:pos x="T6" y="T7"/>
              </a:cxn>
              <a:cxn ang="0">
                <a:pos x="T8" y="T9"/>
              </a:cxn>
            </a:cxnLst>
            <a:rect l="0" t="0" r="r" b="b"/>
            <a:pathLst>
              <a:path w="2142" h="2276">
                <a:moveTo>
                  <a:pt x="0" y="160"/>
                </a:moveTo>
                <a:cubicBezTo>
                  <a:pt x="705" y="0"/>
                  <a:pt x="1438" y="2"/>
                  <a:pt x="2142" y="165"/>
                </a:cubicBezTo>
                <a:lnTo>
                  <a:pt x="1655" y="2276"/>
                </a:lnTo>
                <a:cubicBezTo>
                  <a:pt x="1267" y="2186"/>
                  <a:pt x="865" y="2185"/>
                  <a:pt x="477" y="2273"/>
                </a:cubicBezTo>
                <a:lnTo>
                  <a:pt x="0" y="16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Quicksand" pitchFamily="2" charset="0"/>
            </a:endParaRPr>
          </a:p>
        </p:txBody>
      </p:sp>
      <p:sp>
        <p:nvSpPr>
          <p:cNvPr id="13" name="Freeform: Shape 51">
            <a:extLst>
              <a:ext uri="{FF2B5EF4-FFF2-40B4-BE49-F238E27FC236}">
                <a16:creationId xmlns:a16="http://schemas.microsoft.com/office/drawing/2014/main" id="{C3909DF7-893E-46BD-BBD5-35221D1CCEA0}"/>
              </a:ext>
            </a:extLst>
          </p:cNvPr>
          <p:cNvSpPr/>
          <p:nvPr/>
        </p:nvSpPr>
        <p:spPr>
          <a:xfrm>
            <a:off x="4033907" y="4009815"/>
            <a:ext cx="4124186" cy="2062093"/>
          </a:xfrm>
          <a:custGeom>
            <a:avLst/>
            <a:gdLst>
              <a:gd name="connsiteX0" fmla="*/ 2062093 w 4124186"/>
              <a:gd name="connsiteY0" fmla="*/ 0 h 2062093"/>
              <a:gd name="connsiteX1" fmla="*/ 4124186 w 4124186"/>
              <a:gd name="connsiteY1" fmla="*/ 2062093 h 2062093"/>
              <a:gd name="connsiteX2" fmla="*/ 3711660 w 4124186"/>
              <a:gd name="connsiteY2" fmla="*/ 2062093 h 2062093"/>
              <a:gd name="connsiteX3" fmla="*/ 3228905 w 4124186"/>
              <a:gd name="connsiteY3" fmla="*/ 893977 h 2062093"/>
              <a:gd name="connsiteX4" fmla="*/ 3229087 w 4124186"/>
              <a:gd name="connsiteY4" fmla="*/ 893693 h 2062093"/>
              <a:gd name="connsiteX5" fmla="*/ 2062093 w 4124186"/>
              <a:gd name="connsiteY5" fmla="*/ 410102 h 2062093"/>
              <a:gd name="connsiteX6" fmla="*/ 896253 w 4124186"/>
              <a:gd name="connsiteY6" fmla="*/ 893693 h 2062093"/>
              <a:gd name="connsiteX7" fmla="*/ 895280 w 4124186"/>
              <a:gd name="connsiteY7" fmla="*/ 893977 h 2062093"/>
              <a:gd name="connsiteX8" fmla="*/ 412525 w 4124186"/>
              <a:gd name="connsiteY8" fmla="*/ 2062093 h 2062093"/>
              <a:gd name="connsiteX9" fmla="*/ 0 w 4124186"/>
              <a:gd name="connsiteY9" fmla="*/ 2062093 h 2062093"/>
              <a:gd name="connsiteX10" fmla="*/ 2062093 w 4124186"/>
              <a:gd name="connsiteY10" fmla="*/ 0 h 206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24186" h="2062093">
                <a:moveTo>
                  <a:pt x="2062093" y="0"/>
                </a:moveTo>
                <a:cubicBezTo>
                  <a:pt x="3200956" y="0"/>
                  <a:pt x="4124186" y="923230"/>
                  <a:pt x="4124186" y="2062093"/>
                </a:cubicBezTo>
                <a:lnTo>
                  <a:pt x="3711660" y="2062093"/>
                </a:lnTo>
                <a:cubicBezTo>
                  <a:pt x="3711660" y="1624050"/>
                  <a:pt x="3537868" y="1204102"/>
                  <a:pt x="3228905" y="893977"/>
                </a:cubicBezTo>
                <a:lnTo>
                  <a:pt x="3229087" y="893693"/>
                </a:lnTo>
                <a:cubicBezTo>
                  <a:pt x="2919425" y="584195"/>
                  <a:pt x="2500105" y="410102"/>
                  <a:pt x="2062093" y="410102"/>
                </a:cubicBezTo>
                <a:cubicBezTo>
                  <a:pt x="1624903" y="410102"/>
                  <a:pt x="1205773" y="584195"/>
                  <a:pt x="896253" y="893693"/>
                </a:cubicBezTo>
                <a:lnTo>
                  <a:pt x="895280" y="893977"/>
                </a:lnTo>
                <a:cubicBezTo>
                  <a:pt x="586317" y="1204102"/>
                  <a:pt x="412525" y="1624050"/>
                  <a:pt x="412525" y="2062093"/>
                </a:cubicBezTo>
                <a:lnTo>
                  <a:pt x="0" y="2062093"/>
                </a:lnTo>
                <a:cubicBezTo>
                  <a:pt x="0" y="923230"/>
                  <a:pt x="923230" y="0"/>
                  <a:pt x="2062093" y="0"/>
                </a:cubicBezTo>
                <a:close/>
              </a:path>
            </a:pathLst>
          </a:cu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itchFamily="2" charset="0"/>
            </a:endParaRPr>
          </a:p>
        </p:txBody>
      </p:sp>
      <p:sp>
        <p:nvSpPr>
          <p:cNvPr id="14" name="Oval 52">
            <a:extLst>
              <a:ext uri="{FF2B5EF4-FFF2-40B4-BE49-F238E27FC236}">
                <a16:creationId xmlns:a16="http://schemas.microsoft.com/office/drawing/2014/main" id="{BD161D65-58C3-41EF-BCF0-1737BE0C946B}"/>
              </a:ext>
            </a:extLst>
          </p:cNvPr>
          <p:cNvSpPr/>
          <p:nvPr/>
        </p:nvSpPr>
        <p:spPr>
          <a:xfrm>
            <a:off x="1439956" y="6008034"/>
            <a:ext cx="9312088" cy="12774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itchFamily="2" charset="0"/>
            </a:endParaRPr>
          </a:p>
        </p:txBody>
      </p:sp>
      <p:sp>
        <p:nvSpPr>
          <p:cNvPr id="17" name="TextBox 56">
            <a:extLst>
              <a:ext uri="{FF2B5EF4-FFF2-40B4-BE49-F238E27FC236}">
                <a16:creationId xmlns:a16="http://schemas.microsoft.com/office/drawing/2014/main" id="{745C4C7E-A798-4E32-AF5B-8AC0123005D9}"/>
              </a:ext>
            </a:extLst>
          </p:cNvPr>
          <p:cNvSpPr txBox="1"/>
          <p:nvPr/>
        </p:nvSpPr>
        <p:spPr>
          <a:xfrm>
            <a:off x="9464245" y="5046667"/>
            <a:ext cx="2704410" cy="338554"/>
          </a:xfrm>
          <a:prstGeom prst="rect">
            <a:avLst/>
          </a:prstGeom>
          <a:noFill/>
        </p:spPr>
        <p:txBody>
          <a:bodyPr wrap="square" lIns="0" rIns="0" rtlCol="0" anchor="b">
            <a:spAutoFit/>
          </a:bodyPr>
          <a:lstStyle/>
          <a:p>
            <a:r>
              <a:rPr lang="en-US" sz="1600" noProof="1">
                <a:latin typeface="Quicksand" pitchFamily="2" charset="0"/>
              </a:rPr>
              <a:t>Crescimento funcional</a:t>
            </a:r>
          </a:p>
        </p:txBody>
      </p:sp>
      <p:sp>
        <p:nvSpPr>
          <p:cNvPr id="20" name="TextBox 59">
            <a:extLst>
              <a:ext uri="{FF2B5EF4-FFF2-40B4-BE49-F238E27FC236}">
                <a16:creationId xmlns:a16="http://schemas.microsoft.com/office/drawing/2014/main" id="{D578CBFE-7ACD-4291-83F9-EB0E6E31AEA2}"/>
              </a:ext>
            </a:extLst>
          </p:cNvPr>
          <p:cNvSpPr txBox="1"/>
          <p:nvPr/>
        </p:nvSpPr>
        <p:spPr>
          <a:xfrm>
            <a:off x="352977" y="4800446"/>
            <a:ext cx="2374778" cy="584775"/>
          </a:xfrm>
          <a:prstGeom prst="rect">
            <a:avLst/>
          </a:prstGeom>
          <a:noFill/>
        </p:spPr>
        <p:txBody>
          <a:bodyPr wrap="square" lIns="0" rIns="0" rtlCol="0" anchor="b">
            <a:spAutoFit/>
          </a:bodyPr>
          <a:lstStyle/>
          <a:p>
            <a:pPr algn="r"/>
            <a:r>
              <a:rPr lang="pt-BR" sz="1600" noProof="1">
                <a:latin typeface="Quicksand" pitchFamily="2" charset="0"/>
              </a:rPr>
              <a:t>Menor custo de sustentação do produto</a:t>
            </a:r>
          </a:p>
        </p:txBody>
      </p:sp>
      <p:sp>
        <p:nvSpPr>
          <p:cNvPr id="32" name="TextBox 71">
            <a:extLst>
              <a:ext uri="{FF2B5EF4-FFF2-40B4-BE49-F238E27FC236}">
                <a16:creationId xmlns:a16="http://schemas.microsoft.com/office/drawing/2014/main" id="{4011E6AC-4E72-4EC3-9F8B-381B55891042}"/>
              </a:ext>
            </a:extLst>
          </p:cNvPr>
          <p:cNvSpPr txBox="1"/>
          <p:nvPr/>
        </p:nvSpPr>
        <p:spPr>
          <a:xfrm>
            <a:off x="8887987" y="3499242"/>
            <a:ext cx="2704410" cy="584775"/>
          </a:xfrm>
          <a:prstGeom prst="rect">
            <a:avLst/>
          </a:prstGeom>
          <a:noFill/>
        </p:spPr>
        <p:txBody>
          <a:bodyPr wrap="square" lIns="0" rIns="0" rtlCol="0" anchor="b">
            <a:spAutoFit/>
          </a:bodyPr>
          <a:lstStyle/>
          <a:p>
            <a:r>
              <a:rPr lang="pt-BR" sz="1600" noProof="1">
                <a:latin typeface="Quicksand" pitchFamily="2" charset="0"/>
              </a:rPr>
              <a:t>Maior assertividade nas entregas</a:t>
            </a:r>
          </a:p>
        </p:txBody>
      </p:sp>
      <p:sp>
        <p:nvSpPr>
          <p:cNvPr id="35" name="TextBox 85">
            <a:extLst>
              <a:ext uri="{FF2B5EF4-FFF2-40B4-BE49-F238E27FC236}">
                <a16:creationId xmlns:a16="http://schemas.microsoft.com/office/drawing/2014/main" id="{159795EB-5FB4-499B-8AEC-31621E548CE0}"/>
              </a:ext>
            </a:extLst>
          </p:cNvPr>
          <p:cNvSpPr txBox="1"/>
          <p:nvPr/>
        </p:nvSpPr>
        <p:spPr>
          <a:xfrm>
            <a:off x="4743795" y="1833548"/>
            <a:ext cx="2704410" cy="338554"/>
          </a:xfrm>
          <a:prstGeom prst="rect">
            <a:avLst/>
          </a:prstGeom>
          <a:noFill/>
        </p:spPr>
        <p:txBody>
          <a:bodyPr wrap="square" lIns="0" rIns="0" rtlCol="0" anchor="b">
            <a:spAutoFit/>
          </a:bodyPr>
          <a:lstStyle/>
          <a:p>
            <a:pPr algn="ctr"/>
            <a:r>
              <a:rPr lang="en-US" sz="1600" noProof="1">
                <a:latin typeface="Quicksand" pitchFamily="2" charset="0"/>
              </a:rPr>
              <a:t>Fluidez da experiência</a:t>
            </a:r>
          </a:p>
        </p:txBody>
      </p:sp>
      <p:sp>
        <p:nvSpPr>
          <p:cNvPr id="60" name="Freeform: Shape 113">
            <a:extLst>
              <a:ext uri="{FF2B5EF4-FFF2-40B4-BE49-F238E27FC236}">
                <a16:creationId xmlns:a16="http://schemas.microsoft.com/office/drawing/2014/main" id="{E8873F6A-871D-4483-AABC-D51A93D3B21D}"/>
              </a:ext>
            </a:extLst>
          </p:cNvPr>
          <p:cNvSpPr/>
          <p:nvPr/>
        </p:nvSpPr>
        <p:spPr>
          <a:xfrm>
            <a:off x="7690135" y="4188333"/>
            <a:ext cx="561189" cy="561189"/>
          </a:xfrm>
          <a:custGeom>
            <a:avLst/>
            <a:gdLst>
              <a:gd name="connsiteX0" fmla="*/ 616273 w 752475"/>
              <a:gd name="connsiteY0" fmla="*/ 521975 h 752475"/>
              <a:gd name="connsiteX1" fmla="*/ 557218 w 752475"/>
              <a:gd name="connsiteY1" fmla="*/ 503878 h 752475"/>
              <a:gd name="connsiteX2" fmla="*/ 514355 w 752475"/>
              <a:gd name="connsiteY2" fmla="*/ 461968 h 752475"/>
              <a:gd name="connsiteX3" fmla="*/ 573410 w 752475"/>
              <a:gd name="connsiteY3" fmla="*/ 288613 h 752475"/>
              <a:gd name="connsiteX4" fmla="*/ 287660 w 752475"/>
              <a:gd name="connsiteY4" fmla="*/ 5 h 752475"/>
              <a:gd name="connsiteX5" fmla="*/ 5 w 752475"/>
              <a:gd name="connsiteY5" fmla="*/ 285755 h 752475"/>
              <a:gd name="connsiteX6" fmla="*/ 285755 w 752475"/>
              <a:gd name="connsiteY6" fmla="*/ 573410 h 752475"/>
              <a:gd name="connsiteX7" fmla="*/ 461015 w 752475"/>
              <a:gd name="connsiteY7" fmla="*/ 514355 h 752475"/>
              <a:gd name="connsiteX8" fmla="*/ 502925 w 752475"/>
              <a:gd name="connsiteY8" fmla="*/ 556265 h 752475"/>
              <a:gd name="connsiteX9" fmla="*/ 521023 w 752475"/>
              <a:gd name="connsiteY9" fmla="*/ 616273 h 752475"/>
              <a:gd name="connsiteX10" fmla="*/ 640085 w 752475"/>
              <a:gd name="connsiteY10" fmla="*/ 735335 h 752475"/>
              <a:gd name="connsiteX11" fmla="*/ 734383 w 752475"/>
              <a:gd name="connsiteY11" fmla="*/ 735335 h 752475"/>
              <a:gd name="connsiteX12" fmla="*/ 734383 w 752475"/>
              <a:gd name="connsiteY12" fmla="*/ 641038 h 752475"/>
              <a:gd name="connsiteX13" fmla="*/ 616273 w 752475"/>
              <a:gd name="connsiteY13" fmla="*/ 521975 h 752475"/>
              <a:gd name="connsiteX14" fmla="*/ 287660 w 752475"/>
              <a:gd name="connsiteY14" fmla="*/ 516260 h 752475"/>
              <a:gd name="connsiteX15" fmla="*/ 59060 w 752475"/>
              <a:gd name="connsiteY15" fmla="*/ 287660 h 752475"/>
              <a:gd name="connsiteX16" fmla="*/ 287660 w 752475"/>
              <a:gd name="connsiteY16" fmla="*/ 59060 h 752475"/>
              <a:gd name="connsiteX17" fmla="*/ 516260 w 752475"/>
              <a:gd name="connsiteY17" fmla="*/ 287660 h 752475"/>
              <a:gd name="connsiteX18" fmla="*/ 287660 w 752475"/>
              <a:gd name="connsiteY18" fmla="*/ 516260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2475" h="752475">
                <a:moveTo>
                  <a:pt x="616273" y="521975"/>
                </a:moveTo>
                <a:cubicBezTo>
                  <a:pt x="601033" y="506735"/>
                  <a:pt x="578173" y="499115"/>
                  <a:pt x="557218" y="503878"/>
                </a:cubicBezTo>
                <a:lnTo>
                  <a:pt x="514355" y="461968"/>
                </a:lnTo>
                <a:cubicBezTo>
                  <a:pt x="552455" y="412438"/>
                  <a:pt x="573410" y="351478"/>
                  <a:pt x="573410" y="288613"/>
                </a:cubicBezTo>
                <a:cubicBezTo>
                  <a:pt x="574363" y="129545"/>
                  <a:pt x="445775" y="958"/>
                  <a:pt x="287660" y="5"/>
                </a:cubicBezTo>
                <a:cubicBezTo>
                  <a:pt x="129545" y="-947"/>
                  <a:pt x="958" y="127640"/>
                  <a:pt x="5" y="285755"/>
                </a:cubicBezTo>
                <a:cubicBezTo>
                  <a:pt x="-947" y="443870"/>
                  <a:pt x="127640" y="572458"/>
                  <a:pt x="285755" y="573410"/>
                </a:cubicBezTo>
                <a:cubicBezTo>
                  <a:pt x="348620" y="573410"/>
                  <a:pt x="410533" y="552455"/>
                  <a:pt x="461015" y="514355"/>
                </a:cubicBezTo>
                <a:lnTo>
                  <a:pt x="502925" y="556265"/>
                </a:lnTo>
                <a:cubicBezTo>
                  <a:pt x="499115" y="578173"/>
                  <a:pt x="505783" y="600080"/>
                  <a:pt x="521023" y="616273"/>
                </a:cubicBezTo>
                <a:lnTo>
                  <a:pt x="640085" y="735335"/>
                </a:lnTo>
                <a:cubicBezTo>
                  <a:pt x="665803" y="761053"/>
                  <a:pt x="708665" y="761053"/>
                  <a:pt x="734383" y="735335"/>
                </a:cubicBezTo>
                <a:cubicBezTo>
                  <a:pt x="760100" y="709618"/>
                  <a:pt x="760100" y="666755"/>
                  <a:pt x="734383" y="641038"/>
                </a:cubicBezTo>
                <a:lnTo>
                  <a:pt x="616273" y="521975"/>
                </a:lnTo>
                <a:close/>
                <a:moveTo>
                  <a:pt x="287660" y="516260"/>
                </a:moveTo>
                <a:cubicBezTo>
                  <a:pt x="160978" y="516260"/>
                  <a:pt x="59060" y="414343"/>
                  <a:pt x="59060" y="287660"/>
                </a:cubicBezTo>
                <a:cubicBezTo>
                  <a:pt x="59060" y="160978"/>
                  <a:pt x="160978" y="59060"/>
                  <a:pt x="287660" y="59060"/>
                </a:cubicBezTo>
                <a:cubicBezTo>
                  <a:pt x="414343" y="59060"/>
                  <a:pt x="516260" y="160978"/>
                  <a:pt x="516260" y="287660"/>
                </a:cubicBezTo>
                <a:cubicBezTo>
                  <a:pt x="516260" y="413390"/>
                  <a:pt x="413390" y="516260"/>
                  <a:pt x="287660" y="516260"/>
                </a:cubicBezTo>
                <a:close/>
              </a:path>
            </a:pathLst>
          </a:custGeom>
          <a:solidFill>
            <a:schemeClr val="tx1">
              <a:alpha val="60000"/>
            </a:schemeClr>
          </a:solidFill>
          <a:ln w="9525" cap="flat">
            <a:noFill/>
            <a:prstDash val="solid"/>
            <a:miter/>
          </a:ln>
        </p:spPr>
        <p:txBody>
          <a:bodyPr rtlCol="0" anchor="ctr"/>
          <a:lstStyle/>
          <a:p>
            <a:endParaRPr lang="en-US">
              <a:latin typeface="Quicksand" pitchFamily="2" charset="0"/>
            </a:endParaRPr>
          </a:p>
        </p:txBody>
      </p:sp>
      <p:sp>
        <p:nvSpPr>
          <p:cNvPr id="61" name="Freeform: Shape 114">
            <a:extLst>
              <a:ext uri="{FF2B5EF4-FFF2-40B4-BE49-F238E27FC236}">
                <a16:creationId xmlns:a16="http://schemas.microsoft.com/office/drawing/2014/main" id="{271A6699-B260-4BEB-81B6-103A8FEFF81B}"/>
              </a:ext>
            </a:extLst>
          </p:cNvPr>
          <p:cNvSpPr/>
          <p:nvPr/>
        </p:nvSpPr>
        <p:spPr>
          <a:xfrm>
            <a:off x="7751941" y="4293909"/>
            <a:ext cx="305457" cy="220213"/>
          </a:xfrm>
          <a:custGeom>
            <a:avLst/>
            <a:gdLst>
              <a:gd name="connsiteX0" fmla="*/ 409575 w 409575"/>
              <a:gd name="connsiteY0" fmla="*/ 131810 h 295275"/>
              <a:gd name="connsiteX1" fmla="*/ 355283 w 409575"/>
              <a:gd name="connsiteY1" fmla="*/ 131810 h 295275"/>
              <a:gd name="connsiteX2" fmla="*/ 342900 w 409575"/>
              <a:gd name="connsiteY2" fmla="*/ 139430 h 295275"/>
              <a:gd name="connsiteX3" fmla="*/ 306705 w 409575"/>
              <a:gd name="connsiteY3" fmla="*/ 178483 h 295275"/>
              <a:gd name="connsiteX4" fmla="*/ 276225 w 409575"/>
              <a:gd name="connsiteY4" fmla="*/ 72755 h 295275"/>
              <a:gd name="connsiteX5" fmla="*/ 255270 w 409575"/>
              <a:gd name="connsiteY5" fmla="*/ 61325 h 295275"/>
              <a:gd name="connsiteX6" fmla="*/ 243840 w 409575"/>
              <a:gd name="connsiteY6" fmla="*/ 71803 h 295275"/>
              <a:gd name="connsiteX7" fmla="*/ 186690 w 409575"/>
              <a:gd name="connsiteY7" fmla="*/ 223250 h 295275"/>
              <a:gd name="connsiteX8" fmla="*/ 147638 w 409575"/>
              <a:gd name="connsiteY8" fmla="*/ 13700 h 295275"/>
              <a:gd name="connsiteX9" fmla="*/ 128588 w 409575"/>
              <a:gd name="connsiteY9" fmla="*/ 365 h 295275"/>
              <a:gd name="connsiteX10" fmla="*/ 115253 w 409575"/>
              <a:gd name="connsiteY10" fmla="*/ 11795 h 295275"/>
              <a:gd name="connsiteX11" fmla="*/ 74295 w 409575"/>
              <a:gd name="connsiteY11" fmla="*/ 131810 h 295275"/>
              <a:gd name="connsiteX12" fmla="*/ 0 w 409575"/>
              <a:gd name="connsiteY12" fmla="*/ 131810 h 295275"/>
              <a:gd name="connsiteX13" fmla="*/ 0 w 409575"/>
              <a:gd name="connsiteY13" fmla="*/ 169910 h 295275"/>
              <a:gd name="connsiteX14" fmla="*/ 86678 w 409575"/>
              <a:gd name="connsiteY14" fmla="*/ 169910 h 295275"/>
              <a:gd name="connsiteX15" fmla="*/ 102870 w 409575"/>
              <a:gd name="connsiteY15" fmla="*/ 155623 h 295275"/>
              <a:gd name="connsiteX16" fmla="*/ 126682 w 409575"/>
              <a:gd name="connsiteY16" fmla="*/ 83232 h 295275"/>
              <a:gd name="connsiteX17" fmla="*/ 164783 w 409575"/>
              <a:gd name="connsiteY17" fmla="*/ 288020 h 295275"/>
              <a:gd name="connsiteX18" fmla="*/ 180023 w 409575"/>
              <a:gd name="connsiteY18" fmla="*/ 301355 h 295275"/>
              <a:gd name="connsiteX19" fmla="*/ 181927 w 409575"/>
              <a:gd name="connsiteY19" fmla="*/ 301355 h 295275"/>
              <a:gd name="connsiteX20" fmla="*/ 198120 w 409575"/>
              <a:gd name="connsiteY20" fmla="*/ 290878 h 295275"/>
              <a:gd name="connsiteX21" fmla="*/ 259080 w 409575"/>
              <a:gd name="connsiteY21" fmla="*/ 130858 h 295275"/>
              <a:gd name="connsiteX22" fmla="*/ 283845 w 409575"/>
              <a:gd name="connsiteY22" fmla="*/ 216583 h 295275"/>
              <a:gd name="connsiteX23" fmla="*/ 304800 w 409575"/>
              <a:gd name="connsiteY23" fmla="*/ 228012 h 295275"/>
              <a:gd name="connsiteX24" fmla="*/ 312420 w 409575"/>
              <a:gd name="connsiteY24" fmla="*/ 223250 h 295275"/>
              <a:gd name="connsiteX25" fmla="*/ 363855 w 409575"/>
              <a:gd name="connsiteY25" fmla="*/ 169910 h 295275"/>
              <a:gd name="connsiteX26" fmla="*/ 410528 w 409575"/>
              <a:gd name="connsiteY26" fmla="*/ 169910 h 295275"/>
              <a:gd name="connsiteX27" fmla="*/ 410528 w 409575"/>
              <a:gd name="connsiteY27" fmla="*/ 13181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09575" h="295275">
                <a:moveTo>
                  <a:pt x="409575" y="131810"/>
                </a:moveTo>
                <a:lnTo>
                  <a:pt x="355283" y="131810"/>
                </a:lnTo>
                <a:cubicBezTo>
                  <a:pt x="350520" y="132762"/>
                  <a:pt x="345758" y="135620"/>
                  <a:pt x="342900" y="139430"/>
                </a:cubicBezTo>
                <a:lnTo>
                  <a:pt x="306705" y="178483"/>
                </a:lnTo>
                <a:lnTo>
                  <a:pt x="276225" y="72755"/>
                </a:lnTo>
                <a:cubicBezTo>
                  <a:pt x="273368" y="64182"/>
                  <a:pt x="263843" y="58467"/>
                  <a:pt x="255270" y="61325"/>
                </a:cubicBezTo>
                <a:cubicBezTo>
                  <a:pt x="250508" y="63230"/>
                  <a:pt x="245745" y="66088"/>
                  <a:pt x="243840" y="71803"/>
                </a:cubicBezTo>
                <a:lnTo>
                  <a:pt x="186690" y="223250"/>
                </a:lnTo>
                <a:lnTo>
                  <a:pt x="147638" y="13700"/>
                </a:lnTo>
                <a:cubicBezTo>
                  <a:pt x="145733" y="4175"/>
                  <a:pt x="137160" y="-1540"/>
                  <a:pt x="128588" y="365"/>
                </a:cubicBezTo>
                <a:cubicBezTo>
                  <a:pt x="122873" y="1317"/>
                  <a:pt x="118110" y="6080"/>
                  <a:pt x="115253" y="11795"/>
                </a:cubicBezTo>
                <a:lnTo>
                  <a:pt x="74295" y="131810"/>
                </a:lnTo>
                <a:lnTo>
                  <a:pt x="0" y="131810"/>
                </a:lnTo>
                <a:lnTo>
                  <a:pt x="0" y="169910"/>
                </a:lnTo>
                <a:lnTo>
                  <a:pt x="86678" y="169910"/>
                </a:lnTo>
                <a:cubicBezTo>
                  <a:pt x="94298" y="168958"/>
                  <a:pt x="100965" y="163242"/>
                  <a:pt x="102870" y="155623"/>
                </a:cubicBezTo>
                <a:lnTo>
                  <a:pt x="126682" y="83232"/>
                </a:lnTo>
                <a:lnTo>
                  <a:pt x="164783" y="288020"/>
                </a:lnTo>
                <a:cubicBezTo>
                  <a:pt x="165735" y="295640"/>
                  <a:pt x="172402" y="301355"/>
                  <a:pt x="180023" y="301355"/>
                </a:cubicBezTo>
                <a:lnTo>
                  <a:pt x="181927" y="301355"/>
                </a:lnTo>
                <a:cubicBezTo>
                  <a:pt x="188595" y="301355"/>
                  <a:pt x="195263" y="297545"/>
                  <a:pt x="198120" y="290878"/>
                </a:cubicBezTo>
                <a:lnTo>
                  <a:pt x="259080" y="130858"/>
                </a:lnTo>
                <a:lnTo>
                  <a:pt x="283845" y="216583"/>
                </a:lnTo>
                <a:cubicBezTo>
                  <a:pt x="286703" y="225155"/>
                  <a:pt x="295275" y="230870"/>
                  <a:pt x="304800" y="228012"/>
                </a:cubicBezTo>
                <a:cubicBezTo>
                  <a:pt x="307658" y="227060"/>
                  <a:pt x="310515" y="225155"/>
                  <a:pt x="312420" y="223250"/>
                </a:cubicBezTo>
                <a:lnTo>
                  <a:pt x="363855" y="169910"/>
                </a:lnTo>
                <a:lnTo>
                  <a:pt x="410528" y="169910"/>
                </a:lnTo>
                <a:lnTo>
                  <a:pt x="410528" y="131810"/>
                </a:lnTo>
                <a:close/>
              </a:path>
            </a:pathLst>
          </a:custGeom>
          <a:solidFill>
            <a:schemeClr val="tx1">
              <a:alpha val="60000"/>
            </a:schemeClr>
          </a:solidFill>
          <a:ln w="9525" cap="flat">
            <a:noFill/>
            <a:prstDash val="solid"/>
            <a:miter/>
          </a:ln>
        </p:spPr>
        <p:txBody>
          <a:bodyPr rtlCol="0" anchor="ctr"/>
          <a:lstStyle/>
          <a:p>
            <a:endParaRPr lang="en-US">
              <a:latin typeface="Quicksand" pitchFamily="2" charset="0"/>
            </a:endParaRPr>
          </a:p>
        </p:txBody>
      </p:sp>
      <p:pic>
        <p:nvPicPr>
          <p:cNvPr id="67" name="Imagem 66">
            <a:extLst>
              <a:ext uri="{FF2B5EF4-FFF2-40B4-BE49-F238E27FC236}">
                <a16:creationId xmlns:a16="http://schemas.microsoft.com/office/drawing/2014/main" id="{900EFB62-5023-43A2-B895-5BCC8D49FD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615595" y="5546141"/>
            <a:ext cx="973510" cy="944450"/>
          </a:xfrm>
          <a:prstGeom prst="rect">
            <a:avLst/>
          </a:prstGeom>
        </p:spPr>
      </p:pic>
      <p:pic>
        <p:nvPicPr>
          <p:cNvPr id="16" name="Gráfico 15" descr="Bloqueio com preenchimento sólido">
            <a:extLst>
              <a:ext uri="{FF2B5EF4-FFF2-40B4-BE49-F238E27FC236}">
                <a16:creationId xmlns:a16="http://schemas.microsoft.com/office/drawing/2014/main" id="{461D6BF7-73B4-487B-8015-08D30D3776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36281" y="3479816"/>
            <a:ext cx="667037" cy="667037"/>
          </a:xfrm>
          <a:prstGeom prst="rect">
            <a:avLst/>
          </a:prstGeom>
        </p:spPr>
      </p:pic>
      <p:pic>
        <p:nvPicPr>
          <p:cNvPr id="70" name="Gráfico 69" descr="Crescimento Comercial com preenchimento sólido">
            <a:extLst>
              <a:ext uri="{FF2B5EF4-FFF2-40B4-BE49-F238E27FC236}">
                <a16:creationId xmlns:a16="http://schemas.microsoft.com/office/drawing/2014/main" id="{07B050E4-09C2-4823-911A-0715F8A946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248327" y="5167639"/>
            <a:ext cx="666000" cy="666000"/>
          </a:xfrm>
          <a:prstGeom prst="rect">
            <a:avLst/>
          </a:prstGeom>
        </p:spPr>
      </p:pic>
      <p:pic>
        <p:nvPicPr>
          <p:cNvPr id="72" name="Gráfico 71" descr="Reciclagem com preenchimento sólido">
            <a:extLst>
              <a:ext uri="{FF2B5EF4-FFF2-40B4-BE49-F238E27FC236}">
                <a16:creationId xmlns:a16="http://schemas.microsoft.com/office/drawing/2014/main" id="{421989B9-E0AF-4E76-89A1-B9251609B4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79422" y="3209153"/>
            <a:ext cx="666000" cy="666000"/>
          </a:xfrm>
          <a:prstGeom prst="rect">
            <a:avLst/>
          </a:prstGeom>
        </p:spPr>
      </p:pic>
      <p:pic>
        <p:nvPicPr>
          <p:cNvPr id="74" name="Gráfico 73" descr="Cronômetro 25% com preenchimento sólido">
            <a:extLst>
              <a:ext uri="{FF2B5EF4-FFF2-40B4-BE49-F238E27FC236}">
                <a16:creationId xmlns:a16="http://schemas.microsoft.com/office/drawing/2014/main" id="{E889B2A6-1666-4AE6-9CCB-C9DA04CE424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06563" y="3480853"/>
            <a:ext cx="666000" cy="666000"/>
          </a:xfrm>
          <a:prstGeom prst="rect">
            <a:avLst/>
          </a:prstGeom>
        </p:spPr>
      </p:pic>
      <p:pic>
        <p:nvPicPr>
          <p:cNvPr id="76" name="Gráfico 75" descr="Programadora com preenchimento sólido">
            <a:extLst>
              <a:ext uri="{FF2B5EF4-FFF2-40B4-BE49-F238E27FC236}">
                <a16:creationId xmlns:a16="http://schemas.microsoft.com/office/drawing/2014/main" id="{BCAA4D73-62A9-4667-B6DB-976555D743C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775501" y="4188333"/>
            <a:ext cx="666000" cy="666000"/>
          </a:xfrm>
          <a:prstGeom prst="rect">
            <a:avLst/>
          </a:prstGeom>
        </p:spPr>
      </p:pic>
      <p:pic>
        <p:nvPicPr>
          <p:cNvPr id="78" name="Gráfico 77" descr="Dólar com preenchimento sólido">
            <a:extLst>
              <a:ext uri="{FF2B5EF4-FFF2-40B4-BE49-F238E27FC236}">
                <a16:creationId xmlns:a16="http://schemas.microsoft.com/office/drawing/2014/main" id="{4B0B4185-6403-40A4-BBBE-31E18CFEB50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371788" y="5167639"/>
            <a:ext cx="666000" cy="666000"/>
          </a:xfrm>
          <a:prstGeom prst="rect">
            <a:avLst/>
          </a:prstGeom>
        </p:spPr>
      </p:pic>
      <p:sp>
        <p:nvSpPr>
          <p:cNvPr id="79" name="TextBox 56">
            <a:extLst>
              <a:ext uri="{FF2B5EF4-FFF2-40B4-BE49-F238E27FC236}">
                <a16:creationId xmlns:a16="http://schemas.microsoft.com/office/drawing/2014/main" id="{868B1C99-2CF4-4E2F-B9AB-85BD66668CCC}"/>
              </a:ext>
            </a:extLst>
          </p:cNvPr>
          <p:cNvSpPr txBox="1"/>
          <p:nvPr/>
        </p:nvSpPr>
        <p:spPr>
          <a:xfrm>
            <a:off x="9464245" y="5341471"/>
            <a:ext cx="2243661" cy="600164"/>
          </a:xfrm>
          <a:prstGeom prst="rect">
            <a:avLst/>
          </a:prstGeom>
          <a:noFill/>
        </p:spPr>
        <p:txBody>
          <a:bodyPr wrap="square" lIns="0" rIns="0" rtlCol="0" anchor="b">
            <a:spAutoFit/>
          </a:bodyPr>
          <a:lstStyle/>
          <a:p>
            <a:r>
              <a:rPr lang="en-US" sz="1100" noProof="1">
                <a:latin typeface="Quicksand Light" pitchFamily="2" charset="0"/>
              </a:rPr>
              <a:t>Suporte ao embarque de </a:t>
            </a:r>
            <a:r>
              <a:rPr lang="en-US" sz="1100" b="1" noProof="1">
                <a:latin typeface="Quicksand Light" pitchFamily="2" charset="0"/>
              </a:rPr>
              <a:t>novas funcionalidades e aumento da base </a:t>
            </a:r>
            <a:r>
              <a:rPr lang="en-US" sz="1100" noProof="1">
                <a:latin typeface="Quicksand Light" pitchFamily="2" charset="0"/>
              </a:rPr>
              <a:t>de trabalhadores</a:t>
            </a:r>
          </a:p>
        </p:txBody>
      </p:sp>
      <p:sp>
        <p:nvSpPr>
          <p:cNvPr id="80" name="TextBox 59">
            <a:extLst>
              <a:ext uri="{FF2B5EF4-FFF2-40B4-BE49-F238E27FC236}">
                <a16:creationId xmlns:a16="http://schemas.microsoft.com/office/drawing/2014/main" id="{A3CD6565-7014-499E-9ECA-D77E97B87CDF}"/>
              </a:ext>
            </a:extLst>
          </p:cNvPr>
          <p:cNvSpPr txBox="1"/>
          <p:nvPr/>
        </p:nvSpPr>
        <p:spPr>
          <a:xfrm>
            <a:off x="362687" y="5351724"/>
            <a:ext cx="2365067" cy="430887"/>
          </a:xfrm>
          <a:prstGeom prst="rect">
            <a:avLst/>
          </a:prstGeom>
          <a:noFill/>
        </p:spPr>
        <p:txBody>
          <a:bodyPr wrap="square" lIns="0" rIns="0" rtlCol="0" anchor="b">
            <a:spAutoFit/>
          </a:bodyPr>
          <a:lstStyle/>
          <a:p>
            <a:pPr algn="r"/>
            <a:r>
              <a:rPr lang="pt-BR" sz="1100" noProof="1">
                <a:latin typeface="Quicksand Light" pitchFamily="2" charset="0"/>
              </a:rPr>
              <a:t>Modelo </a:t>
            </a:r>
            <a:r>
              <a:rPr lang="pt-BR" sz="1100" b="1" noProof="1">
                <a:latin typeface="Quicksand Light" pitchFamily="2" charset="0"/>
              </a:rPr>
              <a:t>whitelabel </a:t>
            </a:r>
            <a:r>
              <a:rPr lang="pt-BR" sz="1100" noProof="1">
                <a:latin typeface="Quicksand Light" pitchFamily="2" charset="0"/>
              </a:rPr>
              <a:t>otimiza a manutenção do produto</a:t>
            </a:r>
          </a:p>
        </p:txBody>
      </p:sp>
      <p:grpSp>
        <p:nvGrpSpPr>
          <p:cNvPr id="5" name="Agrupar 4">
            <a:extLst>
              <a:ext uri="{FF2B5EF4-FFF2-40B4-BE49-F238E27FC236}">
                <a16:creationId xmlns:a16="http://schemas.microsoft.com/office/drawing/2014/main" id="{1B86E1C3-1A8D-4DEE-9773-CED399A04D35}"/>
              </a:ext>
            </a:extLst>
          </p:cNvPr>
          <p:cNvGrpSpPr/>
          <p:nvPr/>
        </p:nvGrpSpPr>
        <p:grpSpPr>
          <a:xfrm>
            <a:off x="7921276" y="2460163"/>
            <a:ext cx="3330188" cy="815770"/>
            <a:chOff x="7751941" y="2505278"/>
            <a:chExt cx="3330188" cy="815770"/>
          </a:xfrm>
        </p:grpSpPr>
        <p:sp>
          <p:nvSpPr>
            <p:cNvPr id="23" name="TextBox 62">
              <a:extLst>
                <a:ext uri="{FF2B5EF4-FFF2-40B4-BE49-F238E27FC236}">
                  <a16:creationId xmlns:a16="http://schemas.microsoft.com/office/drawing/2014/main" id="{7A8AA050-2BB3-4DBD-B902-A6C7F66F563A}"/>
                </a:ext>
              </a:extLst>
            </p:cNvPr>
            <p:cNvSpPr txBox="1"/>
            <p:nvPr/>
          </p:nvSpPr>
          <p:spPr>
            <a:xfrm>
              <a:off x="7751941" y="2505278"/>
              <a:ext cx="3211894" cy="338554"/>
            </a:xfrm>
            <a:prstGeom prst="rect">
              <a:avLst/>
            </a:prstGeom>
            <a:noFill/>
          </p:spPr>
          <p:txBody>
            <a:bodyPr wrap="square" lIns="0" rIns="0" rtlCol="0" anchor="b">
              <a:spAutoFit/>
            </a:bodyPr>
            <a:lstStyle/>
            <a:p>
              <a:r>
                <a:rPr lang="en-US" sz="1600" noProof="1">
                  <a:latin typeface="Quicksand" pitchFamily="2" charset="0"/>
                </a:rPr>
                <a:t>Mais controles de segurança</a:t>
              </a:r>
            </a:p>
          </p:txBody>
        </p:sp>
        <p:sp>
          <p:nvSpPr>
            <p:cNvPr id="81" name="TextBox 62">
              <a:extLst>
                <a:ext uri="{FF2B5EF4-FFF2-40B4-BE49-F238E27FC236}">
                  <a16:creationId xmlns:a16="http://schemas.microsoft.com/office/drawing/2014/main" id="{4815F9A8-6DA8-454D-99D2-7AC779F73316}"/>
                </a:ext>
              </a:extLst>
            </p:cNvPr>
            <p:cNvSpPr txBox="1"/>
            <p:nvPr/>
          </p:nvSpPr>
          <p:spPr>
            <a:xfrm>
              <a:off x="7751941" y="2890161"/>
              <a:ext cx="3330188" cy="430887"/>
            </a:xfrm>
            <a:prstGeom prst="rect">
              <a:avLst/>
            </a:prstGeom>
            <a:noFill/>
          </p:spPr>
          <p:txBody>
            <a:bodyPr wrap="square" lIns="0" rIns="0" rtlCol="0" anchor="t">
              <a:spAutoFit/>
            </a:bodyPr>
            <a:lstStyle/>
            <a:p>
              <a:r>
                <a:rPr lang="en-US" sz="1100" noProof="1">
                  <a:latin typeface="Quicksand Light" pitchFamily="2" charset="0"/>
                </a:rPr>
                <a:t>Aumento dos </a:t>
              </a:r>
              <a:r>
                <a:rPr lang="en-US" sz="1100" b="1" noProof="1">
                  <a:latin typeface="Quicksand Light" pitchFamily="2" charset="0"/>
                </a:rPr>
                <a:t>pontos de controle </a:t>
              </a:r>
              <a:r>
                <a:rPr lang="en-US" sz="1100" noProof="1">
                  <a:latin typeface="Quicksand Light" pitchFamily="2" charset="0"/>
                </a:rPr>
                <a:t>com consequente elevação da confiabilidade estrutural da solução.</a:t>
              </a:r>
            </a:p>
          </p:txBody>
        </p:sp>
      </p:grpSp>
      <p:grpSp>
        <p:nvGrpSpPr>
          <p:cNvPr id="15" name="Agrupar 14">
            <a:extLst>
              <a:ext uri="{FF2B5EF4-FFF2-40B4-BE49-F238E27FC236}">
                <a16:creationId xmlns:a16="http://schemas.microsoft.com/office/drawing/2014/main" id="{4D41EBD9-4DB9-403C-B9A8-C51C331E11E0}"/>
              </a:ext>
            </a:extLst>
          </p:cNvPr>
          <p:cNvGrpSpPr/>
          <p:nvPr/>
        </p:nvGrpSpPr>
        <p:grpSpPr>
          <a:xfrm>
            <a:off x="853886" y="2259057"/>
            <a:ext cx="3331429" cy="1061991"/>
            <a:chOff x="1274790" y="2259057"/>
            <a:chExt cx="3331429" cy="1061991"/>
          </a:xfrm>
        </p:grpSpPr>
        <p:sp>
          <p:nvSpPr>
            <p:cNvPr id="26" name="TextBox 65">
              <a:extLst>
                <a:ext uri="{FF2B5EF4-FFF2-40B4-BE49-F238E27FC236}">
                  <a16:creationId xmlns:a16="http://schemas.microsoft.com/office/drawing/2014/main" id="{600926D5-BCD4-4B14-B8EB-934B473EF5CD}"/>
                </a:ext>
              </a:extLst>
            </p:cNvPr>
            <p:cNvSpPr txBox="1"/>
            <p:nvPr/>
          </p:nvSpPr>
          <p:spPr>
            <a:xfrm>
              <a:off x="2001347" y="2259057"/>
              <a:ext cx="2604871" cy="584775"/>
            </a:xfrm>
            <a:prstGeom prst="rect">
              <a:avLst/>
            </a:prstGeom>
            <a:noFill/>
          </p:spPr>
          <p:txBody>
            <a:bodyPr wrap="square" lIns="0" rIns="0" rtlCol="0" anchor="b">
              <a:spAutoFit/>
            </a:bodyPr>
            <a:lstStyle/>
            <a:p>
              <a:pPr algn="r"/>
              <a:r>
                <a:rPr lang="pt-BR" sz="1600" noProof="1">
                  <a:latin typeface="Quicksand" pitchFamily="2" charset="0"/>
                </a:rPr>
                <a:t>Agilidade para integrar novos parceiros</a:t>
              </a:r>
            </a:p>
          </p:txBody>
        </p:sp>
        <p:sp>
          <p:nvSpPr>
            <p:cNvPr id="82" name="TextBox 65">
              <a:extLst>
                <a:ext uri="{FF2B5EF4-FFF2-40B4-BE49-F238E27FC236}">
                  <a16:creationId xmlns:a16="http://schemas.microsoft.com/office/drawing/2014/main" id="{8E5CF2BA-9D19-440B-9A90-503C603611CC}"/>
                </a:ext>
              </a:extLst>
            </p:cNvPr>
            <p:cNvSpPr txBox="1"/>
            <p:nvPr/>
          </p:nvSpPr>
          <p:spPr>
            <a:xfrm>
              <a:off x="1274790" y="2890161"/>
              <a:ext cx="3331429" cy="430887"/>
            </a:xfrm>
            <a:prstGeom prst="rect">
              <a:avLst/>
            </a:prstGeom>
            <a:noFill/>
          </p:spPr>
          <p:txBody>
            <a:bodyPr wrap="square" lIns="0" rIns="0" rtlCol="0" anchor="t">
              <a:spAutoFit/>
            </a:bodyPr>
            <a:lstStyle/>
            <a:p>
              <a:pPr algn="r"/>
              <a:r>
                <a:rPr lang="pt-BR" sz="1100" noProof="1">
                  <a:latin typeface="Quicksand Light" pitchFamily="2" charset="0"/>
                </a:rPr>
                <a:t>3 modelos de integração que facilitarão a conexão com parceiros que possual arquiteturas diversas</a:t>
              </a:r>
              <a:endParaRPr lang="pt-BR" sz="1100" b="1" noProof="1">
                <a:latin typeface="Quicksand Light" pitchFamily="2" charset="0"/>
              </a:endParaRPr>
            </a:p>
          </p:txBody>
        </p:sp>
      </p:grpSp>
      <p:grpSp>
        <p:nvGrpSpPr>
          <p:cNvPr id="18" name="Agrupar 17">
            <a:extLst>
              <a:ext uri="{FF2B5EF4-FFF2-40B4-BE49-F238E27FC236}">
                <a16:creationId xmlns:a16="http://schemas.microsoft.com/office/drawing/2014/main" id="{CB13A28D-00ED-4CC8-9371-29A18EB6ACB5}"/>
              </a:ext>
            </a:extLst>
          </p:cNvPr>
          <p:cNvGrpSpPr/>
          <p:nvPr/>
        </p:nvGrpSpPr>
        <p:grpSpPr>
          <a:xfrm>
            <a:off x="209550" y="3536953"/>
            <a:ext cx="3199238" cy="1061991"/>
            <a:chOff x="209550" y="3384942"/>
            <a:chExt cx="3199238" cy="1061991"/>
          </a:xfrm>
        </p:grpSpPr>
        <p:sp>
          <p:nvSpPr>
            <p:cNvPr id="29" name="TextBox 68">
              <a:extLst>
                <a:ext uri="{FF2B5EF4-FFF2-40B4-BE49-F238E27FC236}">
                  <a16:creationId xmlns:a16="http://schemas.microsoft.com/office/drawing/2014/main" id="{06401024-C749-42D1-963B-B0F5AAB52D30}"/>
                </a:ext>
              </a:extLst>
            </p:cNvPr>
            <p:cNvSpPr txBox="1"/>
            <p:nvPr/>
          </p:nvSpPr>
          <p:spPr>
            <a:xfrm>
              <a:off x="1161490" y="3384942"/>
              <a:ext cx="2247298" cy="584775"/>
            </a:xfrm>
            <a:prstGeom prst="rect">
              <a:avLst/>
            </a:prstGeom>
            <a:noFill/>
          </p:spPr>
          <p:txBody>
            <a:bodyPr wrap="square" lIns="0" rIns="0" rtlCol="0" anchor="b">
              <a:spAutoFit/>
            </a:bodyPr>
            <a:lstStyle/>
            <a:p>
              <a:pPr algn="r"/>
              <a:r>
                <a:rPr lang="pt-BR" sz="1600" noProof="1">
                  <a:latin typeface="Quicksand" pitchFamily="2" charset="0"/>
                </a:rPr>
                <a:t>Capacidade de escalar o desenvolvimento</a:t>
              </a:r>
            </a:p>
          </p:txBody>
        </p:sp>
        <p:sp>
          <p:nvSpPr>
            <p:cNvPr id="83" name="TextBox 68">
              <a:extLst>
                <a:ext uri="{FF2B5EF4-FFF2-40B4-BE49-F238E27FC236}">
                  <a16:creationId xmlns:a16="http://schemas.microsoft.com/office/drawing/2014/main" id="{8129AE11-AA92-4911-B085-01E82A16CE3C}"/>
                </a:ext>
              </a:extLst>
            </p:cNvPr>
            <p:cNvSpPr txBox="1"/>
            <p:nvPr/>
          </p:nvSpPr>
          <p:spPr>
            <a:xfrm>
              <a:off x="209550" y="4016046"/>
              <a:ext cx="3019114" cy="430887"/>
            </a:xfrm>
            <a:prstGeom prst="rect">
              <a:avLst/>
            </a:prstGeom>
            <a:noFill/>
          </p:spPr>
          <p:txBody>
            <a:bodyPr wrap="square" lIns="0" rIns="0" rtlCol="0" anchor="t">
              <a:spAutoFit/>
            </a:bodyPr>
            <a:lstStyle/>
            <a:p>
              <a:pPr algn="r"/>
              <a:r>
                <a:rPr lang="pt-BR" sz="1100" noProof="1">
                  <a:latin typeface="Quicksand Light" pitchFamily="2" charset="0"/>
                </a:rPr>
                <a:t>Flexibilidade para vários times atuarem em paralelo e em frentes funcionais distintas.</a:t>
              </a:r>
              <a:endParaRPr lang="pt-BR" sz="1100" b="1" noProof="1">
                <a:latin typeface="Quicksand Light" pitchFamily="2" charset="0"/>
              </a:endParaRPr>
            </a:p>
          </p:txBody>
        </p:sp>
      </p:grpSp>
      <p:sp>
        <p:nvSpPr>
          <p:cNvPr id="84" name="TextBox 71">
            <a:extLst>
              <a:ext uri="{FF2B5EF4-FFF2-40B4-BE49-F238E27FC236}">
                <a16:creationId xmlns:a16="http://schemas.microsoft.com/office/drawing/2014/main" id="{292328D1-2928-45BD-989B-748F93CA1E61}"/>
              </a:ext>
            </a:extLst>
          </p:cNvPr>
          <p:cNvSpPr txBox="1"/>
          <p:nvPr/>
        </p:nvSpPr>
        <p:spPr>
          <a:xfrm>
            <a:off x="8887987" y="4130346"/>
            <a:ext cx="3168546" cy="430887"/>
          </a:xfrm>
          <a:prstGeom prst="rect">
            <a:avLst/>
          </a:prstGeom>
          <a:noFill/>
        </p:spPr>
        <p:txBody>
          <a:bodyPr wrap="square" lIns="0" rIns="0" rtlCol="0" anchor="t">
            <a:spAutoFit/>
          </a:bodyPr>
          <a:lstStyle/>
          <a:p>
            <a:r>
              <a:rPr lang="pt-BR" sz="1100" noProof="1">
                <a:latin typeface="Quicksand Light" pitchFamily="2" charset="0"/>
              </a:rPr>
              <a:t>Maior eficiência e isolamento para testes ajudará a manter a qualidade dentro das expectativas.</a:t>
            </a:r>
          </a:p>
        </p:txBody>
      </p:sp>
      <p:sp>
        <p:nvSpPr>
          <p:cNvPr id="85" name="TextBox 85">
            <a:extLst>
              <a:ext uri="{FF2B5EF4-FFF2-40B4-BE49-F238E27FC236}">
                <a16:creationId xmlns:a16="http://schemas.microsoft.com/office/drawing/2014/main" id="{F4FD6362-5509-48DC-8907-E4E1ED3F6B0D}"/>
              </a:ext>
            </a:extLst>
          </p:cNvPr>
          <p:cNvSpPr txBox="1"/>
          <p:nvPr/>
        </p:nvSpPr>
        <p:spPr>
          <a:xfrm>
            <a:off x="4839093" y="2218431"/>
            <a:ext cx="2513814" cy="600164"/>
          </a:xfrm>
          <a:prstGeom prst="rect">
            <a:avLst/>
          </a:prstGeom>
          <a:noFill/>
        </p:spPr>
        <p:txBody>
          <a:bodyPr wrap="square" lIns="0" rIns="0" rtlCol="0" anchor="t">
            <a:spAutoFit/>
          </a:bodyPr>
          <a:lstStyle/>
          <a:p>
            <a:pPr algn="ctr"/>
            <a:r>
              <a:rPr lang="en-US" sz="1100" noProof="1">
                <a:latin typeface="Quicksand" pitchFamily="2" charset="0"/>
              </a:rPr>
              <a:t>O reuso de componentes aumentará </a:t>
            </a:r>
            <a:r>
              <a:rPr lang="en-US" sz="1100" b="1" noProof="1">
                <a:latin typeface="Quicksand" pitchFamily="2" charset="0"/>
              </a:rPr>
              <a:t>c</a:t>
            </a:r>
            <a:r>
              <a:rPr lang="en-US" sz="1100" b="1" noProof="1">
                <a:latin typeface="Quicksand Light" pitchFamily="2" charset="0"/>
              </a:rPr>
              <a:t>onsistência na identidade visual </a:t>
            </a:r>
            <a:r>
              <a:rPr lang="en-US" sz="1100" noProof="1">
                <a:latin typeface="Quicksand Light" pitchFamily="2" charset="0"/>
              </a:rPr>
              <a:t>entre os diversos produtos e serviços.</a:t>
            </a:r>
          </a:p>
        </p:txBody>
      </p:sp>
    </p:spTree>
    <p:extLst>
      <p:ext uri="{BB962C8B-B14F-4D97-AF65-F5344CB8AC3E}">
        <p14:creationId xmlns:p14="http://schemas.microsoft.com/office/powerpoint/2010/main" val="1422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tângulo 1">
            <a:extLst>
              <a:ext uri="{FF2B5EF4-FFF2-40B4-BE49-F238E27FC236}">
                <a16:creationId xmlns:a16="http://schemas.microsoft.com/office/drawing/2014/main" id="{2105FA17-6BDA-3940-A624-46148660C0A3}"/>
              </a:ext>
            </a:extLst>
          </p:cNvPr>
          <p:cNvSpPr/>
          <p:nvPr/>
        </p:nvSpPr>
        <p:spPr>
          <a:xfrm>
            <a:off x="-20311" y="1200150"/>
            <a:ext cx="1761306" cy="5657849"/>
          </a:xfrm>
          <a:prstGeom prst="rect">
            <a:avLst/>
          </a:prstGeom>
          <a:solidFill>
            <a:srgbClr val="004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2">
            <a:extLst>
              <a:ext uri="{FF2B5EF4-FFF2-40B4-BE49-F238E27FC236}">
                <a16:creationId xmlns:a16="http://schemas.microsoft.com/office/drawing/2014/main" id="{DE05F7DB-7D92-432F-BE50-7E6FB1CC150D}"/>
              </a:ext>
            </a:extLst>
          </p:cNvPr>
          <p:cNvSpPr/>
          <p:nvPr/>
        </p:nvSpPr>
        <p:spPr>
          <a:xfrm>
            <a:off x="1736829" y="1197764"/>
            <a:ext cx="1746000" cy="5657062"/>
          </a:xfrm>
          <a:prstGeom prst="rect">
            <a:avLst/>
          </a:prstGeom>
          <a:solidFill>
            <a:srgbClr val="00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a:extLst>
              <a:ext uri="{FF2B5EF4-FFF2-40B4-BE49-F238E27FC236}">
                <a16:creationId xmlns:a16="http://schemas.microsoft.com/office/drawing/2014/main" id="{B578055B-8241-4A23-A8D9-7496D5C54094}"/>
              </a:ext>
            </a:extLst>
          </p:cNvPr>
          <p:cNvSpPr/>
          <p:nvPr/>
        </p:nvSpPr>
        <p:spPr>
          <a:xfrm>
            <a:off x="3478663" y="1197764"/>
            <a:ext cx="1746000" cy="5657062"/>
          </a:xfrm>
          <a:prstGeom prst="rect">
            <a:avLst/>
          </a:prstGeom>
          <a:solidFill>
            <a:srgbClr val="005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a:extLst>
              <a:ext uri="{FF2B5EF4-FFF2-40B4-BE49-F238E27FC236}">
                <a16:creationId xmlns:a16="http://schemas.microsoft.com/office/drawing/2014/main" id="{2F85E493-B6D0-4FB1-BCED-257EC5756280}"/>
              </a:ext>
            </a:extLst>
          </p:cNvPr>
          <p:cNvSpPr/>
          <p:nvPr/>
        </p:nvSpPr>
        <p:spPr>
          <a:xfrm>
            <a:off x="5220497" y="1197764"/>
            <a:ext cx="1746000" cy="5657062"/>
          </a:xfrm>
          <a:prstGeom prst="rect">
            <a:avLst/>
          </a:prstGeom>
          <a:solidFill>
            <a:srgbClr val="005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A52DC2CF-71C6-4460-8C70-2C2BA039BEEC}"/>
              </a:ext>
            </a:extLst>
          </p:cNvPr>
          <p:cNvSpPr/>
          <p:nvPr/>
        </p:nvSpPr>
        <p:spPr>
          <a:xfrm>
            <a:off x="6962331" y="1197764"/>
            <a:ext cx="1746000" cy="5657062"/>
          </a:xfrm>
          <a:prstGeom prst="rect">
            <a:avLst/>
          </a:prstGeom>
          <a:solidFill>
            <a:srgbClr val="006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9CAC869B-3232-4D48-A42E-7CF8CCF1BCA0}"/>
              </a:ext>
            </a:extLst>
          </p:cNvPr>
          <p:cNvSpPr/>
          <p:nvPr/>
        </p:nvSpPr>
        <p:spPr>
          <a:xfrm>
            <a:off x="8704165" y="1197764"/>
            <a:ext cx="1746000" cy="5657062"/>
          </a:xfrm>
          <a:prstGeom prst="rect">
            <a:avLst/>
          </a:prstGeom>
          <a:solidFill>
            <a:srgbClr val="0068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114FDFC6-B7B6-4019-A3DF-A2AF5232F2CA}"/>
              </a:ext>
            </a:extLst>
          </p:cNvPr>
          <p:cNvSpPr/>
          <p:nvPr/>
        </p:nvSpPr>
        <p:spPr>
          <a:xfrm>
            <a:off x="10445997" y="1197764"/>
            <a:ext cx="1746000" cy="5657062"/>
          </a:xfrm>
          <a:prstGeom prst="rect">
            <a:avLst/>
          </a:prstGeom>
          <a:solidFill>
            <a:srgbClr val="007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extBox 20">
            <a:extLst>
              <a:ext uri="{FF2B5EF4-FFF2-40B4-BE49-F238E27FC236}">
                <a16:creationId xmlns:a16="http://schemas.microsoft.com/office/drawing/2014/main" id="{B81DB49E-B3F0-4933-BB9B-2C84D5BCE9B9}"/>
              </a:ext>
            </a:extLst>
          </p:cNvPr>
          <p:cNvSpPr txBox="1"/>
          <p:nvPr/>
        </p:nvSpPr>
        <p:spPr>
          <a:xfrm>
            <a:off x="1769050" y="3120114"/>
            <a:ext cx="1699959" cy="1815882"/>
          </a:xfrm>
          <a:prstGeom prst="rect">
            <a:avLst/>
          </a:prstGeom>
          <a:noFill/>
        </p:spPr>
        <p:txBody>
          <a:bodyPr wrap="square" rtlCol="0">
            <a:spAutoFit/>
          </a:bodyPr>
          <a:lstStyle/>
          <a:p>
            <a:r>
              <a:rPr lang="pt-BR" sz="1400" dirty="0">
                <a:solidFill>
                  <a:schemeClr val="bg1"/>
                </a:solidFill>
                <a:latin typeface="Quicksand Light" pitchFamily="2" charset="0"/>
              </a:rPr>
              <a:t>Visão da VR sobre seu Super APP, levando em consideração as necessidades estratégicas e principais expectativas.</a:t>
            </a:r>
          </a:p>
        </p:txBody>
      </p:sp>
      <p:sp>
        <p:nvSpPr>
          <p:cNvPr id="14" name="TextBox 23">
            <a:extLst>
              <a:ext uri="{FF2B5EF4-FFF2-40B4-BE49-F238E27FC236}">
                <a16:creationId xmlns:a16="http://schemas.microsoft.com/office/drawing/2014/main" id="{53292C0F-6410-4128-B0AC-A7BA51AFE56D}"/>
              </a:ext>
            </a:extLst>
          </p:cNvPr>
          <p:cNvSpPr txBox="1"/>
          <p:nvPr/>
        </p:nvSpPr>
        <p:spPr>
          <a:xfrm>
            <a:off x="3486996" y="3120114"/>
            <a:ext cx="1746000" cy="1815882"/>
          </a:xfrm>
          <a:prstGeom prst="rect">
            <a:avLst/>
          </a:prstGeom>
          <a:noFill/>
        </p:spPr>
        <p:txBody>
          <a:bodyPr wrap="square" rtlCol="0">
            <a:spAutoFit/>
          </a:bodyPr>
          <a:lstStyle/>
          <a:p>
            <a:r>
              <a:rPr lang="pt-BR" sz="1400" dirty="0">
                <a:solidFill>
                  <a:schemeClr val="bg1"/>
                </a:solidFill>
                <a:latin typeface="Quicksand Light" pitchFamily="2" charset="0"/>
              </a:rPr>
              <a:t>Desenho da proposta de uma nova arquitetura para suportar as demandas e necessidades de negócio sobre o Super App VR.</a:t>
            </a:r>
          </a:p>
        </p:txBody>
      </p:sp>
      <p:sp>
        <p:nvSpPr>
          <p:cNvPr id="17" name="TextBox 26">
            <a:extLst>
              <a:ext uri="{FF2B5EF4-FFF2-40B4-BE49-F238E27FC236}">
                <a16:creationId xmlns:a16="http://schemas.microsoft.com/office/drawing/2014/main" id="{2CF96A22-3A90-4E0A-8CC7-1A8CE7648E7E}"/>
              </a:ext>
            </a:extLst>
          </p:cNvPr>
          <p:cNvSpPr txBox="1"/>
          <p:nvPr/>
        </p:nvSpPr>
        <p:spPr>
          <a:xfrm>
            <a:off x="6954221" y="3120114"/>
            <a:ext cx="1741000" cy="1815882"/>
          </a:xfrm>
          <a:prstGeom prst="rect">
            <a:avLst/>
          </a:prstGeom>
          <a:noFill/>
        </p:spPr>
        <p:txBody>
          <a:bodyPr wrap="square" rtlCol="0">
            <a:spAutoFit/>
          </a:bodyPr>
          <a:lstStyle/>
          <a:p>
            <a:r>
              <a:rPr lang="pt-BR" sz="1400" dirty="0">
                <a:solidFill>
                  <a:schemeClr val="bg1"/>
                </a:solidFill>
                <a:latin typeface="Quicksand Light" pitchFamily="2" charset="0"/>
              </a:rPr>
              <a:t>Considerações importantes para a construção da arquitetura proposta e recomendações de como lidar com elas.</a:t>
            </a:r>
          </a:p>
        </p:txBody>
      </p:sp>
      <p:sp>
        <p:nvSpPr>
          <p:cNvPr id="19" name="TextBox 29">
            <a:extLst>
              <a:ext uri="{FF2B5EF4-FFF2-40B4-BE49-F238E27FC236}">
                <a16:creationId xmlns:a16="http://schemas.microsoft.com/office/drawing/2014/main" id="{D57A962B-F0D5-4781-A5F6-41327BDCB334}"/>
              </a:ext>
            </a:extLst>
          </p:cNvPr>
          <p:cNvSpPr txBox="1"/>
          <p:nvPr/>
        </p:nvSpPr>
        <p:spPr>
          <a:xfrm>
            <a:off x="5217240" y="3120114"/>
            <a:ext cx="1740999" cy="1600438"/>
          </a:xfrm>
          <a:prstGeom prst="rect">
            <a:avLst/>
          </a:prstGeom>
          <a:noFill/>
        </p:spPr>
        <p:txBody>
          <a:bodyPr wrap="square" rtlCol="0">
            <a:spAutoFit/>
          </a:bodyPr>
          <a:lstStyle/>
          <a:p>
            <a:r>
              <a:rPr lang="pt-BR" sz="1400" dirty="0">
                <a:solidFill>
                  <a:schemeClr val="bg1"/>
                </a:solidFill>
                <a:latin typeface="Quicksand Light" pitchFamily="2" charset="0"/>
              </a:rPr>
              <a:t>Descrição objetiva de recomendações necessárias para nova arquitetura tendo em vista os pontos e gaps observados.</a:t>
            </a:r>
          </a:p>
        </p:txBody>
      </p:sp>
      <p:sp>
        <p:nvSpPr>
          <p:cNvPr id="22" name="TextBox 32">
            <a:extLst>
              <a:ext uri="{FF2B5EF4-FFF2-40B4-BE49-F238E27FC236}">
                <a16:creationId xmlns:a16="http://schemas.microsoft.com/office/drawing/2014/main" id="{AEC093FF-C6C1-4CF7-8687-81C0D1F572B7}"/>
              </a:ext>
            </a:extLst>
          </p:cNvPr>
          <p:cNvSpPr txBox="1"/>
          <p:nvPr/>
        </p:nvSpPr>
        <p:spPr>
          <a:xfrm>
            <a:off x="8699996" y="3120114"/>
            <a:ext cx="1741000" cy="1384995"/>
          </a:xfrm>
          <a:prstGeom prst="rect">
            <a:avLst/>
          </a:prstGeom>
          <a:noFill/>
        </p:spPr>
        <p:txBody>
          <a:bodyPr wrap="square" rtlCol="0">
            <a:spAutoFit/>
          </a:bodyPr>
          <a:lstStyle/>
          <a:p>
            <a:r>
              <a:rPr lang="pt-BR" sz="1400" dirty="0">
                <a:solidFill>
                  <a:schemeClr val="bg1"/>
                </a:solidFill>
                <a:latin typeface="Quicksand Light" pitchFamily="2" charset="0"/>
              </a:rPr>
              <a:t>Próximas atividades recomendadas após a validação executiva e técnica da proposição.</a:t>
            </a:r>
          </a:p>
        </p:txBody>
      </p:sp>
      <p:sp>
        <p:nvSpPr>
          <p:cNvPr id="25" name="TextBox 35">
            <a:extLst>
              <a:ext uri="{FF2B5EF4-FFF2-40B4-BE49-F238E27FC236}">
                <a16:creationId xmlns:a16="http://schemas.microsoft.com/office/drawing/2014/main" id="{48327A96-8D92-41A4-956D-9FA0BB3AB52D}"/>
              </a:ext>
            </a:extLst>
          </p:cNvPr>
          <p:cNvSpPr txBox="1"/>
          <p:nvPr/>
        </p:nvSpPr>
        <p:spPr>
          <a:xfrm>
            <a:off x="10463983" y="3120114"/>
            <a:ext cx="1715178" cy="1384995"/>
          </a:xfrm>
          <a:prstGeom prst="rect">
            <a:avLst/>
          </a:prstGeom>
          <a:noFill/>
        </p:spPr>
        <p:txBody>
          <a:bodyPr wrap="square" rtlCol="0">
            <a:spAutoFit/>
          </a:bodyPr>
          <a:lstStyle/>
          <a:p>
            <a:r>
              <a:rPr lang="pt-BR" sz="1400" dirty="0">
                <a:solidFill>
                  <a:schemeClr val="bg1"/>
                </a:solidFill>
                <a:latin typeface="Quicksand Light" pitchFamily="2" charset="0"/>
              </a:rPr>
              <a:t>Embasamento técnico sobre os caminhos arquiteturais utilizados na proposição.</a:t>
            </a:r>
          </a:p>
        </p:txBody>
      </p:sp>
      <p:sp>
        <p:nvSpPr>
          <p:cNvPr id="40" name="Retângulo 39">
            <a:extLst>
              <a:ext uri="{FF2B5EF4-FFF2-40B4-BE49-F238E27FC236}">
                <a16:creationId xmlns:a16="http://schemas.microsoft.com/office/drawing/2014/main" id="{CB012AF4-6E97-4BD6-955E-3124DEFEEF50}"/>
              </a:ext>
            </a:extLst>
          </p:cNvPr>
          <p:cNvSpPr/>
          <p:nvPr/>
        </p:nvSpPr>
        <p:spPr>
          <a:xfrm>
            <a:off x="-8850" y="6375258"/>
            <a:ext cx="12189386" cy="47498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2" name="Conector reto 41">
            <a:extLst>
              <a:ext uri="{FF2B5EF4-FFF2-40B4-BE49-F238E27FC236}">
                <a16:creationId xmlns:a16="http://schemas.microsoft.com/office/drawing/2014/main" id="{4E9FD18B-5CE5-4E3E-A5F5-BA6A03441916}"/>
              </a:ext>
            </a:extLst>
          </p:cNvPr>
          <p:cNvCxnSpPr>
            <a:cxnSpLocks/>
            <a:stCxn id="46" idx="2"/>
            <a:endCxn id="31" idx="1"/>
          </p:cNvCxnSpPr>
          <p:nvPr/>
        </p:nvCxnSpPr>
        <p:spPr>
          <a:xfrm>
            <a:off x="727928" y="6607661"/>
            <a:ext cx="10499629" cy="4585"/>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sp>
        <p:nvSpPr>
          <p:cNvPr id="27" name="Chevron 36">
            <a:extLst>
              <a:ext uri="{FF2B5EF4-FFF2-40B4-BE49-F238E27FC236}">
                <a16:creationId xmlns:a16="http://schemas.microsoft.com/office/drawing/2014/main" id="{0F820C97-4A95-4DBD-92FE-FF3F91AD8703}"/>
              </a:ext>
            </a:extLst>
          </p:cNvPr>
          <p:cNvSpPr/>
          <p:nvPr/>
        </p:nvSpPr>
        <p:spPr>
          <a:xfrm>
            <a:off x="5982167" y="6475430"/>
            <a:ext cx="273633" cy="273633"/>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8" name="Chevron 38">
            <a:extLst>
              <a:ext uri="{FF2B5EF4-FFF2-40B4-BE49-F238E27FC236}">
                <a16:creationId xmlns:a16="http://schemas.microsoft.com/office/drawing/2014/main" id="{546E494A-8532-4FC5-9FCF-DF7759EB2C08}"/>
              </a:ext>
            </a:extLst>
          </p:cNvPr>
          <p:cNvSpPr/>
          <p:nvPr/>
        </p:nvSpPr>
        <p:spPr>
          <a:xfrm>
            <a:off x="4233703" y="6475430"/>
            <a:ext cx="273633" cy="273633"/>
          </a:xfrm>
          <a:prstGeom prst="chevr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9" name="Chevron 40">
            <a:extLst>
              <a:ext uri="{FF2B5EF4-FFF2-40B4-BE49-F238E27FC236}">
                <a16:creationId xmlns:a16="http://schemas.microsoft.com/office/drawing/2014/main" id="{F50236BF-CBC8-4BEC-8954-703A55DF9AA7}"/>
              </a:ext>
            </a:extLst>
          </p:cNvPr>
          <p:cNvSpPr/>
          <p:nvPr/>
        </p:nvSpPr>
        <p:spPr>
          <a:xfrm>
            <a:off x="7730631" y="6475430"/>
            <a:ext cx="273633" cy="273633"/>
          </a:xfrm>
          <a:prstGeom prst="chevr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30" name="Chevron 41">
            <a:extLst>
              <a:ext uri="{FF2B5EF4-FFF2-40B4-BE49-F238E27FC236}">
                <a16:creationId xmlns:a16="http://schemas.microsoft.com/office/drawing/2014/main" id="{39FE05E1-CF7F-4663-89CB-1203484F8B1D}"/>
              </a:ext>
            </a:extLst>
          </p:cNvPr>
          <p:cNvSpPr/>
          <p:nvPr/>
        </p:nvSpPr>
        <p:spPr>
          <a:xfrm>
            <a:off x="9479095" y="6475430"/>
            <a:ext cx="273633" cy="273633"/>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31" name="Rectangle 42">
            <a:extLst>
              <a:ext uri="{FF2B5EF4-FFF2-40B4-BE49-F238E27FC236}">
                <a16:creationId xmlns:a16="http://schemas.microsoft.com/office/drawing/2014/main" id="{51CDCE9A-710F-4FFB-B667-F8A677851203}"/>
              </a:ext>
            </a:extLst>
          </p:cNvPr>
          <p:cNvSpPr/>
          <p:nvPr/>
        </p:nvSpPr>
        <p:spPr>
          <a:xfrm>
            <a:off x="11227557" y="6520806"/>
            <a:ext cx="182880" cy="1828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44" name="TextBox 46">
            <a:extLst>
              <a:ext uri="{FF2B5EF4-FFF2-40B4-BE49-F238E27FC236}">
                <a16:creationId xmlns:a16="http://schemas.microsoft.com/office/drawing/2014/main" id="{611440F3-FA9A-4A48-849F-458DE2E9EAE2}"/>
              </a:ext>
            </a:extLst>
          </p:cNvPr>
          <p:cNvSpPr txBox="1"/>
          <p:nvPr/>
        </p:nvSpPr>
        <p:spPr>
          <a:xfrm>
            <a:off x="-21838" y="3120114"/>
            <a:ext cx="1750623" cy="954107"/>
          </a:xfrm>
          <a:prstGeom prst="rect">
            <a:avLst/>
          </a:prstGeom>
          <a:noFill/>
        </p:spPr>
        <p:txBody>
          <a:bodyPr wrap="square" rtlCol="0">
            <a:spAutoFit/>
          </a:bodyPr>
          <a:lstStyle/>
          <a:p>
            <a:r>
              <a:rPr lang="pt-BR" sz="1400" dirty="0">
                <a:solidFill>
                  <a:schemeClr val="bg1"/>
                </a:solidFill>
                <a:latin typeface="Quicksand Light" pitchFamily="2" charset="0"/>
              </a:rPr>
              <a:t>Visão geral do método de trabalho utilizado para avaliar o Super APP.</a:t>
            </a:r>
          </a:p>
        </p:txBody>
      </p:sp>
      <p:sp>
        <p:nvSpPr>
          <p:cNvPr id="46" name="Chevron 47">
            <a:extLst>
              <a:ext uri="{FF2B5EF4-FFF2-40B4-BE49-F238E27FC236}">
                <a16:creationId xmlns:a16="http://schemas.microsoft.com/office/drawing/2014/main" id="{BE4270C9-A1EB-E147-AA93-8FD9175F3E08}"/>
              </a:ext>
            </a:extLst>
          </p:cNvPr>
          <p:cNvSpPr/>
          <p:nvPr/>
        </p:nvSpPr>
        <p:spPr>
          <a:xfrm>
            <a:off x="727928" y="6470844"/>
            <a:ext cx="273633" cy="27363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48" name="Chevron 36">
            <a:extLst>
              <a:ext uri="{FF2B5EF4-FFF2-40B4-BE49-F238E27FC236}">
                <a16:creationId xmlns:a16="http://schemas.microsoft.com/office/drawing/2014/main" id="{70C12A3A-7476-1041-B655-D0DBED10C9E5}"/>
              </a:ext>
            </a:extLst>
          </p:cNvPr>
          <p:cNvSpPr/>
          <p:nvPr/>
        </p:nvSpPr>
        <p:spPr>
          <a:xfrm>
            <a:off x="2443252" y="6481020"/>
            <a:ext cx="273633" cy="273633"/>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F3741070-B44D-4942-9EEC-9A6ABE93B40F}"/>
              </a:ext>
            </a:extLst>
          </p:cNvPr>
          <p:cNvSpPr>
            <a:spLocks noGrp="1"/>
          </p:cNvSpPr>
          <p:nvPr>
            <p:ph type="title"/>
          </p:nvPr>
        </p:nvSpPr>
        <p:spPr/>
        <p:txBody>
          <a:bodyPr/>
          <a:lstStyle/>
          <a:p>
            <a:r>
              <a:rPr lang="pt-BR" dirty="0"/>
              <a:t>Estrutura </a:t>
            </a:r>
            <a:r>
              <a:rPr lang="pt-BR"/>
              <a:t>do trabalho</a:t>
            </a:r>
            <a:endParaRPr lang="pt-BR" dirty="0"/>
          </a:p>
        </p:txBody>
      </p:sp>
      <p:sp>
        <p:nvSpPr>
          <p:cNvPr id="9" name="Subtítulo 8">
            <a:extLst>
              <a:ext uri="{FF2B5EF4-FFF2-40B4-BE49-F238E27FC236}">
                <a16:creationId xmlns:a16="http://schemas.microsoft.com/office/drawing/2014/main" id="{750C99DC-79DD-4F8D-90EC-2984A0F3792A}"/>
              </a:ext>
            </a:extLst>
          </p:cNvPr>
          <p:cNvSpPr>
            <a:spLocks noGrp="1"/>
          </p:cNvSpPr>
          <p:nvPr>
            <p:ph type="subTitle" idx="1"/>
          </p:nvPr>
        </p:nvSpPr>
        <p:spPr/>
        <p:txBody>
          <a:bodyPr>
            <a:normAutofit fontScale="92500" lnSpcReduction="10000"/>
          </a:bodyPr>
          <a:lstStyle/>
          <a:p>
            <a:r>
              <a:rPr lang="pt-BR"/>
              <a:t>Etapas do trabalho</a:t>
            </a:r>
          </a:p>
        </p:txBody>
      </p:sp>
      <p:sp>
        <p:nvSpPr>
          <p:cNvPr id="37" name="Forma Livre: Forma 36">
            <a:extLst>
              <a:ext uri="{FF2B5EF4-FFF2-40B4-BE49-F238E27FC236}">
                <a16:creationId xmlns:a16="http://schemas.microsoft.com/office/drawing/2014/main" id="{8AD994D9-1CED-4DF0-AF54-7FD3E438FBDC}"/>
              </a:ext>
            </a:extLst>
          </p:cNvPr>
          <p:cNvSpPr/>
          <p:nvPr/>
        </p:nvSpPr>
        <p:spPr>
          <a:xfrm rot="5400000" flipH="1">
            <a:off x="5537224" y="-4956598"/>
            <a:ext cx="1105511" cy="12204035"/>
          </a:xfrm>
          <a:custGeom>
            <a:avLst/>
            <a:gdLst>
              <a:gd name="connsiteX0" fmla="*/ 1179077 w 1179077"/>
              <a:gd name="connsiteY0" fmla="*/ 3 h 12204035"/>
              <a:gd name="connsiteX1" fmla="*/ 1179077 w 1179077"/>
              <a:gd name="connsiteY1" fmla="*/ 0 h 12204035"/>
              <a:gd name="connsiteX2" fmla="*/ 530099 w 1179077"/>
              <a:gd name="connsiteY2" fmla="*/ 0 h 12204035"/>
              <a:gd name="connsiteX3" fmla="*/ 528568 w 1179077"/>
              <a:gd name="connsiteY3" fmla="*/ 68372 h 12204035"/>
              <a:gd name="connsiteX4" fmla="*/ 249 w 1179077"/>
              <a:gd name="connsiteY4" fmla="*/ 6408526 h 12204035"/>
              <a:gd name="connsiteX5" fmla="*/ 326821 w 1179077"/>
              <a:gd name="connsiteY5" fmla="*/ 12171561 h 12204035"/>
              <a:gd name="connsiteX6" fmla="*/ 329765 w 1179077"/>
              <a:gd name="connsiteY6" fmla="*/ 12204035 h 12204035"/>
              <a:gd name="connsiteX7" fmla="*/ 909201 w 1179077"/>
              <a:gd name="connsiteY7" fmla="*/ 12204035 h 12204035"/>
              <a:gd name="connsiteX8" fmla="*/ 906257 w 1179077"/>
              <a:gd name="connsiteY8" fmla="*/ 12171562 h 12204035"/>
              <a:gd name="connsiteX9" fmla="*/ 579685 w 1179077"/>
              <a:gd name="connsiteY9" fmla="*/ 6408527 h 12204035"/>
              <a:gd name="connsiteX10" fmla="*/ 1108004 w 1179077"/>
              <a:gd name="connsiteY10" fmla="*/ 68373 h 12204035"/>
              <a:gd name="connsiteX11" fmla="*/ 1109535 w 1179077"/>
              <a:gd name="connsiteY11" fmla="*/ 3 h 1220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77" h="12204035">
                <a:moveTo>
                  <a:pt x="1179077" y="3"/>
                </a:moveTo>
                <a:lnTo>
                  <a:pt x="1179077" y="0"/>
                </a:lnTo>
                <a:lnTo>
                  <a:pt x="530099" y="0"/>
                </a:lnTo>
                <a:lnTo>
                  <a:pt x="528568" y="68372"/>
                </a:lnTo>
                <a:cubicBezTo>
                  <a:pt x="484541" y="1440218"/>
                  <a:pt x="-12723" y="3961450"/>
                  <a:pt x="249" y="6408526"/>
                </a:cubicBezTo>
                <a:cubicBezTo>
                  <a:pt x="8357" y="7937948"/>
                  <a:pt x="162032" y="10294360"/>
                  <a:pt x="326821" y="12171561"/>
                </a:cubicBezTo>
                <a:lnTo>
                  <a:pt x="329765" y="12204035"/>
                </a:lnTo>
                <a:lnTo>
                  <a:pt x="909201" y="12204035"/>
                </a:lnTo>
                <a:lnTo>
                  <a:pt x="906257" y="12171562"/>
                </a:lnTo>
                <a:cubicBezTo>
                  <a:pt x="741468" y="10294361"/>
                  <a:pt x="587793" y="7937949"/>
                  <a:pt x="579685" y="6408527"/>
                </a:cubicBezTo>
                <a:cubicBezTo>
                  <a:pt x="566713" y="3961451"/>
                  <a:pt x="1063977" y="1440219"/>
                  <a:pt x="1108004" y="68373"/>
                </a:cubicBezTo>
                <a:lnTo>
                  <a:pt x="1109535" y="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41" name="Forma Livre: Forma 40">
            <a:extLst>
              <a:ext uri="{FF2B5EF4-FFF2-40B4-BE49-F238E27FC236}">
                <a16:creationId xmlns:a16="http://schemas.microsoft.com/office/drawing/2014/main" id="{54F87D3E-56EA-4707-80D1-A4A78DD1E441}"/>
              </a:ext>
            </a:extLst>
          </p:cNvPr>
          <p:cNvSpPr/>
          <p:nvPr/>
        </p:nvSpPr>
        <p:spPr>
          <a:xfrm rot="5400000" flipH="1">
            <a:off x="5346718" y="-4415784"/>
            <a:ext cx="1486520" cy="12204035"/>
          </a:xfrm>
          <a:custGeom>
            <a:avLst/>
            <a:gdLst>
              <a:gd name="connsiteX0" fmla="*/ 1179077 w 1179077"/>
              <a:gd name="connsiteY0" fmla="*/ 3 h 12204035"/>
              <a:gd name="connsiteX1" fmla="*/ 1179077 w 1179077"/>
              <a:gd name="connsiteY1" fmla="*/ 0 h 12204035"/>
              <a:gd name="connsiteX2" fmla="*/ 530099 w 1179077"/>
              <a:gd name="connsiteY2" fmla="*/ 0 h 12204035"/>
              <a:gd name="connsiteX3" fmla="*/ 528568 w 1179077"/>
              <a:gd name="connsiteY3" fmla="*/ 68372 h 12204035"/>
              <a:gd name="connsiteX4" fmla="*/ 249 w 1179077"/>
              <a:gd name="connsiteY4" fmla="*/ 6408526 h 12204035"/>
              <a:gd name="connsiteX5" fmla="*/ 326821 w 1179077"/>
              <a:gd name="connsiteY5" fmla="*/ 12171561 h 12204035"/>
              <a:gd name="connsiteX6" fmla="*/ 329765 w 1179077"/>
              <a:gd name="connsiteY6" fmla="*/ 12204035 h 12204035"/>
              <a:gd name="connsiteX7" fmla="*/ 909201 w 1179077"/>
              <a:gd name="connsiteY7" fmla="*/ 12204035 h 12204035"/>
              <a:gd name="connsiteX8" fmla="*/ 906257 w 1179077"/>
              <a:gd name="connsiteY8" fmla="*/ 12171562 h 12204035"/>
              <a:gd name="connsiteX9" fmla="*/ 579685 w 1179077"/>
              <a:gd name="connsiteY9" fmla="*/ 6408527 h 12204035"/>
              <a:gd name="connsiteX10" fmla="*/ 1108004 w 1179077"/>
              <a:gd name="connsiteY10" fmla="*/ 68373 h 12204035"/>
              <a:gd name="connsiteX11" fmla="*/ 1109535 w 1179077"/>
              <a:gd name="connsiteY11" fmla="*/ 3 h 1220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77" h="12204035">
                <a:moveTo>
                  <a:pt x="1179077" y="3"/>
                </a:moveTo>
                <a:lnTo>
                  <a:pt x="1179077" y="0"/>
                </a:lnTo>
                <a:lnTo>
                  <a:pt x="530099" y="0"/>
                </a:lnTo>
                <a:lnTo>
                  <a:pt x="528568" y="68372"/>
                </a:lnTo>
                <a:cubicBezTo>
                  <a:pt x="484541" y="1440218"/>
                  <a:pt x="-12723" y="3961450"/>
                  <a:pt x="249" y="6408526"/>
                </a:cubicBezTo>
                <a:cubicBezTo>
                  <a:pt x="8357" y="7937948"/>
                  <a:pt x="162032" y="10294360"/>
                  <a:pt x="326821" y="12171561"/>
                </a:cubicBezTo>
                <a:lnTo>
                  <a:pt x="329765" y="12204035"/>
                </a:lnTo>
                <a:lnTo>
                  <a:pt x="909201" y="12204035"/>
                </a:lnTo>
                <a:lnTo>
                  <a:pt x="906257" y="12171562"/>
                </a:lnTo>
                <a:cubicBezTo>
                  <a:pt x="741468" y="10294361"/>
                  <a:pt x="587793" y="7937949"/>
                  <a:pt x="579685" y="6408527"/>
                </a:cubicBezTo>
                <a:cubicBezTo>
                  <a:pt x="566713" y="3961451"/>
                  <a:pt x="1063977" y="1440219"/>
                  <a:pt x="1108004" y="68373"/>
                </a:cubicBezTo>
                <a:lnTo>
                  <a:pt x="1109535" y="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pitchFamily="2" charset="0"/>
            </a:endParaRPr>
          </a:p>
        </p:txBody>
      </p:sp>
      <p:sp>
        <p:nvSpPr>
          <p:cNvPr id="10" name="TextBox 2">
            <a:extLst>
              <a:ext uri="{FF2B5EF4-FFF2-40B4-BE49-F238E27FC236}">
                <a16:creationId xmlns:a16="http://schemas.microsoft.com/office/drawing/2014/main" id="{FC9C3594-7F90-4E19-A788-5407FB1D2631}"/>
              </a:ext>
            </a:extLst>
          </p:cNvPr>
          <p:cNvSpPr txBox="1"/>
          <p:nvPr/>
        </p:nvSpPr>
        <p:spPr>
          <a:xfrm>
            <a:off x="1869947" y="1726578"/>
            <a:ext cx="1377300" cy="307777"/>
          </a:xfrm>
          <a:prstGeom prst="rect">
            <a:avLst/>
          </a:prstGeom>
          <a:noFill/>
        </p:spPr>
        <p:txBody>
          <a:bodyPr wrap="none" rtlCol="0">
            <a:spAutoFit/>
          </a:bodyPr>
          <a:lstStyle/>
          <a:p>
            <a:r>
              <a:rPr lang="pt-BR" sz="1400" b="1" dirty="0">
                <a:solidFill>
                  <a:schemeClr val="bg1"/>
                </a:solidFill>
                <a:latin typeface="Quicksand" pitchFamily="2" charset="0"/>
              </a:rPr>
              <a:t>Super App VR</a:t>
            </a:r>
          </a:p>
        </p:txBody>
      </p:sp>
      <p:sp>
        <p:nvSpPr>
          <p:cNvPr id="13" name="TextBox 22">
            <a:extLst>
              <a:ext uri="{FF2B5EF4-FFF2-40B4-BE49-F238E27FC236}">
                <a16:creationId xmlns:a16="http://schemas.microsoft.com/office/drawing/2014/main" id="{881F1D45-EA08-41A9-97D9-949DB76A984F}"/>
              </a:ext>
            </a:extLst>
          </p:cNvPr>
          <p:cNvSpPr txBox="1"/>
          <p:nvPr/>
        </p:nvSpPr>
        <p:spPr>
          <a:xfrm>
            <a:off x="3430167" y="1788230"/>
            <a:ext cx="1849657" cy="523220"/>
          </a:xfrm>
          <a:prstGeom prst="rect">
            <a:avLst/>
          </a:prstGeom>
          <a:noFill/>
        </p:spPr>
        <p:txBody>
          <a:bodyPr wrap="square" rtlCol="0">
            <a:spAutoFit/>
          </a:bodyPr>
          <a:lstStyle/>
          <a:p>
            <a:pPr algn="ctr"/>
            <a:r>
              <a:rPr lang="pt-BR" sz="1400" b="1" dirty="0">
                <a:solidFill>
                  <a:schemeClr val="bg1"/>
                </a:solidFill>
                <a:latin typeface="Quicksand" pitchFamily="2" charset="0"/>
              </a:rPr>
              <a:t>Arquitetura proposta</a:t>
            </a:r>
          </a:p>
        </p:txBody>
      </p:sp>
      <p:sp>
        <p:nvSpPr>
          <p:cNvPr id="24" name="TextBox 34">
            <a:extLst>
              <a:ext uri="{FF2B5EF4-FFF2-40B4-BE49-F238E27FC236}">
                <a16:creationId xmlns:a16="http://schemas.microsoft.com/office/drawing/2014/main" id="{AAD297E1-32A6-4F5A-9523-85FC6B53F3F6}"/>
              </a:ext>
            </a:extLst>
          </p:cNvPr>
          <p:cNvSpPr txBox="1"/>
          <p:nvPr/>
        </p:nvSpPr>
        <p:spPr>
          <a:xfrm>
            <a:off x="10587338" y="1302341"/>
            <a:ext cx="1463318" cy="523220"/>
          </a:xfrm>
          <a:prstGeom prst="rect">
            <a:avLst/>
          </a:prstGeom>
          <a:noFill/>
        </p:spPr>
        <p:txBody>
          <a:bodyPr wrap="square" rtlCol="0">
            <a:spAutoFit/>
          </a:bodyPr>
          <a:lstStyle/>
          <a:p>
            <a:pPr algn="ctr"/>
            <a:r>
              <a:rPr lang="pt-BR" sz="1400" b="1" dirty="0">
                <a:solidFill>
                  <a:schemeClr val="bg1"/>
                </a:solidFill>
                <a:latin typeface="Quicksand" pitchFamily="2" charset="0"/>
              </a:rPr>
              <a:t>Detalhamento da arquitetura</a:t>
            </a:r>
          </a:p>
        </p:txBody>
      </p:sp>
      <p:sp>
        <p:nvSpPr>
          <p:cNvPr id="32" name="TextBox 28">
            <a:extLst>
              <a:ext uri="{FF2B5EF4-FFF2-40B4-BE49-F238E27FC236}">
                <a16:creationId xmlns:a16="http://schemas.microsoft.com/office/drawing/2014/main" id="{01D4B961-1D2A-4806-B205-48546FDACE46}"/>
              </a:ext>
            </a:extLst>
          </p:cNvPr>
          <p:cNvSpPr txBox="1"/>
          <p:nvPr/>
        </p:nvSpPr>
        <p:spPr>
          <a:xfrm>
            <a:off x="5203663" y="1808339"/>
            <a:ext cx="1758835" cy="523220"/>
          </a:xfrm>
          <a:prstGeom prst="rect">
            <a:avLst/>
          </a:prstGeom>
          <a:noFill/>
        </p:spPr>
        <p:txBody>
          <a:bodyPr wrap="square" rtlCol="0">
            <a:spAutoFit/>
          </a:bodyPr>
          <a:lstStyle/>
          <a:p>
            <a:pPr algn="ctr"/>
            <a:r>
              <a:rPr lang="pt-BR" sz="1400" b="1" dirty="0">
                <a:solidFill>
                  <a:schemeClr val="bg1"/>
                </a:solidFill>
                <a:latin typeface="Quicksand" pitchFamily="2" charset="0"/>
              </a:rPr>
              <a:t>Plataforma de desenvolvimento</a:t>
            </a:r>
          </a:p>
        </p:txBody>
      </p:sp>
      <p:sp>
        <p:nvSpPr>
          <p:cNvPr id="33" name="TextBox 43">
            <a:extLst>
              <a:ext uri="{FF2B5EF4-FFF2-40B4-BE49-F238E27FC236}">
                <a16:creationId xmlns:a16="http://schemas.microsoft.com/office/drawing/2014/main" id="{DB5A394E-8F3D-4B11-B35D-D8681ACD1708}"/>
              </a:ext>
            </a:extLst>
          </p:cNvPr>
          <p:cNvSpPr txBox="1"/>
          <p:nvPr/>
        </p:nvSpPr>
        <p:spPr>
          <a:xfrm>
            <a:off x="8954920" y="1491286"/>
            <a:ext cx="1358070" cy="523220"/>
          </a:xfrm>
          <a:prstGeom prst="rect">
            <a:avLst/>
          </a:prstGeom>
          <a:noFill/>
        </p:spPr>
        <p:txBody>
          <a:bodyPr wrap="square" rtlCol="0">
            <a:spAutoFit/>
          </a:bodyPr>
          <a:lstStyle/>
          <a:p>
            <a:pPr algn="ctr"/>
            <a:r>
              <a:rPr lang="pt-BR" sz="1400" b="1" dirty="0">
                <a:solidFill>
                  <a:schemeClr val="bg1"/>
                </a:solidFill>
                <a:latin typeface="Quicksand" pitchFamily="2" charset="0"/>
              </a:rPr>
              <a:t>Próximos passos</a:t>
            </a:r>
          </a:p>
        </p:txBody>
      </p:sp>
      <p:sp>
        <p:nvSpPr>
          <p:cNvPr id="47" name="TextBox 45">
            <a:extLst>
              <a:ext uri="{FF2B5EF4-FFF2-40B4-BE49-F238E27FC236}">
                <a16:creationId xmlns:a16="http://schemas.microsoft.com/office/drawing/2014/main" id="{A56E8F92-F6B8-2E47-9506-BF122D3F837B}"/>
              </a:ext>
            </a:extLst>
          </p:cNvPr>
          <p:cNvSpPr txBox="1"/>
          <p:nvPr/>
        </p:nvSpPr>
        <p:spPr>
          <a:xfrm>
            <a:off x="389622" y="1568903"/>
            <a:ext cx="843501" cy="307777"/>
          </a:xfrm>
          <a:prstGeom prst="rect">
            <a:avLst/>
          </a:prstGeom>
          <a:noFill/>
        </p:spPr>
        <p:txBody>
          <a:bodyPr wrap="none" rtlCol="0">
            <a:spAutoFit/>
          </a:bodyPr>
          <a:lstStyle/>
          <a:p>
            <a:r>
              <a:rPr lang="pt-BR" sz="1400" b="1" dirty="0">
                <a:solidFill>
                  <a:schemeClr val="bg1"/>
                </a:solidFill>
                <a:latin typeface="Quicksand" pitchFamily="2" charset="0"/>
              </a:rPr>
              <a:t>Método</a:t>
            </a:r>
          </a:p>
        </p:txBody>
      </p:sp>
      <p:sp>
        <p:nvSpPr>
          <p:cNvPr id="16" name="TextBox 25">
            <a:extLst>
              <a:ext uri="{FF2B5EF4-FFF2-40B4-BE49-F238E27FC236}">
                <a16:creationId xmlns:a16="http://schemas.microsoft.com/office/drawing/2014/main" id="{E5889C53-CF96-469F-8DEC-8FDE51043E5D}"/>
              </a:ext>
            </a:extLst>
          </p:cNvPr>
          <p:cNvSpPr txBox="1"/>
          <p:nvPr/>
        </p:nvSpPr>
        <p:spPr>
          <a:xfrm>
            <a:off x="6991181" y="1694624"/>
            <a:ext cx="1721242" cy="523220"/>
          </a:xfrm>
          <a:prstGeom prst="rect">
            <a:avLst/>
          </a:prstGeom>
          <a:noFill/>
        </p:spPr>
        <p:txBody>
          <a:bodyPr wrap="square" rtlCol="0">
            <a:spAutoFit/>
          </a:bodyPr>
          <a:lstStyle/>
          <a:p>
            <a:pPr algn="ctr"/>
            <a:r>
              <a:rPr lang="pt-BR" sz="1400" b="1" dirty="0">
                <a:solidFill>
                  <a:schemeClr val="bg1"/>
                </a:solidFill>
                <a:latin typeface="Quicksand" pitchFamily="2" charset="0"/>
              </a:rPr>
              <a:t>Pontos de atenção</a:t>
            </a:r>
          </a:p>
        </p:txBody>
      </p:sp>
      <p:sp>
        <p:nvSpPr>
          <p:cNvPr id="12" name="Retângulo 11">
            <a:extLst>
              <a:ext uri="{FF2B5EF4-FFF2-40B4-BE49-F238E27FC236}">
                <a16:creationId xmlns:a16="http://schemas.microsoft.com/office/drawing/2014/main" id="{86FC7D8D-6E90-413C-B741-5765F1342A05}"/>
              </a:ext>
            </a:extLst>
          </p:cNvPr>
          <p:cNvSpPr/>
          <p:nvPr/>
        </p:nvSpPr>
        <p:spPr>
          <a:xfrm>
            <a:off x="-12040" y="5994185"/>
            <a:ext cx="10453036" cy="385218"/>
          </a:xfrm>
          <a:prstGeom prst="rect">
            <a:avLst/>
          </a:prstGeom>
          <a:solidFill>
            <a:srgbClr val="00AA1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Apresentação executiva</a:t>
            </a:r>
          </a:p>
        </p:txBody>
      </p:sp>
    </p:spTree>
    <p:extLst>
      <p:ext uri="{BB962C8B-B14F-4D97-AF65-F5344CB8AC3E}">
        <p14:creationId xmlns:p14="http://schemas.microsoft.com/office/powerpoint/2010/main" val="268840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D3E3D6-AD68-4D69-9269-7F9F76ECC000}"/>
              </a:ext>
            </a:extLst>
          </p:cNvPr>
          <p:cNvSpPr>
            <a:spLocks noGrp="1"/>
          </p:cNvSpPr>
          <p:nvPr>
            <p:ph type="title"/>
          </p:nvPr>
        </p:nvSpPr>
        <p:spPr/>
        <p:txBody>
          <a:bodyPr>
            <a:normAutofit fontScale="90000"/>
          </a:bodyPr>
          <a:lstStyle/>
          <a:p>
            <a:r>
              <a:rPr lang="pt-BR" dirty="0"/>
              <a:t>Recomendação de plataforma</a:t>
            </a:r>
          </a:p>
        </p:txBody>
      </p:sp>
      <p:sp>
        <p:nvSpPr>
          <p:cNvPr id="3" name="Espaço Reservado para Texto 2">
            <a:extLst>
              <a:ext uri="{FF2B5EF4-FFF2-40B4-BE49-F238E27FC236}">
                <a16:creationId xmlns:a16="http://schemas.microsoft.com/office/drawing/2014/main" id="{C5935B74-0A06-4DC8-9226-7935F3E95F87}"/>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225833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999F498-A1B8-48A3-AA26-B1CF55F240F2}"/>
              </a:ext>
            </a:extLst>
          </p:cNvPr>
          <p:cNvSpPr>
            <a:spLocks noGrp="1"/>
          </p:cNvSpPr>
          <p:nvPr>
            <p:ph type="title"/>
          </p:nvPr>
        </p:nvSpPr>
        <p:spPr/>
        <p:txBody>
          <a:bodyPr/>
          <a:lstStyle/>
          <a:p>
            <a:r>
              <a:rPr lang="pt-BR" dirty="0"/>
              <a:t>Comparativo tecnológico entre plataformas</a:t>
            </a:r>
            <a:endParaRPr lang="pt-BR" sz="2400" dirty="0"/>
          </a:p>
        </p:txBody>
      </p:sp>
      <p:sp>
        <p:nvSpPr>
          <p:cNvPr id="2" name="Subtítulo 1">
            <a:extLst>
              <a:ext uri="{FF2B5EF4-FFF2-40B4-BE49-F238E27FC236}">
                <a16:creationId xmlns:a16="http://schemas.microsoft.com/office/drawing/2014/main" id="{D484B525-56E2-4525-9571-E40CBCF93300}"/>
              </a:ext>
            </a:extLst>
          </p:cNvPr>
          <p:cNvSpPr>
            <a:spLocks noGrp="1"/>
          </p:cNvSpPr>
          <p:nvPr>
            <p:ph type="subTitle" idx="1"/>
          </p:nvPr>
        </p:nvSpPr>
        <p:spPr/>
        <p:txBody>
          <a:bodyPr>
            <a:normAutofit fontScale="92500" lnSpcReduction="10000"/>
          </a:bodyPr>
          <a:lstStyle/>
          <a:p>
            <a:r>
              <a:rPr lang="pt-BR" dirty="0"/>
              <a:t>Visão quantitativa ponderada</a:t>
            </a:r>
          </a:p>
        </p:txBody>
      </p:sp>
      <p:grpSp>
        <p:nvGrpSpPr>
          <p:cNvPr id="17" name="Agrupar 16">
            <a:extLst>
              <a:ext uri="{FF2B5EF4-FFF2-40B4-BE49-F238E27FC236}">
                <a16:creationId xmlns:a16="http://schemas.microsoft.com/office/drawing/2014/main" id="{AA8570FD-B605-42BE-8F73-8B9B0B2D9E68}"/>
              </a:ext>
            </a:extLst>
          </p:cNvPr>
          <p:cNvGrpSpPr/>
          <p:nvPr/>
        </p:nvGrpSpPr>
        <p:grpSpPr>
          <a:xfrm>
            <a:off x="0" y="923925"/>
            <a:ext cx="12192000" cy="6033391"/>
            <a:chOff x="0" y="911225"/>
            <a:chExt cx="12192000" cy="6033391"/>
          </a:xfrm>
        </p:grpSpPr>
        <p:pic>
          <p:nvPicPr>
            <p:cNvPr id="5" name="Imagem 4">
              <a:extLst>
                <a:ext uri="{FF2B5EF4-FFF2-40B4-BE49-F238E27FC236}">
                  <a16:creationId xmlns:a16="http://schemas.microsoft.com/office/drawing/2014/main" id="{FF15C939-4F2F-4557-9DC9-3232D65468E4}"/>
                </a:ext>
              </a:extLst>
            </p:cNvPr>
            <p:cNvPicPr>
              <a:picLocks noChangeAspect="1"/>
            </p:cNvPicPr>
            <p:nvPr/>
          </p:nvPicPr>
          <p:blipFill rotWithShape="1">
            <a:blip r:embed="rId3"/>
            <a:srcRect t="5134" b="53502"/>
            <a:stretch/>
          </p:blipFill>
          <p:spPr>
            <a:xfrm>
              <a:off x="0" y="4086544"/>
              <a:ext cx="12192000" cy="2481264"/>
            </a:xfrm>
            <a:prstGeom prst="rect">
              <a:avLst/>
            </a:prstGeom>
          </p:spPr>
        </p:pic>
        <p:pic>
          <p:nvPicPr>
            <p:cNvPr id="15" name="Imagem 14">
              <a:extLst>
                <a:ext uri="{FF2B5EF4-FFF2-40B4-BE49-F238E27FC236}">
                  <a16:creationId xmlns:a16="http://schemas.microsoft.com/office/drawing/2014/main" id="{D2F87796-4B28-4709-BCEB-FDEBE160A48C}"/>
                </a:ext>
              </a:extLst>
            </p:cNvPr>
            <p:cNvPicPr>
              <a:picLocks noChangeAspect="1"/>
            </p:cNvPicPr>
            <p:nvPr/>
          </p:nvPicPr>
          <p:blipFill rotWithShape="1">
            <a:blip r:embed="rId3"/>
            <a:srcRect t="46348" b="29305"/>
            <a:stretch/>
          </p:blipFill>
          <p:spPr>
            <a:xfrm>
              <a:off x="0" y="1216789"/>
              <a:ext cx="12192000" cy="1460500"/>
            </a:xfrm>
            <a:prstGeom prst="rect">
              <a:avLst/>
            </a:prstGeom>
          </p:spPr>
        </p:pic>
        <p:pic>
          <p:nvPicPr>
            <p:cNvPr id="16" name="Imagem 15">
              <a:extLst>
                <a:ext uri="{FF2B5EF4-FFF2-40B4-BE49-F238E27FC236}">
                  <a16:creationId xmlns:a16="http://schemas.microsoft.com/office/drawing/2014/main" id="{18B4C4B4-4865-45A6-82A5-87B3FE16325F}"/>
                </a:ext>
              </a:extLst>
            </p:cNvPr>
            <p:cNvPicPr>
              <a:picLocks noChangeAspect="1"/>
            </p:cNvPicPr>
            <p:nvPr/>
          </p:nvPicPr>
          <p:blipFill rotWithShape="1">
            <a:blip r:embed="rId3"/>
            <a:srcRect t="70712" b="6052"/>
            <a:stretch/>
          </p:blipFill>
          <p:spPr>
            <a:xfrm>
              <a:off x="0" y="2685004"/>
              <a:ext cx="12192000" cy="1393825"/>
            </a:xfrm>
            <a:prstGeom prst="rect">
              <a:avLst/>
            </a:prstGeom>
          </p:spPr>
        </p:pic>
        <p:pic>
          <p:nvPicPr>
            <p:cNvPr id="1833" name="Imagem 1832">
              <a:extLst>
                <a:ext uri="{FF2B5EF4-FFF2-40B4-BE49-F238E27FC236}">
                  <a16:creationId xmlns:a16="http://schemas.microsoft.com/office/drawing/2014/main" id="{306A4400-0761-4473-85A3-515D74851AF8}"/>
                </a:ext>
              </a:extLst>
            </p:cNvPr>
            <p:cNvPicPr>
              <a:picLocks noChangeAspect="1"/>
            </p:cNvPicPr>
            <p:nvPr/>
          </p:nvPicPr>
          <p:blipFill rotWithShape="1">
            <a:blip r:embed="rId3"/>
            <a:srcRect b="95035"/>
            <a:stretch/>
          </p:blipFill>
          <p:spPr>
            <a:xfrm>
              <a:off x="0" y="911225"/>
              <a:ext cx="12192000" cy="297849"/>
            </a:xfrm>
            <a:prstGeom prst="rect">
              <a:avLst/>
            </a:prstGeom>
          </p:spPr>
        </p:pic>
        <p:pic>
          <p:nvPicPr>
            <p:cNvPr id="1834" name="Imagem 1833">
              <a:extLst>
                <a:ext uri="{FF2B5EF4-FFF2-40B4-BE49-F238E27FC236}">
                  <a16:creationId xmlns:a16="http://schemas.microsoft.com/office/drawing/2014/main" id="{B86C66BE-B558-4065-87F2-5A3D9C6B2BB5}"/>
                </a:ext>
              </a:extLst>
            </p:cNvPr>
            <p:cNvPicPr>
              <a:picLocks noChangeAspect="1"/>
            </p:cNvPicPr>
            <p:nvPr/>
          </p:nvPicPr>
          <p:blipFill rotWithShape="1">
            <a:blip r:embed="rId3"/>
            <a:srcRect t="93847"/>
            <a:stretch/>
          </p:blipFill>
          <p:spPr>
            <a:xfrm>
              <a:off x="0" y="6575523"/>
              <a:ext cx="12192000" cy="369093"/>
            </a:xfrm>
            <a:prstGeom prst="rect">
              <a:avLst/>
            </a:prstGeom>
          </p:spPr>
        </p:pic>
      </p:grpSp>
      <p:pic>
        <p:nvPicPr>
          <p:cNvPr id="18" name="Picture 2" descr="Facebook Brand Resources">
            <a:extLst>
              <a:ext uri="{FF2B5EF4-FFF2-40B4-BE49-F238E27FC236}">
                <a16:creationId xmlns:a16="http://schemas.microsoft.com/office/drawing/2014/main" id="{8DDA9078-502B-417E-BBCD-5C0940E099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0917" y="984435"/>
            <a:ext cx="216156" cy="216156"/>
          </a:xfrm>
          <a:prstGeom prst="rect">
            <a:avLst/>
          </a:prstGeom>
          <a:noFill/>
          <a:extLst>
            <a:ext uri="{909E8E84-426E-40DD-AFC4-6F175D3DCCD1}">
              <a14:hiddenFill xmlns:a14="http://schemas.microsoft.com/office/drawing/2010/main">
                <a:solidFill>
                  <a:srgbClr val="FFFFFF"/>
                </a:solidFill>
              </a14:hiddenFill>
            </a:ext>
          </a:extLst>
        </p:spPr>
      </p:pic>
      <p:pic>
        <p:nvPicPr>
          <p:cNvPr id="1835" name="Picture 2">
            <a:extLst>
              <a:ext uri="{FF2B5EF4-FFF2-40B4-BE49-F238E27FC236}">
                <a16:creationId xmlns:a16="http://schemas.microsoft.com/office/drawing/2014/main" id="{F57F5876-D51E-4D92-995B-1EF20AC8ED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4021549" y="984435"/>
            <a:ext cx="216156" cy="21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40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51645E-50FE-4BC5-9D4E-0A4DD8703073}"/>
              </a:ext>
            </a:extLst>
          </p:cNvPr>
          <p:cNvSpPr>
            <a:spLocks noGrp="1"/>
          </p:cNvSpPr>
          <p:nvPr>
            <p:ph type="title"/>
          </p:nvPr>
        </p:nvSpPr>
        <p:spPr/>
        <p:txBody>
          <a:bodyPr/>
          <a:lstStyle/>
          <a:p>
            <a:r>
              <a:rPr lang="pt-BR" dirty="0"/>
              <a:t>Recomendação de plataforma</a:t>
            </a:r>
            <a:endParaRPr lang="pt-BR"/>
          </a:p>
        </p:txBody>
      </p:sp>
      <p:sp>
        <p:nvSpPr>
          <p:cNvPr id="3" name="Subtítulo 2">
            <a:extLst>
              <a:ext uri="{FF2B5EF4-FFF2-40B4-BE49-F238E27FC236}">
                <a16:creationId xmlns:a16="http://schemas.microsoft.com/office/drawing/2014/main" id="{E26DDECA-8D67-4715-939D-E89619694D86}"/>
              </a:ext>
            </a:extLst>
          </p:cNvPr>
          <p:cNvSpPr>
            <a:spLocks noGrp="1"/>
          </p:cNvSpPr>
          <p:nvPr>
            <p:ph type="subTitle" idx="1"/>
          </p:nvPr>
        </p:nvSpPr>
        <p:spPr/>
        <p:txBody>
          <a:bodyPr>
            <a:normAutofit fontScale="92500" lnSpcReduction="10000"/>
          </a:bodyPr>
          <a:lstStyle/>
          <a:p>
            <a:r>
              <a:rPr lang="pt-BR" dirty="0"/>
              <a:t>Aspectos decisórios</a:t>
            </a:r>
            <a:endParaRPr lang="pt-BR"/>
          </a:p>
        </p:txBody>
      </p:sp>
      <p:sp>
        <p:nvSpPr>
          <p:cNvPr id="18" name="TextBox 73">
            <a:extLst>
              <a:ext uri="{FF2B5EF4-FFF2-40B4-BE49-F238E27FC236}">
                <a16:creationId xmlns:a16="http://schemas.microsoft.com/office/drawing/2014/main" id="{93A9BD73-3CA1-43EA-BE6A-6838344975D9}"/>
              </a:ext>
            </a:extLst>
          </p:cNvPr>
          <p:cNvSpPr txBox="1"/>
          <p:nvPr/>
        </p:nvSpPr>
        <p:spPr>
          <a:xfrm>
            <a:off x="1363314" y="5399383"/>
            <a:ext cx="2374799" cy="1107996"/>
          </a:xfrm>
          <a:prstGeom prst="rect">
            <a:avLst/>
          </a:prstGeom>
          <a:noFill/>
        </p:spPr>
        <p:txBody>
          <a:bodyPr wrap="square" lIns="0" rIns="0" rtlCol="0" anchor="t">
            <a:spAutoFit/>
          </a:bodyPr>
          <a:lstStyle/>
          <a:p>
            <a:pPr marL="171450" indent="-171450">
              <a:buFont typeface="Arial" panose="020B0604020202020204" pitchFamily="34" charset="0"/>
              <a:buChar char="•"/>
            </a:pPr>
            <a:r>
              <a:rPr lang="pt-BR" sz="1100" dirty="0">
                <a:solidFill>
                  <a:schemeClr val="tx1">
                    <a:lumMod val="65000"/>
                    <a:lumOff val="35000"/>
                  </a:schemeClr>
                </a:solidFill>
                <a:latin typeface="Quicksand" pitchFamily="2" charset="77"/>
              </a:rPr>
              <a:t>Modelo </a:t>
            </a:r>
            <a:r>
              <a:rPr lang="pt-BR" sz="1100" dirty="0" err="1">
                <a:solidFill>
                  <a:schemeClr val="tx1">
                    <a:lumMod val="65000"/>
                    <a:lumOff val="35000"/>
                  </a:schemeClr>
                </a:solidFill>
                <a:latin typeface="Quicksand" pitchFamily="2" charset="77"/>
              </a:rPr>
              <a:t>white</a:t>
            </a:r>
            <a:r>
              <a:rPr lang="pt-BR" sz="1100" dirty="0">
                <a:solidFill>
                  <a:schemeClr val="tx1">
                    <a:lumMod val="65000"/>
                    <a:lumOff val="35000"/>
                  </a:schemeClr>
                </a:solidFill>
                <a:latin typeface="Quicksand" pitchFamily="2" charset="77"/>
              </a:rPr>
              <a:t> </a:t>
            </a:r>
            <a:r>
              <a:rPr lang="pt-BR" sz="1100" dirty="0" err="1">
                <a:solidFill>
                  <a:schemeClr val="tx1">
                    <a:lumMod val="65000"/>
                    <a:lumOff val="35000"/>
                  </a:schemeClr>
                </a:solidFill>
                <a:latin typeface="Quicksand" pitchFamily="2" charset="77"/>
              </a:rPr>
              <a:t>label</a:t>
            </a:r>
            <a:endParaRPr lang="pt-BR" sz="1100" dirty="0">
              <a:solidFill>
                <a:schemeClr val="tx1">
                  <a:lumMod val="65000"/>
                  <a:lumOff val="35000"/>
                </a:schemeClr>
              </a:solidFill>
              <a:latin typeface="Quicksand" pitchFamily="2" charset="77"/>
            </a:endParaRPr>
          </a:p>
          <a:p>
            <a:pPr marL="171450" indent="-171450">
              <a:buFont typeface="Arial" panose="020B0604020202020204" pitchFamily="34" charset="0"/>
              <a:buChar char="•"/>
            </a:pPr>
            <a:r>
              <a:rPr lang="pt-BR" sz="1100" dirty="0">
                <a:solidFill>
                  <a:schemeClr val="tx1">
                    <a:lumMod val="65000"/>
                    <a:lumOff val="35000"/>
                  </a:schemeClr>
                </a:solidFill>
                <a:latin typeface="Quicksand" pitchFamily="2" charset="77"/>
              </a:rPr>
              <a:t>Escalabilidade do desenvolvimento</a:t>
            </a:r>
          </a:p>
          <a:p>
            <a:pPr marL="171450" indent="-171450">
              <a:buFont typeface="Arial" panose="020B0604020202020204" pitchFamily="34" charset="0"/>
              <a:buChar char="•"/>
            </a:pPr>
            <a:r>
              <a:rPr lang="pt-BR" sz="1100" dirty="0">
                <a:solidFill>
                  <a:schemeClr val="tx1">
                    <a:lumMod val="65000"/>
                    <a:lumOff val="35000"/>
                  </a:schemeClr>
                </a:solidFill>
                <a:latin typeface="Quicksand" pitchFamily="2" charset="77"/>
              </a:rPr>
              <a:t>Integrações externas</a:t>
            </a:r>
          </a:p>
          <a:p>
            <a:pPr marL="171450" indent="-171450">
              <a:buFont typeface="Arial" panose="020B0604020202020204" pitchFamily="34" charset="0"/>
              <a:buChar char="•"/>
            </a:pPr>
            <a:r>
              <a:rPr lang="pt-BR" sz="1100" dirty="0">
                <a:solidFill>
                  <a:schemeClr val="tx1">
                    <a:lumMod val="65000"/>
                    <a:lumOff val="35000"/>
                  </a:schemeClr>
                </a:solidFill>
                <a:latin typeface="Quicksand" pitchFamily="2" charset="77"/>
              </a:rPr>
              <a:t>Usabilidade</a:t>
            </a:r>
          </a:p>
          <a:p>
            <a:pPr marL="171450" indent="-171450">
              <a:buFont typeface="Arial" panose="020B0604020202020204" pitchFamily="34" charset="0"/>
              <a:buChar char="•"/>
            </a:pPr>
            <a:r>
              <a:rPr lang="pt-BR" sz="1100" dirty="0">
                <a:solidFill>
                  <a:schemeClr val="tx1">
                    <a:lumMod val="65000"/>
                    <a:lumOff val="35000"/>
                  </a:schemeClr>
                </a:solidFill>
                <a:latin typeface="Quicksand" pitchFamily="2" charset="77"/>
              </a:rPr>
              <a:t>Tamanho do App</a:t>
            </a:r>
          </a:p>
        </p:txBody>
      </p:sp>
      <p:sp>
        <p:nvSpPr>
          <p:cNvPr id="21" name="TextBox 78">
            <a:extLst>
              <a:ext uri="{FF2B5EF4-FFF2-40B4-BE49-F238E27FC236}">
                <a16:creationId xmlns:a16="http://schemas.microsoft.com/office/drawing/2014/main" id="{66873FEC-31C1-4C33-BE31-61F3927193F2}"/>
              </a:ext>
            </a:extLst>
          </p:cNvPr>
          <p:cNvSpPr txBox="1"/>
          <p:nvPr/>
        </p:nvSpPr>
        <p:spPr>
          <a:xfrm>
            <a:off x="2743400" y="2128719"/>
            <a:ext cx="2718580" cy="769441"/>
          </a:xfrm>
          <a:prstGeom prst="rect">
            <a:avLst/>
          </a:prstGeom>
          <a:noFill/>
        </p:spPr>
        <p:txBody>
          <a:bodyPr wrap="square" lIns="0" rIns="0" rtlCol="0" anchor="t">
            <a:spAutoFit/>
          </a:bodyPr>
          <a:lstStyle/>
          <a:p>
            <a:pPr marL="171450" indent="-171450">
              <a:buFont typeface="Arial" panose="020B0604020202020204" pitchFamily="34" charset="0"/>
              <a:buChar char="•"/>
            </a:pPr>
            <a:r>
              <a:rPr lang="pt-BR" sz="1100" dirty="0">
                <a:solidFill>
                  <a:schemeClr val="tx1">
                    <a:lumMod val="65000"/>
                    <a:lumOff val="35000"/>
                  </a:schemeClr>
                </a:solidFill>
                <a:latin typeface="Quicksand" pitchFamily="2" charset="77"/>
              </a:rPr>
              <a:t>Custos de desenvolvimento e mudanças</a:t>
            </a:r>
          </a:p>
          <a:p>
            <a:pPr marL="171450" indent="-171450">
              <a:buFont typeface="Arial" panose="020B0604020202020204" pitchFamily="34" charset="0"/>
              <a:buChar char="•"/>
            </a:pPr>
            <a:r>
              <a:rPr lang="pt-BR" sz="1100" dirty="0">
                <a:solidFill>
                  <a:schemeClr val="tx1">
                    <a:lumMod val="65000"/>
                    <a:lumOff val="35000"/>
                  </a:schemeClr>
                </a:solidFill>
                <a:latin typeface="Quicksand" pitchFamily="2" charset="77"/>
              </a:rPr>
              <a:t>Time </a:t>
            </a:r>
            <a:r>
              <a:rPr lang="pt-BR" sz="1100" dirty="0" err="1">
                <a:solidFill>
                  <a:schemeClr val="tx1">
                    <a:lumMod val="65000"/>
                    <a:lumOff val="35000"/>
                  </a:schemeClr>
                </a:solidFill>
                <a:latin typeface="Quicksand" pitchFamily="2" charset="77"/>
              </a:rPr>
              <a:t>to</a:t>
            </a:r>
            <a:r>
              <a:rPr lang="pt-BR" sz="1100" dirty="0">
                <a:solidFill>
                  <a:schemeClr val="tx1">
                    <a:lumMod val="65000"/>
                    <a:lumOff val="35000"/>
                  </a:schemeClr>
                </a:solidFill>
                <a:latin typeface="Quicksand" pitchFamily="2" charset="77"/>
              </a:rPr>
              <a:t> </a:t>
            </a:r>
            <a:r>
              <a:rPr lang="pt-BR" sz="1100" dirty="0" err="1">
                <a:solidFill>
                  <a:schemeClr val="tx1">
                    <a:lumMod val="65000"/>
                    <a:lumOff val="35000"/>
                  </a:schemeClr>
                </a:solidFill>
                <a:latin typeface="Quicksand" pitchFamily="2" charset="77"/>
              </a:rPr>
              <a:t>market</a:t>
            </a:r>
            <a:endParaRPr lang="pt-BR" sz="1100" dirty="0">
              <a:solidFill>
                <a:schemeClr val="tx1">
                  <a:lumMod val="65000"/>
                  <a:lumOff val="35000"/>
                </a:schemeClr>
              </a:solidFill>
              <a:latin typeface="Quicksand" pitchFamily="2" charset="77"/>
            </a:endParaRPr>
          </a:p>
          <a:p>
            <a:pPr marL="171450" indent="-171450">
              <a:buFont typeface="Arial" panose="020B0604020202020204" pitchFamily="34" charset="0"/>
              <a:buChar char="•"/>
            </a:pPr>
            <a:r>
              <a:rPr lang="pt-BR" sz="1100" dirty="0">
                <a:solidFill>
                  <a:schemeClr val="tx1">
                    <a:lumMod val="65000"/>
                    <a:lumOff val="35000"/>
                  </a:schemeClr>
                </a:solidFill>
                <a:latin typeface="Quicksand" pitchFamily="2" charset="77"/>
              </a:rPr>
              <a:t>Mobilização de profissionais</a:t>
            </a:r>
          </a:p>
        </p:txBody>
      </p:sp>
      <p:sp>
        <p:nvSpPr>
          <p:cNvPr id="24" name="TextBox 81">
            <a:extLst>
              <a:ext uri="{FF2B5EF4-FFF2-40B4-BE49-F238E27FC236}">
                <a16:creationId xmlns:a16="http://schemas.microsoft.com/office/drawing/2014/main" id="{9A843942-2360-47CC-B07A-A662307B73D7}"/>
              </a:ext>
            </a:extLst>
          </p:cNvPr>
          <p:cNvSpPr txBox="1"/>
          <p:nvPr/>
        </p:nvSpPr>
        <p:spPr>
          <a:xfrm>
            <a:off x="5760632" y="5335982"/>
            <a:ext cx="2374799" cy="430887"/>
          </a:xfrm>
          <a:prstGeom prst="rect">
            <a:avLst/>
          </a:prstGeom>
          <a:noFill/>
        </p:spPr>
        <p:txBody>
          <a:bodyPr wrap="square" lIns="0" rIns="0" rtlCol="0" anchor="t">
            <a:spAutoFit/>
          </a:bodyPr>
          <a:lstStyle/>
          <a:p>
            <a:pPr marL="171450" indent="-171450">
              <a:buFont typeface="Arial" panose="020B0604020202020204" pitchFamily="34" charset="0"/>
              <a:buChar char="•"/>
            </a:pPr>
            <a:r>
              <a:rPr lang="pt-BR" sz="1100" dirty="0">
                <a:solidFill>
                  <a:schemeClr val="tx1">
                    <a:lumMod val="65000"/>
                    <a:lumOff val="35000"/>
                  </a:schemeClr>
                </a:solidFill>
                <a:latin typeface="Quicksand" pitchFamily="2" charset="77"/>
              </a:rPr>
              <a:t>Competências atuais do time</a:t>
            </a:r>
          </a:p>
          <a:p>
            <a:pPr marL="171450" indent="-171450">
              <a:buFont typeface="Arial" panose="020B0604020202020204" pitchFamily="34" charset="0"/>
              <a:buChar char="•"/>
            </a:pPr>
            <a:r>
              <a:rPr lang="pt-BR" sz="1100" dirty="0">
                <a:solidFill>
                  <a:schemeClr val="tx1">
                    <a:lumMod val="65000"/>
                    <a:lumOff val="35000"/>
                  </a:schemeClr>
                </a:solidFill>
                <a:latin typeface="Quicksand" pitchFamily="2" charset="77"/>
              </a:rPr>
              <a:t>Reaproveitamento do legado</a:t>
            </a:r>
          </a:p>
        </p:txBody>
      </p:sp>
      <p:grpSp>
        <p:nvGrpSpPr>
          <p:cNvPr id="48" name="Agrupar 47">
            <a:extLst>
              <a:ext uri="{FF2B5EF4-FFF2-40B4-BE49-F238E27FC236}">
                <a16:creationId xmlns:a16="http://schemas.microsoft.com/office/drawing/2014/main" id="{19A1AF66-5537-4288-BA03-F9FD4D626DE6}"/>
              </a:ext>
            </a:extLst>
          </p:cNvPr>
          <p:cNvGrpSpPr/>
          <p:nvPr/>
        </p:nvGrpSpPr>
        <p:grpSpPr>
          <a:xfrm>
            <a:off x="643159" y="2630340"/>
            <a:ext cx="8928848" cy="2741096"/>
            <a:chOff x="518647" y="2630340"/>
            <a:chExt cx="8928848" cy="2741096"/>
          </a:xfrm>
        </p:grpSpPr>
        <p:sp>
          <p:nvSpPr>
            <p:cNvPr id="5" name="Isosceles Triangle 14">
              <a:extLst>
                <a:ext uri="{FF2B5EF4-FFF2-40B4-BE49-F238E27FC236}">
                  <a16:creationId xmlns:a16="http://schemas.microsoft.com/office/drawing/2014/main" id="{52804068-2DC4-40BE-B6CE-0DAD8153C944}"/>
                </a:ext>
              </a:extLst>
            </p:cNvPr>
            <p:cNvSpPr/>
            <p:nvPr/>
          </p:nvSpPr>
          <p:spPr>
            <a:xfrm>
              <a:off x="6890834" y="4193192"/>
              <a:ext cx="482319" cy="415791"/>
            </a:xfrm>
            <a:prstGeom prst="triangle">
              <a:avLst>
                <a:gd name="adj" fmla="val 1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6" name="Isosceles Triangle 15">
              <a:extLst>
                <a:ext uri="{FF2B5EF4-FFF2-40B4-BE49-F238E27FC236}">
                  <a16:creationId xmlns:a16="http://schemas.microsoft.com/office/drawing/2014/main" id="{F43911E6-4027-4E72-9672-EDF8305D7918}"/>
                </a:ext>
              </a:extLst>
            </p:cNvPr>
            <p:cNvSpPr/>
            <p:nvPr/>
          </p:nvSpPr>
          <p:spPr>
            <a:xfrm rot="10800000">
              <a:off x="1191647" y="3393979"/>
              <a:ext cx="482319" cy="415791"/>
            </a:xfrm>
            <a:prstGeom prst="triangle">
              <a:avLst>
                <a:gd name="adj" fmla="val 1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7" name="Rectangle 50">
              <a:extLst>
                <a:ext uri="{FF2B5EF4-FFF2-40B4-BE49-F238E27FC236}">
                  <a16:creationId xmlns:a16="http://schemas.microsoft.com/office/drawing/2014/main" id="{13FE7848-D679-4D3C-9FAB-13E42F49BD87}"/>
                </a:ext>
              </a:extLst>
            </p:cNvPr>
            <p:cNvSpPr/>
            <p:nvPr/>
          </p:nvSpPr>
          <p:spPr>
            <a:xfrm rot="449462">
              <a:off x="5038852" y="3809166"/>
              <a:ext cx="505543" cy="7701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8" name="Rectangle 51">
              <a:extLst>
                <a:ext uri="{FF2B5EF4-FFF2-40B4-BE49-F238E27FC236}">
                  <a16:creationId xmlns:a16="http://schemas.microsoft.com/office/drawing/2014/main" id="{48945500-F84E-4843-9407-1D8090030600}"/>
                </a:ext>
              </a:extLst>
            </p:cNvPr>
            <p:cNvSpPr/>
            <p:nvPr/>
          </p:nvSpPr>
          <p:spPr>
            <a:xfrm rot="449462">
              <a:off x="4900945" y="3423647"/>
              <a:ext cx="505543" cy="7701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9" name="Rectangle 52">
              <a:extLst>
                <a:ext uri="{FF2B5EF4-FFF2-40B4-BE49-F238E27FC236}">
                  <a16:creationId xmlns:a16="http://schemas.microsoft.com/office/drawing/2014/main" id="{D8242414-F0DA-4955-A8AE-15A0D9AB2370}"/>
                </a:ext>
              </a:extLst>
            </p:cNvPr>
            <p:cNvSpPr/>
            <p:nvPr/>
          </p:nvSpPr>
          <p:spPr>
            <a:xfrm rot="449462">
              <a:off x="3021101" y="3423647"/>
              <a:ext cx="505543" cy="7701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0" name="Rectangle 53">
              <a:extLst>
                <a:ext uri="{FF2B5EF4-FFF2-40B4-BE49-F238E27FC236}">
                  <a16:creationId xmlns:a16="http://schemas.microsoft.com/office/drawing/2014/main" id="{63E067DA-F8BC-418A-9E9C-D85523C0FC05}"/>
                </a:ext>
              </a:extLst>
            </p:cNvPr>
            <p:cNvSpPr/>
            <p:nvPr/>
          </p:nvSpPr>
          <p:spPr>
            <a:xfrm rot="449462">
              <a:off x="3156498" y="3809167"/>
              <a:ext cx="505543" cy="7701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1" name="Rectangle: Rounded Corners 9">
              <a:extLst>
                <a:ext uri="{FF2B5EF4-FFF2-40B4-BE49-F238E27FC236}">
                  <a16:creationId xmlns:a16="http://schemas.microsoft.com/office/drawing/2014/main" id="{E7F3B870-77B6-41AD-9718-E35A46EC6F80}"/>
                </a:ext>
              </a:extLst>
            </p:cNvPr>
            <p:cNvSpPr/>
            <p:nvPr/>
          </p:nvSpPr>
          <p:spPr>
            <a:xfrm>
              <a:off x="518647" y="3573136"/>
              <a:ext cx="8177544" cy="855505"/>
            </a:xfrm>
            <a:prstGeom prst="roundRect">
              <a:avLst>
                <a:gd name="adj" fmla="val 50000"/>
              </a:avLst>
            </a:prstGeom>
            <a:solidFill>
              <a:srgbClr val="00AA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2" name="Parallelogram 61">
              <a:extLst>
                <a:ext uri="{FF2B5EF4-FFF2-40B4-BE49-F238E27FC236}">
                  <a16:creationId xmlns:a16="http://schemas.microsoft.com/office/drawing/2014/main" id="{EA7DAE10-0177-4AD2-B197-ECF27BF23C8F}"/>
                </a:ext>
              </a:extLst>
            </p:cNvPr>
            <p:cNvSpPr/>
            <p:nvPr/>
          </p:nvSpPr>
          <p:spPr>
            <a:xfrm rot="19633557" flipH="1">
              <a:off x="5473254" y="2833899"/>
              <a:ext cx="1377843" cy="2333978"/>
            </a:xfrm>
            <a:prstGeom prst="parallelogram">
              <a:avLst>
                <a:gd name="adj" fmla="val 34725"/>
              </a:avLst>
            </a:prstGeom>
            <a:solidFill>
              <a:srgbClr val="FFE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3" name="Freeform 71">
              <a:extLst>
                <a:ext uri="{FF2B5EF4-FFF2-40B4-BE49-F238E27FC236}">
                  <a16:creationId xmlns:a16="http://schemas.microsoft.com/office/drawing/2014/main" id="{DE5EB640-1A86-49B8-83A0-71DFE6D887A7}"/>
                </a:ext>
              </a:extLst>
            </p:cNvPr>
            <p:cNvSpPr>
              <a:spLocks/>
            </p:cNvSpPr>
            <p:nvPr/>
          </p:nvSpPr>
          <p:spPr bwMode="auto">
            <a:xfrm>
              <a:off x="7373153" y="2630340"/>
              <a:ext cx="2074342" cy="2741096"/>
            </a:xfrm>
            <a:custGeom>
              <a:avLst/>
              <a:gdLst>
                <a:gd name="T0" fmla="*/ 88 w 350"/>
                <a:gd name="T1" fmla="*/ 0 h 463"/>
                <a:gd name="T2" fmla="*/ 88 w 350"/>
                <a:gd name="T3" fmla="*/ 0 h 463"/>
                <a:gd name="T4" fmla="*/ 45 w 350"/>
                <a:gd name="T5" fmla="*/ 114 h 463"/>
                <a:gd name="T6" fmla="*/ 123 w 350"/>
                <a:gd name="T7" fmla="*/ 183 h 463"/>
                <a:gd name="T8" fmla="*/ 123 w 350"/>
                <a:gd name="T9" fmla="*/ 281 h 463"/>
                <a:gd name="T10" fmla="*/ 45 w 350"/>
                <a:gd name="T11" fmla="*/ 349 h 463"/>
                <a:gd name="T12" fmla="*/ 88 w 350"/>
                <a:gd name="T13" fmla="*/ 463 h 463"/>
                <a:gd name="T14" fmla="*/ 132 w 350"/>
                <a:gd name="T15" fmla="*/ 447 h 463"/>
                <a:gd name="T16" fmla="*/ 320 w 350"/>
                <a:gd name="T17" fmla="*/ 281 h 463"/>
                <a:gd name="T18" fmla="*/ 320 w 350"/>
                <a:gd name="T19" fmla="*/ 183 h 463"/>
                <a:gd name="T20" fmla="*/ 132 w 350"/>
                <a:gd name="T21" fmla="*/ 16 h 463"/>
                <a:gd name="T22" fmla="*/ 88 w 350"/>
                <a:gd name="T23"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0" h="463">
                  <a:moveTo>
                    <a:pt x="88" y="0"/>
                  </a:moveTo>
                  <a:lnTo>
                    <a:pt x="88" y="0"/>
                  </a:lnTo>
                  <a:cubicBezTo>
                    <a:pt x="28" y="0"/>
                    <a:pt x="0" y="74"/>
                    <a:pt x="45" y="114"/>
                  </a:cubicBezTo>
                  <a:lnTo>
                    <a:pt x="123" y="183"/>
                  </a:lnTo>
                  <a:cubicBezTo>
                    <a:pt x="152" y="209"/>
                    <a:pt x="152" y="255"/>
                    <a:pt x="123" y="281"/>
                  </a:cubicBezTo>
                  <a:lnTo>
                    <a:pt x="45" y="349"/>
                  </a:lnTo>
                  <a:cubicBezTo>
                    <a:pt x="0" y="389"/>
                    <a:pt x="28" y="463"/>
                    <a:pt x="88" y="463"/>
                  </a:cubicBezTo>
                  <a:cubicBezTo>
                    <a:pt x="104" y="463"/>
                    <a:pt x="120" y="457"/>
                    <a:pt x="132" y="447"/>
                  </a:cubicBezTo>
                  <a:lnTo>
                    <a:pt x="320" y="281"/>
                  </a:lnTo>
                  <a:cubicBezTo>
                    <a:pt x="350" y="255"/>
                    <a:pt x="350" y="209"/>
                    <a:pt x="320" y="183"/>
                  </a:cubicBezTo>
                  <a:lnTo>
                    <a:pt x="132" y="16"/>
                  </a:lnTo>
                  <a:cubicBezTo>
                    <a:pt x="120" y="6"/>
                    <a:pt x="104" y="0"/>
                    <a:pt x="88" y="0"/>
                  </a:cubicBezTo>
                  <a:close/>
                </a:path>
              </a:pathLst>
            </a:custGeom>
            <a:solidFill>
              <a:srgbClr val="00AA13"/>
            </a:solidFill>
            <a:ln>
              <a:noFill/>
            </a:ln>
          </p:spPr>
          <p:txBody>
            <a:bodyPr vert="horz" wrap="square" lIns="91440" tIns="45720" rIns="91440" bIns="45720" numCol="1" anchor="t" anchorCtr="0" compatLnSpc="1">
              <a:prstTxWarp prst="textNoShape">
                <a:avLst/>
              </a:prstTxWarp>
            </a:bodyPr>
            <a:lstStyle/>
            <a:p>
              <a:endParaRPr lang="pt-BR" sz="1400"/>
            </a:p>
          </p:txBody>
        </p:sp>
        <p:sp>
          <p:nvSpPr>
            <p:cNvPr id="14" name="Parallelogram 63">
              <a:extLst>
                <a:ext uri="{FF2B5EF4-FFF2-40B4-BE49-F238E27FC236}">
                  <a16:creationId xmlns:a16="http://schemas.microsoft.com/office/drawing/2014/main" id="{C8F49BB7-76F3-4593-A407-E3793DB590F7}"/>
                </a:ext>
              </a:extLst>
            </p:cNvPr>
            <p:cNvSpPr/>
            <p:nvPr/>
          </p:nvSpPr>
          <p:spPr>
            <a:xfrm rot="19633557" flipH="1">
              <a:off x="3593478" y="2833899"/>
              <a:ext cx="1377843" cy="2333978"/>
            </a:xfrm>
            <a:prstGeom prst="parallelogram">
              <a:avLst>
                <a:gd name="adj" fmla="val 34725"/>
              </a:avLst>
            </a:prstGeom>
            <a:solidFill>
              <a:srgbClr val="FFD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5" name="Parallelogram 64">
              <a:extLst>
                <a:ext uri="{FF2B5EF4-FFF2-40B4-BE49-F238E27FC236}">
                  <a16:creationId xmlns:a16="http://schemas.microsoft.com/office/drawing/2014/main" id="{AE569C41-6A28-4D71-8C50-277BBAFA07B0}"/>
                </a:ext>
              </a:extLst>
            </p:cNvPr>
            <p:cNvSpPr/>
            <p:nvPr/>
          </p:nvSpPr>
          <p:spPr>
            <a:xfrm rot="19633557" flipH="1">
              <a:off x="1713703" y="2833899"/>
              <a:ext cx="1377843" cy="2333978"/>
            </a:xfrm>
            <a:prstGeom prst="parallelogram">
              <a:avLst>
                <a:gd name="adj" fmla="val 34725"/>
              </a:avLst>
            </a:prstGeom>
            <a:solidFill>
              <a:srgbClr val="FFC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5" name="TextBox 82">
              <a:extLst>
                <a:ext uri="{FF2B5EF4-FFF2-40B4-BE49-F238E27FC236}">
                  <a16:creationId xmlns:a16="http://schemas.microsoft.com/office/drawing/2014/main" id="{6EC444E1-C9FB-4353-8FD4-2FFC65359DA8}"/>
                </a:ext>
              </a:extLst>
            </p:cNvPr>
            <p:cNvSpPr txBox="1"/>
            <p:nvPr/>
          </p:nvSpPr>
          <p:spPr>
            <a:xfrm rot="2769117">
              <a:off x="1452127" y="3831611"/>
              <a:ext cx="1907622" cy="338554"/>
            </a:xfrm>
            <a:prstGeom prst="rect">
              <a:avLst/>
            </a:prstGeom>
            <a:noFill/>
          </p:spPr>
          <p:txBody>
            <a:bodyPr wrap="square" rtlCol="0" anchor="ctr">
              <a:spAutoFit/>
            </a:bodyPr>
            <a:lstStyle/>
            <a:p>
              <a:pPr algn="ctr"/>
              <a:r>
                <a:rPr lang="pt-BR" sz="1600" b="1" cap="all" dirty="0">
                  <a:solidFill>
                    <a:srgbClr val="525252"/>
                  </a:solidFill>
                  <a:latin typeface="Quicksand" pitchFamily="2" charset="77"/>
                </a:rPr>
                <a:t>Técnicos</a:t>
              </a:r>
            </a:p>
          </p:txBody>
        </p:sp>
        <p:sp>
          <p:nvSpPr>
            <p:cNvPr id="26" name="TextBox 83">
              <a:extLst>
                <a:ext uri="{FF2B5EF4-FFF2-40B4-BE49-F238E27FC236}">
                  <a16:creationId xmlns:a16="http://schemas.microsoft.com/office/drawing/2014/main" id="{53F6AFB2-EB71-4142-A2C7-BB57F8FC4066}"/>
                </a:ext>
              </a:extLst>
            </p:cNvPr>
            <p:cNvSpPr txBox="1"/>
            <p:nvPr/>
          </p:nvSpPr>
          <p:spPr>
            <a:xfrm rot="2769117">
              <a:off x="3036288" y="3779276"/>
              <a:ext cx="2376940" cy="338554"/>
            </a:xfrm>
            <a:prstGeom prst="rect">
              <a:avLst/>
            </a:prstGeom>
            <a:noFill/>
          </p:spPr>
          <p:txBody>
            <a:bodyPr wrap="square" rtlCol="0" anchor="ctr">
              <a:spAutoFit/>
            </a:bodyPr>
            <a:lstStyle/>
            <a:p>
              <a:pPr algn="ctr"/>
              <a:r>
                <a:rPr lang="pt-BR" sz="1600" b="1" cap="all" dirty="0">
                  <a:solidFill>
                    <a:srgbClr val="525252"/>
                  </a:solidFill>
                  <a:latin typeface="Quicksand" pitchFamily="2" charset="77"/>
                </a:rPr>
                <a:t>Estratégicos (TI)</a:t>
              </a:r>
            </a:p>
          </p:txBody>
        </p:sp>
        <p:sp>
          <p:nvSpPr>
            <p:cNvPr id="27" name="TextBox 84">
              <a:extLst>
                <a:ext uri="{FF2B5EF4-FFF2-40B4-BE49-F238E27FC236}">
                  <a16:creationId xmlns:a16="http://schemas.microsoft.com/office/drawing/2014/main" id="{B54CE6E6-1216-4A10-9C56-370D6D2051E8}"/>
                </a:ext>
              </a:extLst>
            </p:cNvPr>
            <p:cNvSpPr txBox="1"/>
            <p:nvPr/>
          </p:nvSpPr>
          <p:spPr>
            <a:xfrm rot="2769117">
              <a:off x="5082229" y="3739279"/>
              <a:ext cx="2153858" cy="523220"/>
            </a:xfrm>
            <a:prstGeom prst="rect">
              <a:avLst/>
            </a:prstGeom>
            <a:noFill/>
          </p:spPr>
          <p:txBody>
            <a:bodyPr wrap="square" rtlCol="0" anchor="ctr">
              <a:spAutoFit/>
            </a:bodyPr>
            <a:lstStyle/>
            <a:p>
              <a:pPr algn="ctr"/>
              <a:r>
                <a:rPr lang="pt-BR" sz="1400" b="1" cap="all" dirty="0">
                  <a:solidFill>
                    <a:srgbClr val="525252"/>
                  </a:solidFill>
                  <a:latin typeface="Quicksand" pitchFamily="2" charset="77"/>
                </a:rPr>
                <a:t>Contexto Tecnológico da VR</a:t>
              </a:r>
            </a:p>
          </p:txBody>
        </p:sp>
      </p:grpSp>
      <p:grpSp>
        <p:nvGrpSpPr>
          <p:cNvPr id="41" name="Agrupar 40">
            <a:extLst>
              <a:ext uri="{FF2B5EF4-FFF2-40B4-BE49-F238E27FC236}">
                <a16:creationId xmlns:a16="http://schemas.microsoft.com/office/drawing/2014/main" id="{4166BF29-80FC-46A1-ADEE-826C7112B49E}"/>
              </a:ext>
            </a:extLst>
          </p:cNvPr>
          <p:cNvGrpSpPr/>
          <p:nvPr/>
        </p:nvGrpSpPr>
        <p:grpSpPr>
          <a:xfrm>
            <a:off x="10060000" y="3088708"/>
            <a:ext cx="1714488" cy="3413692"/>
            <a:chOff x="10243780" y="2753033"/>
            <a:chExt cx="1714488" cy="3413692"/>
          </a:xfrm>
        </p:grpSpPr>
        <p:sp>
          <p:nvSpPr>
            <p:cNvPr id="40" name="Retângulo: Cantos Arredondados 39">
              <a:extLst>
                <a:ext uri="{FF2B5EF4-FFF2-40B4-BE49-F238E27FC236}">
                  <a16:creationId xmlns:a16="http://schemas.microsoft.com/office/drawing/2014/main" id="{FCF2B850-C222-4629-B860-C1377D18420D}"/>
                </a:ext>
              </a:extLst>
            </p:cNvPr>
            <p:cNvSpPr/>
            <p:nvPr/>
          </p:nvSpPr>
          <p:spPr>
            <a:xfrm>
              <a:off x="10243780" y="4975412"/>
              <a:ext cx="1706173" cy="1191313"/>
            </a:xfrm>
            <a:prstGeom prst="roundRect">
              <a:avLst>
                <a:gd name="adj" fmla="val 9824"/>
              </a:avLst>
            </a:prstGeom>
            <a:solidFill>
              <a:schemeClr val="bg1"/>
            </a:solidFill>
            <a:ln w="28575">
              <a:solidFill>
                <a:srgbClr val="00D8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3" name="Imagem 32" descr="Logotipo&#10;&#10;Descrição gerada automaticamente">
              <a:extLst>
                <a:ext uri="{FF2B5EF4-FFF2-40B4-BE49-F238E27FC236}">
                  <a16:creationId xmlns:a16="http://schemas.microsoft.com/office/drawing/2014/main" id="{4398C8E1-5416-466F-97C2-ADE6B4759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5223" y="2753033"/>
              <a:ext cx="1704730" cy="1824360"/>
            </a:xfrm>
            <a:prstGeom prst="rect">
              <a:avLst/>
            </a:prstGeom>
          </p:spPr>
        </p:pic>
        <p:sp>
          <p:nvSpPr>
            <p:cNvPr id="35" name="CaixaDeTexto 34">
              <a:extLst>
                <a:ext uri="{FF2B5EF4-FFF2-40B4-BE49-F238E27FC236}">
                  <a16:creationId xmlns:a16="http://schemas.microsoft.com/office/drawing/2014/main" id="{33111B7B-FDFD-4D76-9602-2C68200D864E}"/>
                </a:ext>
              </a:extLst>
            </p:cNvPr>
            <p:cNvSpPr txBox="1"/>
            <p:nvPr/>
          </p:nvSpPr>
          <p:spPr>
            <a:xfrm>
              <a:off x="10243780" y="5063708"/>
              <a:ext cx="1714488" cy="461665"/>
            </a:xfrm>
            <a:prstGeom prst="rect">
              <a:avLst/>
            </a:prstGeom>
            <a:noFill/>
          </p:spPr>
          <p:txBody>
            <a:bodyPr wrap="square" rtlCol="0">
              <a:spAutoFit/>
            </a:bodyPr>
            <a:lstStyle/>
            <a:p>
              <a:pPr algn="ctr"/>
              <a:r>
                <a:rPr lang="pt-BR" sz="1200" b="1">
                  <a:solidFill>
                    <a:srgbClr val="525252"/>
                  </a:solidFill>
                  <a:latin typeface="Quicksand" pitchFamily="2" charset="0"/>
                </a:rPr>
                <a:t>Complementos em plataformas nativas</a:t>
              </a:r>
            </a:p>
          </p:txBody>
        </p:sp>
        <p:sp>
          <p:nvSpPr>
            <p:cNvPr id="36" name="CaixaDeTexto 35">
              <a:extLst>
                <a:ext uri="{FF2B5EF4-FFF2-40B4-BE49-F238E27FC236}">
                  <a16:creationId xmlns:a16="http://schemas.microsoft.com/office/drawing/2014/main" id="{2ADE1B6A-5CAA-49AF-9C7E-F1BF448F0053}"/>
                </a:ext>
              </a:extLst>
            </p:cNvPr>
            <p:cNvSpPr txBox="1"/>
            <p:nvPr/>
          </p:nvSpPr>
          <p:spPr>
            <a:xfrm>
              <a:off x="10496954" y="4632743"/>
              <a:ext cx="1208140" cy="369332"/>
            </a:xfrm>
            <a:prstGeom prst="rect">
              <a:avLst/>
            </a:prstGeom>
            <a:noFill/>
          </p:spPr>
          <p:txBody>
            <a:bodyPr wrap="square" rtlCol="0" anchor="ctr">
              <a:spAutoFit/>
            </a:bodyPr>
            <a:lstStyle/>
            <a:p>
              <a:pPr algn="ctr"/>
              <a:r>
                <a:rPr lang="pt-BR" b="1" dirty="0">
                  <a:latin typeface="Quicksand" pitchFamily="2" charset="0"/>
                </a:rPr>
                <a:t>+</a:t>
              </a:r>
            </a:p>
          </p:txBody>
        </p:sp>
        <p:grpSp>
          <p:nvGrpSpPr>
            <p:cNvPr id="37" name="Agrupar 36">
              <a:extLst>
                <a:ext uri="{FF2B5EF4-FFF2-40B4-BE49-F238E27FC236}">
                  <a16:creationId xmlns:a16="http://schemas.microsoft.com/office/drawing/2014/main" id="{6B90451B-A6F3-4828-8B8C-33D294F714D4}"/>
                </a:ext>
              </a:extLst>
            </p:cNvPr>
            <p:cNvGrpSpPr/>
            <p:nvPr/>
          </p:nvGrpSpPr>
          <p:grpSpPr>
            <a:xfrm>
              <a:off x="10485286" y="5595796"/>
              <a:ext cx="1231478" cy="450966"/>
              <a:chOff x="1330226" y="4934697"/>
              <a:chExt cx="1785821" cy="653966"/>
            </a:xfrm>
          </p:grpSpPr>
          <p:pic>
            <p:nvPicPr>
              <p:cNvPr id="38" name="Imagem 37">
                <a:extLst>
                  <a:ext uri="{FF2B5EF4-FFF2-40B4-BE49-F238E27FC236}">
                    <a16:creationId xmlns:a16="http://schemas.microsoft.com/office/drawing/2014/main" id="{6439E68F-5CEE-4AE2-8B0B-B6783A0FE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0226" y="4934697"/>
                <a:ext cx="653966" cy="653966"/>
              </a:xfrm>
              <a:prstGeom prst="rect">
                <a:avLst/>
              </a:prstGeom>
            </p:spPr>
          </p:pic>
          <p:pic>
            <p:nvPicPr>
              <p:cNvPr id="39" name="Imagem 38" descr="Logotipo, nome da empresa&#10;&#10;Descrição gerada automaticamente">
                <a:extLst>
                  <a:ext uri="{FF2B5EF4-FFF2-40B4-BE49-F238E27FC236}">
                    <a16:creationId xmlns:a16="http://schemas.microsoft.com/office/drawing/2014/main" id="{A7B9E28F-12FD-4325-B15C-64355FAF5DF7}"/>
                  </a:ext>
                </a:extLst>
              </p:cNvPr>
              <p:cNvPicPr>
                <a:picLocks noChangeAspect="1"/>
              </p:cNvPicPr>
              <p:nvPr/>
            </p:nvPicPr>
            <p:blipFill rotWithShape="1">
              <a:blip r:embed="rId5">
                <a:extLst>
                  <a:ext uri="{28A0092B-C50C-407E-A947-70E740481C1C}">
                    <a14:useLocalDpi xmlns:a14="http://schemas.microsoft.com/office/drawing/2010/main" val="0"/>
                  </a:ext>
                </a:extLst>
              </a:blip>
              <a:srcRect t="25550" b="24966"/>
              <a:stretch/>
            </p:blipFill>
            <p:spPr>
              <a:xfrm>
                <a:off x="2211361" y="5037839"/>
                <a:ext cx="904686" cy="447676"/>
              </a:xfrm>
              <a:prstGeom prst="rect">
                <a:avLst/>
              </a:prstGeom>
            </p:spPr>
          </p:pic>
        </p:grpSp>
      </p:grpSp>
      <p:sp>
        <p:nvSpPr>
          <p:cNvPr id="42" name="CaixaDeTexto 41">
            <a:extLst>
              <a:ext uri="{FF2B5EF4-FFF2-40B4-BE49-F238E27FC236}">
                <a16:creationId xmlns:a16="http://schemas.microsoft.com/office/drawing/2014/main" id="{628EED44-3759-408A-BB24-3A1864458830}"/>
              </a:ext>
            </a:extLst>
          </p:cNvPr>
          <p:cNvSpPr txBox="1"/>
          <p:nvPr/>
        </p:nvSpPr>
        <p:spPr>
          <a:xfrm>
            <a:off x="0" y="928395"/>
            <a:ext cx="12191999" cy="655727"/>
          </a:xfrm>
          <a:prstGeom prst="rect">
            <a:avLst/>
          </a:prstGeom>
          <a:solidFill>
            <a:srgbClr val="525252"/>
          </a:solidFill>
        </p:spPr>
        <p:txBody>
          <a:bodyPr wrap="square" rtlCol="0" anchor="ctr">
            <a:noAutofit/>
          </a:bodyPr>
          <a:lstStyle/>
          <a:p>
            <a:pPr algn="ctr">
              <a:spcAft>
                <a:spcPts val="1200"/>
              </a:spcAft>
            </a:pPr>
            <a:r>
              <a:rPr lang="pt-BR" sz="1600" dirty="0">
                <a:solidFill>
                  <a:schemeClr val="bg1"/>
                </a:solidFill>
                <a:latin typeface="Quicksand Light" pitchFamily="2" charset="0"/>
              </a:rPr>
              <a:t>Após análise conjunta de </a:t>
            </a:r>
            <a:r>
              <a:rPr lang="pt-BR" sz="1600" b="1" dirty="0">
                <a:solidFill>
                  <a:schemeClr val="bg1"/>
                </a:solidFill>
                <a:latin typeface="Quicksand" pitchFamily="2" charset="0"/>
              </a:rPr>
              <a:t>aspectos técnicos, estratégicos e do contexto tecnológico da VR</a:t>
            </a:r>
            <a:r>
              <a:rPr lang="pt-BR" sz="1600" dirty="0">
                <a:solidFill>
                  <a:schemeClr val="bg1"/>
                </a:solidFill>
                <a:latin typeface="Quicksand Light" pitchFamily="2" charset="0"/>
              </a:rPr>
              <a:t>, entendemos que o </a:t>
            </a:r>
            <a:r>
              <a:rPr lang="pt-BR" sz="1600" b="1" dirty="0">
                <a:solidFill>
                  <a:schemeClr val="bg1"/>
                </a:solidFill>
                <a:latin typeface="Quicksand" pitchFamily="2" charset="0"/>
              </a:rPr>
              <a:t>REACT </a:t>
            </a:r>
            <a:r>
              <a:rPr lang="pt-BR" sz="1600" b="1" dirty="0" err="1">
                <a:solidFill>
                  <a:schemeClr val="bg1"/>
                </a:solidFill>
                <a:latin typeface="Quicksand" pitchFamily="2" charset="0"/>
              </a:rPr>
              <a:t>Native</a:t>
            </a:r>
            <a:r>
              <a:rPr lang="pt-BR" sz="1600" dirty="0">
                <a:solidFill>
                  <a:schemeClr val="bg1"/>
                </a:solidFill>
                <a:latin typeface="Quicksand Light" pitchFamily="2" charset="0"/>
              </a:rPr>
              <a:t>, juntamente com componentes nativos, é a recomendação de plataforma adequada para construção do Super App.</a:t>
            </a:r>
          </a:p>
        </p:txBody>
      </p:sp>
    </p:spTree>
    <p:extLst>
      <p:ext uri="{BB962C8B-B14F-4D97-AF65-F5344CB8AC3E}">
        <p14:creationId xmlns:p14="http://schemas.microsoft.com/office/powerpoint/2010/main" val="132209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B54C340-0F77-46D1-A4F1-68C8CEE340D6}"/>
              </a:ext>
            </a:extLst>
          </p:cNvPr>
          <p:cNvSpPr>
            <a:spLocks noGrp="1"/>
          </p:cNvSpPr>
          <p:nvPr>
            <p:ph type="title"/>
          </p:nvPr>
        </p:nvSpPr>
        <p:spPr/>
        <p:txBody>
          <a:bodyPr/>
          <a:lstStyle/>
          <a:p>
            <a:r>
              <a:rPr lang="pt-BR" dirty="0"/>
              <a:t>Comparativo as </a:t>
            </a:r>
            <a:r>
              <a:rPr lang="pt-BR" dirty="0" err="1"/>
              <a:t>is</a:t>
            </a:r>
            <a:r>
              <a:rPr lang="pt-BR" dirty="0"/>
              <a:t> x </a:t>
            </a:r>
            <a:r>
              <a:rPr lang="pt-BR" dirty="0" err="1"/>
              <a:t>to</a:t>
            </a:r>
            <a:r>
              <a:rPr lang="pt-BR" dirty="0"/>
              <a:t> </a:t>
            </a:r>
            <a:r>
              <a:rPr lang="pt-BR" dirty="0" err="1"/>
              <a:t>be</a:t>
            </a:r>
            <a:endParaRPr lang="pt-BR" dirty="0"/>
          </a:p>
        </p:txBody>
      </p:sp>
      <p:sp>
        <p:nvSpPr>
          <p:cNvPr id="5" name="Subtítulo 4">
            <a:extLst>
              <a:ext uri="{FF2B5EF4-FFF2-40B4-BE49-F238E27FC236}">
                <a16:creationId xmlns:a16="http://schemas.microsoft.com/office/drawing/2014/main" id="{4A2F0473-2B76-4802-9A52-08BBFDD3F4B4}"/>
              </a:ext>
            </a:extLst>
          </p:cNvPr>
          <p:cNvSpPr>
            <a:spLocks noGrp="1"/>
          </p:cNvSpPr>
          <p:nvPr>
            <p:ph type="subTitle" idx="1"/>
          </p:nvPr>
        </p:nvSpPr>
        <p:spPr/>
        <p:txBody>
          <a:bodyPr>
            <a:normAutofit fontScale="92500" lnSpcReduction="10000"/>
          </a:bodyPr>
          <a:lstStyle/>
          <a:p>
            <a:endParaRPr lang="pt-BR"/>
          </a:p>
        </p:txBody>
      </p:sp>
      <p:graphicFrame>
        <p:nvGraphicFramePr>
          <p:cNvPr id="6" name="Tabela 6">
            <a:extLst>
              <a:ext uri="{FF2B5EF4-FFF2-40B4-BE49-F238E27FC236}">
                <a16:creationId xmlns:a16="http://schemas.microsoft.com/office/drawing/2014/main" id="{23FF55F7-65C8-4C27-9776-6680F14EE6A3}"/>
              </a:ext>
            </a:extLst>
          </p:cNvPr>
          <p:cNvGraphicFramePr>
            <a:graphicFrameLocks noGrp="1"/>
          </p:cNvGraphicFramePr>
          <p:nvPr>
            <p:extLst>
              <p:ext uri="{D42A27DB-BD31-4B8C-83A1-F6EECF244321}">
                <p14:modId xmlns:p14="http://schemas.microsoft.com/office/powerpoint/2010/main" val="3499081260"/>
              </p:ext>
            </p:extLst>
          </p:nvPr>
        </p:nvGraphicFramePr>
        <p:xfrm>
          <a:off x="-1" y="911222"/>
          <a:ext cx="12192003" cy="5946780"/>
        </p:xfrm>
        <a:graphic>
          <a:graphicData uri="http://schemas.openxmlformats.org/drawingml/2006/table">
            <a:tbl>
              <a:tblPr firstRow="1" bandRow="1">
                <a:tableStyleId>{5FD0F851-EC5A-4D38-B0AD-8093EC10F338}</a:tableStyleId>
              </a:tblPr>
              <a:tblGrid>
                <a:gridCol w="2362201">
                  <a:extLst>
                    <a:ext uri="{9D8B030D-6E8A-4147-A177-3AD203B41FA5}">
                      <a16:colId xmlns:a16="http://schemas.microsoft.com/office/drawing/2014/main" val="625037089"/>
                    </a:ext>
                  </a:extLst>
                </a:gridCol>
                <a:gridCol w="4914901">
                  <a:extLst>
                    <a:ext uri="{9D8B030D-6E8A-4147-A177-3AD203B41FA5}">
                      <a16:colId xmlns:a16="http://schemas.microsoft.com/office/drawing/2014/main" val="338125126"/>
                    </a:ext>
                  </a:extLst>
                </a:gridCol>
                <a:gridCol w="4914901">
                  <a:extLst>
                    <a:ext uri="{9D8B030D-6E8A-4147-A177-3AD203B41FA5}">
                      <a16:colId xmlns:a16="http://schemas.microsoft.com/office/drawing/2014/main" val="751354726"/>
                    </a:ext>
                  </a:extLst>
                </a:gridCol>
              </a:tblGrid>
              <a:tr h="348712">
                <a:tc>
                  <a:txBody>
                    <a:bodyPr/>
                    <a:lstStyle/>
                    <a:p>
                      <a:r>
                        <a:rPr lang="pt-BR" sz="1600" dirty="0">
                          <a:latin typeface="Quicksand" pitchFamily="2" charset="0"/>
                        </a:rPr>
                        <a:t>Requisito arquitetural</a:t>
                      </a:r>
                    </a:p>
                  </a:txBody>
                  <a:tcPr/>
                </a:tc>
                <a:tc>
                  <a:txBody>
                    <a:bodyPr/>
                    <a:lstStyle/>
                    <a:p>
                      <a:r>
                        <a:rPr lang="pt-BR" sz="1600" dirty="0">
                          <a:latin typeface="Quicksand" pitchFamily="2" charset="0"/>
                        </a:rPr>
                        <a:t>As </a:t>
                      </a:r>
                      <a:r>
                        <a:rPr lang="pt-BR" sz="1600" dirty="0" err="1">
                          <a:latin typeface="Quicksand" pitchFamily="2" charset="0"/>
                        </a:rPr>
                        <a:t>Is</a:t>
                      </a:r>
                      <a:endParaRPr lang="pt-BR" sz="1600" dirty="0">
                        <a:latin typeface="Quicksand" pitchFamily="2" charset="0"/>
                      </a:endParaRPr>
                    </a:p>
                  </a:txBody>
                  <a:tcPr/>
                </a:tc>
                <a:tc>
                  <a:txBody>
                    <a:bodyPr/>
                    <a:lstStyle/>
                    <a:p>
                      <a:r>
                        <a:rPr lang="pt-BR" sz="1600" dirty="0" err="1">
                          <a:latin typeface="Quicksand" pitchFamily="2" charset="0"/>
                        </a:rPr>
                        <a:t>To</a:t>
                      </a:r>
                      <a:r>
                        <a:rPr lang="pt-BR" sz="1600" dirty="0">
                          <a:latin typeface="Quicksand" pitchFamily="2" charset="0"/>
                        </a:rPr>
                        <a:t> </a:t>
                      </a:r>
                      <a:r>
                        <a:rPr lang="pt-BR" sz="1600" dirty="0" err="1">
                          <a:latin typeface="Quicksand" pitchFamily="2" charset="0"/>
                        </a:rPr>
                        <a:t>be</a:t>
                      </a:r>
                      <a:endParaRPr lang="pt-BR" sz="1600" dirty="0">
                        <a:latin typeface="Quicksand" pitchFamily="2" charset="0"/>
                      </a:endParaRPr>
                    </a:p>
                  </a:txBody>
                  <a:tcPr/>
                </a:tc>
                <a:extLst>
                  <a:ext uri="{0D108BD9-81ED-4DB2-BD59-A6C34878D82A}">
                    <a16:rowId xmlns:a16="http://schemas.microsoft.com/office/drawing/2014/main" val="3507777861"/>
                  </a:ext>
                </a:extLst>
              </a:tr>
              <a:tr h="651233">
                <a:tc>
                  <a:txBody>
                    <a:bodyPr/>
                    <a:lstStyle/>
                    <a:p>
                      <a:r>
                        <a:rPr lang="pt-BR" sz="1600" kern="1200" dirty="0">
                          <a:solidFill>
                            <a:schemeClr val="dk1"/>
                          </a:solidFill>
                          <a:effectLst/>
                          <a:latin typeface="Quicksand Light" pitchFamily="2" charset="0"/>
                        </a:rPr>
                        <a:t>Estrutura arquitetural</a:t>
                      </a:r>
                      <a:endParaRPr lang="pt-BR" sz="1600" kern="1200" dirty="0">
                        <a:solidFill>
                          <a:schemeClr val="dk1"/>
                        </a:solidFill>
                        <a:effectLst/>
                        <a:latin typeface="Quicksand Light" pitchFamily="2" charset="0"/>
                        <a:ea typeface="+mn-ea"/>
                        <a:cs typeface="+mn-cs"/>
                      </a:endParaRPr>
                    </a:p>
                  </a:txBody>
                  <a:tcPr/>
                </a:tc>
                <a:tc>
                  <a:txBody>
                    <a:bodyPr/>
                    <a:lstStyle/>
                    <a:p>
                      <a:r>
                        <a:rPr lang="pt-BR" sz="1600" kern="1200" dirty="0">
                          <a:solidFill>
                            <a:schemeClr val="dk1"/>
                          </a:solidFill>
                          <a:effectLst/>
                          <a:latin typeface="Quicksand Light" pitchFamily="2" charset="0"/>
                        </a:rPr>
                        <a:t>Arquitetura voltada para único aplicativo.</a:t>
                      </a:r>
                      <a:endParaRPr lang="pt-BR" sz="1600" kern="1200" dirty="0">
                        <a:solidFill>
                          <a:schemeClr val="dk1"/>
                        </a:solidFill>
                        <a:effectLst/>
                        <a:latin typeface="Quicksand Light" pitchFamily="2" charset="0"/>
                        <a:ea typeface="+mn-ea"/>
                        <a:cs typeface="+mn-cs"/>
                      </a:endParaRPr>
                    </a:p>
                  </a:txBody>
                  <a:tcPr/>
                </a:tc>
                <a:tc>
                  <a:txBody>
                    <a:bodyPr/>
                    <a:lstStyle/>
                    <a:p>
                      <a:r>
                        <a:rPr lang="pt-BR" sz="1600" dirty="0">
                          <a:latin typeface="Quicksand Light" pitchFamily="2" charset="0"/>
                        </a:rPr>
                        <a:t>Arquitetura modularizada, voltada para integrações.</a:t>
                      </a:r>
                    </a:p>
                  </a:txBody>
                  <a:tcPr/>
                </a:tc>
                <a:extLst>
                  <a:ext uri="{0D108BD9-81ED-4DB2-BD59-A6C34878D82A}">
                    <a16:rowId xmlns:a16="http://schemas.microsoft.com/office/drawing/2014/main" val="3425687568"/>
                  </a:ext>
                </a:extLst>
              </a:tr>
              <a:tr h="377030">
                <a:tc>
                  <a:txBody>
                    <a:bodyPr/>
                    <a:lstStyle/>
                    <a:p>
                      <a:r>
                        <a:rPr lang="pt-BR" sz="1600" kern="1200" dirty="0">
                          <a:solidFill>
                            <a:schemeClr val="dk1"/>
                          </a:solidFill>
                          <a:effectLst/>
                          <a:latin typeface="Quicksand Light" pitchFamily="2" charset="0"/>
                        </a:rPr>
                        <a:t>Plataforma</a:t>
                      </a:r>
                      <a:endParaRPr lang="pt-BR" sz="1600" kern="1200" dirty="0">
                        <a:solidFill>
                          <a:schemeClr val="dk1"/>
                        </a:solidFill>
                        <a:effectLst/>
                        <a:latin typeface="Quicksand Light" pitchFamily="2" charset="0"/>
                        <a:ea typeface="+mn-ea"/>
                        <a:cs typeface="+mn-cs"/>
                      </a:endParaRPr>
                    </a:p>
                  </a:txBody>
                  <a:tcPr/>
                </a:tc>
                <a:tc>
                  <a:txBody>
                    <a:bodyPr/>
                    <a:lstStyle/>
                    <a:p>
                      <a:r>
                        <a:rPr lang="pt-BR" sz="1600" kern="1200" dirty="0">
                          <a:solidFill>
                            <a:schemeClr val="dk1"/>
                          </a:solidFill>
                          <a:effectLst/>
                          <a:latin typeface="Quicksand Light" pitchFamily="2" charset="0"/>
                        </a:rPr>
                        <a:t>Nativo (iOS e Android).</a:t>
                      </a:r>
                      <a:endParaRPr lang="pt-BR" sz="1600" kern="1200" dirty="0">
                        <a:solidFill>
                          <a:schemeClr val="dk1"/>
                        </a:solidFill>
                        <a:effectLst/>
                        <a:latin typeface="Quicksand Light" pitchFamily="2" charset="0"/>
                        <a:ea typeface="+mn-ea"/>
                        <a:cs typeface="+mn-cs"/>
                      </a:endParaRPr>
                    </a:p>
                  </a:txBody>
                  <a:tcPr/>
                </a:tc>
                <a:tc>
                  <a:txBody>
                    <a:bodyPr/>
                    <a:lstStyle/>
                    <a:p>
                      <a:r>
                        <a:rPr lang="pt-BR" sz="1600" dirty="0">
                          <a:latin typeface="Quicksand Light" pitchFamily="2" charset="0"/>
                        </a:rPr>
                        <a:t>Cross </a:t>
                      </a:r>
                      <a:r>
                        <a:rPr lang="pt-BR" sz="1600" dirty="0" err="1">
                          <a:latin typeface="Quicksand Light" pitchFamily="2" charset="0"/>
                        </a:rPr>
                        <a:t>Platorm</a:t>
                      </a:r>
                      <a:r>
                        <a:rPr lang="pt-BR" sz="1600" dirty="0">
                          <a:latin typeface="Quicksand Light" pitchFamily="2" charset="0"/>
                        </a:rPr>
                        <a:t> (</a:t>
                      </a:r>
                      <a:r>
                        <a:rPr lang="pt-BR" sz="1600" dirty="0" err="1">
                          <a:latin typeface="Quicksand Light" pitchFamily="2" charset="0"/>
                        </a:rPr>
                        <a:t>React</a:t>
                      </a:r>
                      <a:r>
                        <a:rPr lang="pt-BR" sz="1600" dirty="0">
                          <a:latin typeface="Quicksand Light" pitchFamily="2" charset="0"/>
                        </a:rPr>
                        <a:t> </a:t>
                      </a:r>
                      <a:r>
                        <a:rPr lang="pt-BR" sz="1600" dirty="0" err="1">
                          <a:latin typeface="Quicksand Light" pitchFamily="2" charset="0"/>
                        </a:rPr>
                        <a:t>Native</a:t>
                      </a:r>
                      <a:r>
                        <a:rPr lang="pt-BR" sz="1600" dirty="0">
                          <a:latin typeface="Quicksand Light" pitchFamily="2" charset="0"/>
                        </a:rPr>
                        <a:t>).</a:t>
                      </a:r>
                    </a:p>
                  </a:txBody>
                  <a:tcPr/>
                </a:tc>
                <a:extLst>
                  <a:ext uri="{0D108BD9-81ED-4DB2-BD59-A6C34878D82A}">
                    <a16:rowId xmlns:a16="http://schemas.microsoft.com/office/drawing/2014/main" val="781319442"/>
                  </a:ext>
                </a:extLst>
              </a:tr>
              <a:tr h="925436">
                <a:tc>
                  <a:txBody>
                    <a:bodyPr/>
                    <a:lstStyle/>
                    <a:p>
                      <a:r>
                        <a:rPr lang="pt-BR" sz="1600" dirty="0" err="1">
                          <a:latin typeface="Quicksand Light" pitchFamily="2" charset="0"/>
                        </a:rPr>
                        <a:t>Backend</a:t>
                      </a:r>
                      <a:endParaRPr lang="pt-BR" sz="1600" dirty="0">
                        <a:latin typeface="Quicksand Light" pitchFamily="2" charset="0"/>
                      </a:endParaRPr>
                    </a:p>
                  </a:txBody>
                  <a:tcPr/>
                </a:tc>
                <a:tc>
                  <a:txBody>
                    <a:bodyPr/>
                    <a:lstStyle/>
                    <a:p>
                      <a:r>
                        <a:rPr lang="pt-BR" sz="1600" dirty="0">
                          <a:latin typeface="Quicksand Light" pitchFamily="2" charset="0"/>
                        </a:rPr>
                        <a:t>Preparado apenas para um aplicativo.</a:t>
                      </a:r>
                    </a:p>
                  </a:txBody>
                  <a:tcPr/>
                </a:tc>
                <a:tc>
                  <a:txBody>
                    <a:bodyPr/>
                    <a:lstStyle/>
                    <a:p>
                      <a:r>
                        <a:rPr lang="pt-BR" sz="1600" dirty="0">
                          <a:latin typeface="Quicksand Light" pitchFamily="2" charset="0"/>
                        </a:rPr>
                        <a:t>Adequação ao modelo super app (segurança, modularização, </a:t>
                      </a:r>
                      <a:r>
                        <a:rPr lang="pt-BR" sz="1600" dirty="0" err="1">
                          <a:latin typeface="Quicksand Light" pitchFamily="2" charset="0"/>
                        </a:rPr>
                        <a:t>whitelabel</a:t>
                      </a:r>
                      <a:r>
                        <a:rPr lang="pt-BR" sz="1600" dirty="0">
                          <a:latin typeface="Quicksand Light" pitchFamily="2" charset="0"/>
                        </a:rPr>
                        <a:t>, integrações, API manager).</a:t>
                      </a:r>
                    </a:p>
                  </a:txBody>
                  <a:tcPr/>
                </a:tc>
                <a:extLst>
                  <a:ext uri="{0D108BD9-81ED-4DB2-BD59-A6C34878D82A}">
                    <a16:rowId xmlns:a16="http://schemas.microsoft.com/office/drawing/2014/main" val="976302486"/>
                  </a:ext>
                </a:extLst>
              </a:tr>
              <a:tr h="377030">
                <a:tc>
                  <a:txBody>
                    <a:bodyPr/>
                    <a:lstStyle/>
                    <a:p>
                      <a:r>
                        <a:rPr lang="pt-BR" sz="1600" dirty="0" err="1">
                          <a:latin typeface="Quicksand Light" pitchFamily="2" charset="0"/>
                        </a:rPr>
                        <a:t>Whitelabel</a:t>
                      </a:r>
                      <a:endParaRPr lang="pt-BR" sz="1600" dirty="0">
                        <a:latin typeface="Quicksand Light" pitchFamily="2" charset="0"/>
                      </a:endParaRPr>
                    </a:p>
                  </a:txBody>
                  <a:tcPr/>
                </a:tc>
                <a:tc>
                  <a:txBody>
                    <a:bodyPr/>
                    <a:lstStyle/>
                    <a:p>
                      <a:r>
                        <a:rPr lang="pt-BR" sz="1600" dirty="0">
                          <a:latin typeface="Quicksand Light" pitchFamily="2" charset="0"/>
                        </a:rPr>
                        <a:t>Não há</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dirty="0" err="1">
                          <a:latin typeface="Quicksand Light" pitchFamily="2" charset="0"/>
                        </a:rPr>
                        <a:t>Multi</a:t>
                      </a:r>
                      <a:r>
                        <a:rPr lang="pt-BR" sz="1600" dirty="0">
                          <a:latin typeface="Quicksand Light" pitchFamily="2" charset="0"/>
                        </a:rPr>
                        <a:t> emissor</a:t>
                      </a:r>
                    </a:p>
                  </a:txBody>
                  <a:tcPr/>
                </a:tc>
                <a:extLst>
                  <a:ext uri="{0D108BD9-81ED-4DB2-BD59-A6C34878D82A}">
                    <a16:rowId xmlns:a16="http://schemas.microsoft.com/office/drawing/2014/main" val="3017602300"/>
                  </a:ext>
                </a:extLst>
              </a:tr>
              <a:tr h="377030">
                <a:tc>
                  <a:txBody>
                    <a:bodyPr/>
                    <a:lstStyle/>
                    <a:p>
                      <a:r>
                        <a:rPr lang="pt-BR" sz="1600" dirty="0">
                          <a:latin typeface="Quicksand Light" pitchFamily="2" charset="0"/>
                        </a:rPr>
                        <a:t>Modularidade</a:t>
                      </a:r>
                    </a:p>
                  </a:txBody>
                  <a:tcPr/>
                </a:tc>
                <a:tc>
                  <a:txBody>
                    <a:bodyPr/>
                    <a:lstStyle/>
                    <a:p>
                      <a:r>
                        <a:rPr lang="pt-BR" sz="1600" kern="1200" dirty="0">
                          <a:solidFill>
                            <a:schemeClr val="dk1"/>
                          </a:solidFill>
                          <a:effectLst/>
                          <a:latin typeface="Quicksand Light" pitchFamily="2" charset="0"/>
                        </a:rPr>
                        <a:t>Monolito</a:t>
                      </a:r>
                      <a:endParaRPr lang="pt-BR" sz="1600" kern="1200" dirty="0">
                        <a:solidFill>
                          <a:schemeClr val="dk1"/>
                        </a:solidFill>
                        <a:effectLst/>
                        <a:latin typeface="Quicksand Light" pitchFamily="2" charset="0"/>
                        <a:ea typeface="+mn-ea"/>
                        <a:cs typeface="+mn-cs"/>
                      </a:endParaRPr>
                    </a:p>
                  </a:txBody>
                  <a:tcPr/>
                </a:tc>
                <a:tc>
                  <a:txBody>
                    <a:bodyPr/>
                    <a:lstStyle/>
                    <a:p>
                      <a:r>
                        <a:rPr lang="pt-BR" sz="1600" dirty="0">
                          <a:latin typeface="Quicksand Light" pitchFamily="2" charset="0"/>
                        </a:rPr>
                        <a:t>Modularizado</a:t>
                      </a:r>
                    </a:p>
                  </a:txBody>
                  <a:tcPr/>
                </a:tc>
                <a:extLst>
                  <a:ext uri="{0D108BD9-81ED-4DB2-BD59-A6C34878D82A}">
                    <a16:rowId xmlns:a16="http://schemas.microsoft.com/office/drawing/2014/main" val="2503278132"/>
                  </a:ext>
                </a:extLst>
              </a:tr>
              <a:tr h="833783">
                <a:tc>
                  <a:txBody>
                    <a:bodyPr/>
                    <a:lstStyle/>
                    <a:p>
                      <a:r>
                        <a:rPr lang="pt-BR" sz="1600" kern="1200" dirty="0">
                          <a:solidFill>
                            <a:schemeClr val="dk1"/>
                          </a:solidFill>
                          <a:effectLst/>
                          <a:latin typeface="Quicksand Light" pitchFamily="2" charset="0"/>
                        </a:rPr>
                        <a:t>Integrações com parceiros</a:t>
                      </a:r>
                      <a:endParaRPr lang="pt-BR" sz="1600" kern="1200" dirty="0">
                        <a:solidFill>
                          <a:schemeClr val="dk1"/>
                        </a:solidFill>
                        <a:effectLst/>
                        <a:latin typeface="Quicksand Light" pitchFamily="2" charset="0"/>
                        <a:ea typeface="+mn-ea"/>
                        <a:cs typeface="+mn-cs"/>
                      </a:endParaRPr>
                    </a:p>
                  </a:txBody>
                  <a:tcPr/>
                </a:tc>
                <a:tc>
                  <a:txBody>
                    <a:bodyPr/>
                    <a:lstStyle/>
                    <a:p>
                      <a:r>
                        <a:rPr lang="pt-BR" sz="1600" kern="1200" dirty="0">
                          <a:solidFill>
                            <a:schemeClr val="dk1"/>
                          </a:solidFill>
                          <a:effectLst/>
                          <a:latin typeface="Quicksand Light" pitchFamily="2" charset="0"/>
                        </a:rPr>
                        <a:t>Não há</a:t>
                      </a:r>
                      <a:endParaRPr lang="pt-BR" sz="1600" kern="1200" dirty="0">
                        <a:solidFill>
                          <a:schemeClr val="dk1"/>
                        </a:solidFill>
                        <a:effectLst/>
                        <a:latin typeface="Quicksand Light"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dirty="0">
                          <a:latin typeface="Quicksand Light" pitchFamily="2" charset="0"/>
                        </a:rPr>
                        <a:t>Padronizada - 3 modelos de integração: </a:t>
                      </a:r>
                      <a:r>
                        <a:rPr lang="pt-BR" sz="1600" dirty="0" err="1">
                          <a:latin typeface="Quicksand Light" pitchFamily="2" charset="0"/>
                        </a:rPr>
                        <a:t>Webview</a:t>
                      </a:r>
                      <a:r>
                        <a:rPr lang="pt-BR" sz="1600" dirty="0">
                          <a:latin typeface="Quicksand Light" pitchFamily="2" charset="0"/>
                        </a:rPr>
                        <a:t> / </a:t>
                      </a:r>
                      <a:r>
                        <a:rPr lang="en-US" sz="1600" b="0" noProof="1">
                          <a:solidFill>
                            <a:srgbClr val="666666"/>
                          </a:solidFill>
                          <a:latin typeface="Quicksand" pitchFamily="2" charset="0"/>
                        </a:rPr>
                        <a:t>Incorporação de  App </a:t>
                      </a:r>
                      <a:r>
                        <a:rPr lang="pt-BR" sz="1600" dirty="0">
                          <a:latin typeface="Quicksand Light" pitchFamily="2" charset="0"/>
                        </a:rPr>
                        <a:t>/ Hub de API.</a:t>
                      </a:r>
                    </a:p>
                  </a:txBody>
                  <a:tcPr/>
                </a:tc>
                <a:extLst>
                  <a:ext uri="{0D108BD9-81ED-4DB2-BD59-A6C34878D82A}">
                    <a16:rowId xmlns:a16="http://schemas.microsoft.com/office/drawing/2014/main" val="4267473721"/>
                  </a:ext>
                </a:extLst>
              </a:tr>
              <a:tr h="377030">
                <a:tc>
                  <a:txBody>
                    <a:bodyPr/>
                    <a:lstStyle/>
                    <a:p>
                      <a:r>
                        <a:rPr lang="pt-BR" sz="1600" dirty="0">
                          <a:latin typeface="Quicksand Light" pitchFamily="2" charset="0"/>
                        </a:rPr>
                        <a:t>Integrações técnicas</a:t>
                      </a:r>
                    </a:p>
                  </a:txBody>
                  <a:tcPr/>
                </a:tc>
                <a:tc>
                  <a:txBody>
                    <a:bodyPr/>
                    <a:lstStyle/>
                    <a:p>
                      <a:r>
                        <a:rPr lang="pt-BR" sz="1600" dirty="0">
                          <a:latin typeface="Quicksand Light" pitchFamily="2" charset="0"/>
                        </a:rPr>
                        <a:t>Apenas barramento</a:t>
                      </a:r>
                    </a:p>
                  </a:txBody>
                  <a:tcPr/>
                </a:tc>
                <a:tc>
                  <a:txBody>
                    <a:bodyPr/>
                    <a:lstStyle/>
                    <a:p>
                      <a:r>
                        <a:rPr lang="pt-BR" sz="1600" dirty="0">
                          <a:latin typeface="Quicksand Light" pitchFamily="2" charset="0"/>
                        </a:rPr>
                        <a:t>API Gateway </a:t>
                      </a:r>
                      <a:r>
                        <a:rPr lang="pt-BR" sz="1600" dirty="0" err="1">
                          <a:latin typeface="Quicksand Light" pitchFamily="2" charset="0"/>
                        </a:rPr>
                        <a:t>Sensedia</a:t>
                      </a:r>
                      <a:endParaRPr lang="pt-BR" sz="1600" dirty="0">
                        <a:latin typeface="Quicksand Light" pitchFamily="2" charset="0"/>
                      </a:endParaRPr>
                    </a:p>
                  </a:txBody>
                  <a:tcPr/>
                </a:tc>
                <a:extLst>
                  <a:ext uri="{0D108BD9-81ED-4DB2-BD59-A6C34878D82A}">
                    <a16:rowId xmlns:a16="http://schemas.microsoft.com/office/drawing/2014/main" val="403784467"/>
                  </a:ext>
                </a:extLst>
              </a:tr>
              <a:tr h="377030">
                <a:tc>
                  <a:txBody>
                    <a:bodyPr/>
                    <a:lstStyle/>
                    <a:p>
                      <a:r>
                        <a:rPr lang="pt-BR" sz="1600" dirty="0">
                          <a:latin typeface="Quicksand Light" pitchFamily="2" charset="0"/>
                        </a:rPr>
                        <a:t>CI/CD específico</a:t>
                      </a:r>
                    </a:p>
                  </a:txBody>
                  <a:tcPr/>
                </a:tc>
                <a:tc>
                  <a:txBody>
                    <a:bodyPr/>
                    <a:lstStyle/>
                    <a:p>
                      <a:r>
                        <a:rPr lang="pt-BR" sz="1600" dirty="0">
                          <a:latin typeface="Quicksand Light" pitchFamily="2" charset="0"/>
                        </a:rPr>
                        <a:t>Apenas </a:t>
                      </a:r>
                      <a:r>
                        <a:rPr lang="pt-BR" sz="1600" dirty="0" err="1">
                          <a:latin typeface="Quicksand Light" pitchFamily="2" charset="0"/>
                        </a:rPr>
                        <a:t>deploy</a:t>
                      </a:r>
                      <a:r>
                        <a:rPr lang="pt-BR" sz="1600" dirty="0">
                          <a:latin typeface="Quicksand Light" pitchFamily="2" charset="0"/>
                        </a:rPr>
                        <a:t> manual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dirty="0">
                          <a:latin typeface="Quicksand Light" pitchFamily="2" charset="0"/>
                        </a:rPr>
                        <a:t>Esteira automatizada até a entrega nas lojas.</a:t>
                      </a:r>
                    </a:p>
                  </a:txBody>
                  <a:tcPr/>
                </a:tc>
                <a:extLst>
                  <a:ext uri="{0D108BD9-81ED-4DB2-BD59-A6C34878D82A}">
                    <a16:rowId xmlns:a16="http://schemas.microsoft.com/office/drawing/2014/main" val="2255525247"/>
                  </a:ext>
                </a:extLst>
              </a:tr>
              <a:tr h="651233">
                <a:tc>
                  <a:txBody>
                    <a:bodyPr/>
                    <a:lstStyle/>
                    <a:p>
                      <a:r>
                        <a:rPr lang="pt-BR" sz="1600" dirty="0">
                          <a:latin typeface="Quicksand Light" pitchFamily="2" charset="0"/>
                        </a:rPr>
                        <a:t>Segurança</a:t>
                      </a:r>
                    </a:p>
                  </a:txBody>
                  <a:tcPr/>
                </a:tc>
                <a:tc>
                  <a:txBody>
                    <a:bodyPr/>
                    <a:lstStyle/>
                    <a:p>
                      <a:r>
                        <a:rPr lang="pt-BR" sz="1600" dirty="0">
                          <a:latin typeface="Quicksand Light" pitchFamily="2" charset="0"/>
                        </a:rPr>
                        <a:t>Limitada à jornada do VR Benefícios.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dirty="0">
                          <a:latin typeface="Quicksand Light" pitchFamily="2" charset="0"/>
                        </a:rPr>
                        <a:t>Focada na proteção de todos os apps integrados ao Super App.</a:t>
                      </a:r>
                    </a:p>
                  </a:txBody>
                  <a:tcPr/>
                </a:tc>
                <a:extLst>
                  <a:ext uri="{0D108BD9-81ED-4DB2-BD59-A6C34878D82A}">
                    <a16:rowId xmlns:a16="http://schemas.microsoft.com/office/drawing/2014/main" val="2594293180"/>
                  </a:ext>
                </a:extLst>
              </a:tr>
              <a:tr h="651233">
                <a:tc>
                  <a:txBody>
                    <a:bodyPr/>
                    <a:lstStyle/>
                    <a:p>
                      <a:r>
                        <a:rPr lang="pt-BR" sz="1600" dirty="0">
                          <a:latin typeface="Quicksand Light" pitchFamily="2" charset="0"/>
                        </a:rPr>
                        <a:t>Central de notificações</a:t>
                      </a:r>
                    </a:p>
                  </a:txBody>
                  <a:tcPr/>
                </a:tc>
                <a:tc>
                  <a:txBody>
                    <a:bodyPr/>
                    <a:lstStyle/>
                    <a:p>
                      <a:r>
                        <a:rPr lang="pt-BR" sz="1600" dirty="0">
                          <a:latin typeface="Quicksand Light" pitchFamily="2" charset="0"/>
                        </a:rPr>
                        <a:t>Mono canal simplificado e voltado ao VR Benefícios.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dirty="0">
                          <a:latin typeface="Quicksand Light" pitchFamily="2" charset="0"/>
                        </a:rPr>
                        <a:t>Terá a capacidade de segregação das notificações e envio por múltiplos canais.</a:t>
                      </a:r>
                    </a:p>
                  </a:txBody>
                  <a:tcPr/>
                </a:tc>
                <a:extLst>
                  <a:ext uri="{0D108BD9-81ED-4DB2-BD59-A6C34878D82A}">
                    <a16:rowId xmlns:a16="http://schemas.microsoft.com/office/drawing/2014/main" val="3499861163"/>
                  </a:ext>
                </a:extLst>
              </a:tr>
            </a:tbl>
          </a:graphicData>
        </a:graphic>
      </p:graphicFrame>
    </p:spTree>
    <p:extLst>
      <p:ext uri="{BB962C8B-B14F-4D97-AF65-F5344CB8AC3E}">
        <p14:creationId xmlns:p14="http://schemas.microsoft.com/office/powerpoint/2010/main" val="2210879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886DEFBE-B20A-4672-AC79-FA78527EE5BA}"/>
              </a:ext>
            </a:extLst>
          </p:cNvPr>
          <p:cNvSpPr>
            <a:spLocks noGrp="1"/>
          </p:cNvSpPr>
          <p:nvPr>
            <p:ph type="title"/>
          </p:nvPr>
        </p:nvSpPr>
        <p:spPr/>
        <p:txBody>
          <a:bodyPr>
            <a:normAutofit/>
          </a:bodyPr>
          <a:lstStyle/>
          <a:p>
            <a:r>
              <a:rPr lang="pt-BR" dirty="0"/>
              <a:t>Pontos de atenção</a:t>
            </a:r>
          </a:p>
        </p:txBody>
      </p:sp>
      <p:sp>
        <p:nvSpPr>
          <p:cNvPr id="7" name="Espaço Reservado para Texto 6">
            <a:extLst>
              <a:ext uri="{FF2B5EF4-FFF2-40B4-BE49-F238E27FC236}">
                <a16:creationId xmlns:a16="http://schemas.microsoft.com/office/drawing/2014/main" id="{AF976687-0FF3-4579-90AD-E6B8FEDDDD6F}"/>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379499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534CE-A45B-469B-94BC-4B4E6B33EACA}"/>
              </a:ext>
            </a:extLst>
          </p:cNvPr>
          <p:cNvSpPr>
            <a:spLocks noGrp="1"/>
          </p:cNvSpPr>
          <p:nvPr>
            <p:ph type="title"/>
          </p:nvPr>
        </p:nvSpPr>
        <p:spPr/>
        <p:txBody>
          <a:bodyPr/>
          <a:lstStyle/>
          <a:p>
            <a:r>
              <a:rPr lang="pt-BR" dirty="0"/>
              <a:t>Elementos estruturais da arquitetura</a:t>
            </a:r>
            <a:endParaRPr lang="pt-BR"/>
          </a:p>
        </p:txBody>
      </p:sp>
      <p:sp>
        <p:nvSpPr>
          <p:cNvPr id="3" name="Subtítulo 2">
            <a:extLst>
              <a:ext uri="{FF2B5EF4-FFF2-40B4-BE49-F238E27FC236}">
                <a16:creationId xmlns:a16="http://schemas.microsoft.com/office/drawing/2014/main" id="{66F43C4E-4050-4841-8985-ACF2BA76BC58}"/>
              </a:ext>
            </a:extLst>
          </p:cNvPr>
          <p:cNvSpPr>
            <a:spLocks noGrp="1"/>
          </p:cNvSpPr>
          <p:nvPr>
            <p:ph type="subTitle" idx="1"/>
          </p:nvPr>
        </p:nvSpPr>
        <p:spPr/>
        <p:txBody>
          <a:bodyPr>
            <a:normAutofit fontScale="92500" lnSpcReduction="10000"/>
          </a:bodyPr>
          <a:lstStyle/>
          <a:p>
            <a:r>
              <a:rPr lang="pt-BR" dirty="0"/>
              <a:t>Pontos de atenção</a:t>
            </a:r>
          </a:p>
        </p:txBody>
      </p:sp>
      <p:grpSp>
        <p:nvGrpSpPr>
          <p:cNvPr id="10" name="Agrupar 9">
            <a:extLst>
              <a:ext uri="{FF2B5EF4-FFF2-40B4-BE49-F238E27FC236}">
                <a16:creationId xmlns:a16="http://schemas.microsoft.com/office/drawing/2014/main" id="{AFC4145B-5319-434C-B1BB-4807D32DFDE9}"/>
              </a:ext>
            </a:extLst>
          </p:cNvPr>
          <p:cNvGrpSpPr/>
          <p:nvPr/>
        </p:nvGrpSpPr>
        <p:grpSpPr>
          <a:xfrm>
            <a:off x="577850" y="1432521"/>
            <a:ext cx="10923644" cy="5082579"/>
            <a:chOff x="165100" y="2029421"/>
            <a:chExt cx="10923644" cy="5082579"/>
          </a:xfrm>
        </p:grpSpPr>
        <p:cxnSp>
          <p:nvCxnSpPr>
            <p:cNvPr id="5" name="Conector reto 4">
              <a:extLst>
                <a:ext uri="{FF2B5EF4-FFF2-40B4-BE49-F238E27FC236}">
                  <a16:creationId xmlns:a16="http://schemas.microsoft.com/office/drawing/2014/main" id="{0F0466FC-16CF-41A8-A2DE-F4A420A96D7C}"/>
                </a:ext>
              </a:extLst>
            </p:cNvPr>
            <p:cNvCxnSpPr>
              <a:cxnSpLocks/>
            </p:cNvCxnSpPr>
            <p:nvPr/>
          </p:nvCxnSpPr>
          <p:spPr>
            <a:xfrm>
              <a:off x="5334000" y="2029421"/>
              <a:ext cx="0" cy="1793279"/>
            </a:xfrm>
            <a:prstGeom prst="line">
              <a:avLst/>
            </a:prstGeom>
            <a:ln>
              <a:solidFill>
                <a:srgbClr val="00AA13"/>
              </a:solidFill>
            </a:ln>
          </p:spPr>
          <p:style>
            <a:lnRef idx="1">
              <a:schemeClr val="accent1"/>
            </a:lnRef>
            <a:fillRef idx="0">
              <a:schemeClr val="accent1"/>
            </a:fillRef>
            <a:effectRef idx="0">
              <a:schemeClr val="accent1"/>
            </a:effectRef>
            <a:fontRef idx="minor">
              <a:schemeClr val="tx1"/>
            </a:fontRef>
          </p:style>
        </p:cxnSp>
        <p:cxnSp>
          <p:nvCxnSpPr>
            <p:cNvPr id="6" name="Conector reto 5">
              <a:extLst>
                <a:ext uri="{FF2B5EF4-FFF2-40B4-BE49-F238E27FC236}">
                  <a16:creationId xmlns:a16="http://schemas.microsoft.com/office/drawing/2014/main" id="{AD1E10AF-36DB-44A5-ACD8-E3C002A3093C}"/>
                </a:ext>
              </a:extLst>
            </p:cNvPr>
            <p:cNvCxnSpPr>
              <a:cxnSpLocks/>
            </p:cNvCxnSpPr>
            <p:nvPr/>
          </p:nvCxnSpPr>
          <p:spPr>
            <a:xfrm>
              <a:off x="5938894" y="4267200"/>
              <a:ext cx="0" cy="2844800"/>
            </a:xfrm>
            <a:prstGeom prst="line">
              <a:avLst/>
            </a:prstGeom>
            <a:ln>
              <a:solidFill>
                <a:srgbClr val="00AA13"/>
              </a:solidFill>
            </a:ln>
          </p:spPr>
          <p:style>
            <a:lnRef idx="1">
              <a:schemeClr val="accent1"/>
            </a:lnRef>
            <a:fillRef idx="0">
              <a:schemeClr val="accent1"/>
            </a:fillRef>
            <a:effectRef idx="0">
              <a:schemeClr val="accent1"/>
            </a:effectRef>
            <a:fontRef idx="minor">
              <a:schemeClr val="tx1"/>
            </a:fontRef>
          </p:style>
        </p:cxnSp>
        <p:cxnSp>
          <p:nvCxnSpPr>
            <p:cNvPr id="8" name="Conector reto 7">
              <a:extLst>
                <a:ext uri="{FF2B5EF4-FFF2-40B4-BE49-F238E27FC236}">
                  <a16:creationId xmlns:a16="http://schemas.microsoft.com/office/drawing/2014/main" id="{E6C857AE-DC87-44F0-8A03-E86D91A120F7}"/>
                </a:ext>
              </a:extLst>
            </p:cNvPr>
            <p:cNvCxnSpPr/>
            <p:nvPr/>
          </p:nvCxnSpPr>
          <p:spPr>
            <a:xfrm>
              <a:off x="5932544" y="3673019"/>
              <a:ext cx="5156200" cy="0"/>
            </a:xfrm>
            <a:prstGeom prst="line">
              <a:avLst/>
            </a:prstGeom>
            <a:ln>
              <a:solidFill>
                <a:srgbClr val="00AA13"/>
              </a:solidFill>
            </a:ln>
          </p:spPr>
          <p:style>
            <a:lnRef idx="1">
              <a:schemeClr val="accent1"/>
            </a:lnRef>
            <a:fillRef idx="0">
              <a:schemeClr val="accent1"/>
            </a:fillRef>
            <a:effectRef idx="0">
              <a:schemeClr val="accent1"/>
            </a:effectRef>
            <a:fontRef idx="minor">
              <a:schemeClr val="tx1"/>
            </a:fontRef>
          </p:style>
        </p:cxnSp>
        <p:cxnSp>
          <p:nvCxnSpPr>
            <p:cNvPr id="9" name="Conector reto 8">
              <a:extLst>
                <a:ext uri="{FF2B5EF4-FFF2-40B4-BE49-F238E27FC236}">
                  <a16:creationId xmlns:a16="http://schemas.microsoft.com/office/drawing/2014/main" id="{A1BC55B6-E4EB-4290-B340-F03A587B51E9}"/>
                </a:ext>
              </a:extLst>
            </p:cNvPr>
            <p:cNvCxnSpPr/>
            <p:nvPr/>
          </p:nvCxnSpPr>
          <p:spPr>
            <a:xfrm>
              <a:off x="165100" y="4267200"/>
              <a:ext cx="5156200" cy="0"/>
            </a:xfrm>
            <a:prstGeom prst="line">
              <a:avLst/>
            </a:prstGeom>
            <a:ln>
              <a:solidFill>
                <a:srgbClr val="00AA13"/>
              </a:solidFill>
            </a:ln>
          </p:spPr>
          <p:style>
            <a:lnRef idx="1">
              <a:schemeClr val="accent1"/>
            </a:lnRef>
            <a:fillRef idx="0">
              <a:schemeClr val="accent1"/>
            </a:fillRef>
            <a:effectRef idx="0">
              <a:schemeClr val="accent1"/>
            </a:effectRef>
            <a:fontRef idx="minor">
              <a:schemeClr val="tx1"/>
            </a:fontRef>
          </p:style>
        </p:cxnSp>
      </p:grpSp>
      <p:sp>
        <p:nvSpPr>
          <p:cNvPr id="13" name="CaixaDeTexto 12">
            <a:extLst>
              <a:ext uri="{FF2B5EF4-FFF2-40B4-BE49-F238E27FC236}">
                <a16:creationId xmlns:a16="http://schemas.microsoft.com/office/drawing/2014/main" id="{5D79CB6A-D116-4C94-B4CB-212A798D5381}"/>
              </a:ext>
            </a:extLst>
          </p:cNvPr>
          <p:cNvSpPr txBox="1"/>
          <p:nvPr/>
        </p:nvSpPr>
        <p:spPr>
          <a:xfrm>
            <a:off x="282804" y="2043345"/>
            <a:ext cx="5261851" cy="738664"/>
          </a:xfrm>
          <a:prstGeom prst="rect">
            <a:avLst/>
          </a:prstGeom>
          <a:noFill/>
        </p:spPr>
        <p:txBody>
          <a:bodyPr wrap="square" rtlCol="0">
            <a:spAutoFit/>
          </a:bodyPr>
          <a:lstStyle/>
          <a:p>
            <a:pPr marL="285750" indent="-285750" algn="r">
              <a:spcAft>
                <a:spcPts val="1200"/>
              </a:spcAft>
              <a:buFont typeface="Arial" panose="020B0604020202020204" pitchFamily="34" charset="0"/>
              <a:buChar char="•"/>
            </a:pPr>
            <a:r>
              <a:rPr lang="pt-BR" sz="1600" dirty="0">
                <a:latin typeface="Quicksand" pitchFamily="2" charset="0"/>
              </a:rPr>
              <a:t>Time para </a:t>
            </a:r>
            <a:r>
              <a:rPr lang="pt-BR" sz="1600" b="1" dirty="0">
                <a:latin typeface="Quicksand" pitchFamily="2" charset="0"/>
              </a:rPr>
              <a:t>construir a estrutura básica</a:t>
            </a:r>
            <a:r>
              <a:rPr lang="pt-BR" sz="1600" dirty="0">
                <a:latin typeface="Quicksand" pitchFamily="2" charset="0"/>
              </a:rPr>
              <a:t>.</a:t>
            </a:r>
          </a:p>
          <a:p>
            <a:pPr marL="285750" indent="-285750" algn="r">
              <a:spcAft>
                <a:spcPts val="1200"/>
              </a:spcAft>
              <a:buFont typeface="Arial" panose="020B0604020202020204" pitchFamily="34" charset="0"/>
              <a:buChar char="•"/>
            </a:pPr>
            <a:r>
              <a:rPr lang="pt-BR" sz="1600" b="1" dirty="0">
                <a:latin typeface="Quicksand" pitchFamily="2" charset="0"/>
              </a:rPr>
              <a:t>Heterogeneidade</a:t>
            </a:r>
            <a:r>
              <a:rPr lang="pt-BR" sz="1600" dirty="0">
                <a:latin typeface="Quicksand" pitchFamily="2" charset="0"/>
              </a:rPr>
              <a:t> da arquitetura dos parceiros.</a:t>
            </a:r>
          </a:p>
        </p:txBody>
      </p:sp>
      <p:sp>
        <p:nvSpPr>
          <p:cNvPr id="14" name="CaixaDeTexto 13">
            <a:extLst>
              <a:ext uri="{FF2B5EF4-FFF2-40B4-BE49-F238E27FC236}">
                <a16:creationId xmlns:a16="http://schemas.microsoft.com/office/drawing/2014/main" id="{546CD338-365D-44A3-A7D6-BAE2AA9AF25F}"/>
              </a:ext>
            </a:extLst>
          </p:cNvPr>
          <p:cNvSpPr txBox="1"/>
          <p:nvPr/>
        </p:nvSpPr>
        <p:spPr>
          <a:xfrm>
            <a:off x="6419851" y="1750958"/>
            <a:ext cx="4425129" cy="584775"/>
          </a:xfrm>
          <a:prstGeom prst="rect">
            <a:avLst/>
          </a:prstGeom>
          <a:noFill/>
        </p:spPr>
        <p:txBody>
          <a:bodyPr wrap="square" rtlCol="0">
            <a:spAutoFit/>
          </a:bodyPr>
          <a:lstStyle/>
          <a:p>
            <a:pPr marL="285750" indent="-285750" algn="l">
              <a:spcAft>
                <a:spcPts val="1200"/>
              </a:spcAft>
              <a:buFont typeface="Arial" panose="020B0604020202020204" pitchFamily="34" charset="0"/>
              <a:buChar char="•"/>
            </a:pPr>
            <a:r>
              <a:rPr lang="pt-BR" sz="1600" b="1" dirty="0">
                <a:latin typeface="Quicksand" pitchFamily="2" charset="0"/>
              </a:rPr>
              <a:t>Novo fluxo de dados</a:t>
            </a:r>
            <a:r>
              <a:rPr lang="pt-BR" sz="1600" dirty="0">
                <a:latin typeface="Quicksand" pitchFamily="2" charset="0"/>
              </a:rPr>
              <a:t> demandará tratamento específico.</a:t>
            </a:r>
          </a:p>
        </p:txBody>
      </p:sp>
      <p:sp>
        <p:nvSpPr>
          <p:cNvPr id="15" name="CaixaDeTexto 14">
            <a:extLst>
              <a:ext uri="{FF2B5EF4-FFF2-40B4-BE49-F238E27FC236}">
                <a16:creationId xmlns:a16="http://schemas.microsoft.com/office/drawing/2014/main" id="{58C825DA-12C3-4ADE-B1B6-1AA44467DEF5}"/>
              </a:ext>
            </a:extLst>
          </p:cNvPr>
          <p:cNvSpPr txBox="1"/>
          <p:nvPr/>
        </p:nvSpPr>
        <p:spPr>
          <a:xfrm>
            <a:off x="6699248" y="4141311"/>
            <a:ext cx="5321299" cy="584775"/>
          </a:xfrm>
          <a:prstGeom prst="rect">
            <a:avLst/>
          </a:prstGeom>
          <a:noFill/>
        </p:spPr>
        <p:txBody>
          <a:bodyPr wrap="square" rtlCol="0">
            <a:spAutoFit/>
          </a:bodyPr>
          <a:lstStyle/>
          <a:p>
            <a:pPr marL="285750" indent="-285750" algn="l">
              <a:spcAft>
                <a:spcPts val="1200"/>
              </a:spcAft>
              <a:buFont typeface="Arial" panose="020B0604020202020204" pitchFamily="34" charset="0"/>
              <a:buChar char="•"/>
            </a:pPr>
            <a:r>
              <a:rPr lang="pt-BR" sz="1600" b="1" dirty="0">
                <a:latin typeface="Quicksand" pitchFamily="2" charset="0"/>
              </a:rPr>
              <a:t>Competências operacionais</a:t>
            </a:r>
            <a:r>
              <a:rPr lang="pt-BR" sz="1600" dirty="0">
                <a:latin typeface="Quicksand" pitchFamily="2" charset="0"/>
              </a:rPr>
              <a:t> – monitoramento, segurança e novas integrações.</a:t>
            </a:r>
          </a:p>
        </p:txBody>
      </p:sp>
      <p:sp>
        <p:nvSpPr>
          <p:cNvPr id="16" name="CaixaDeTexto 15">
            <a:extLst>
              <a:ext uri="{FF2B5EF4-FFF2-40B4-BE49-F238E27FC236}">
                <a16:creationId xmlns:a16="http://schemas.microsoft.com/office/drawing/2014/main" id="{C178C3F7-35CE-4A2E-8828-8D40F94EE890}"/>
              </a:ext>
            </a:extLst>
          </p:cNvPr>
          <p:cNvSpPr txBox="1"/>
          <p:nvPr/>
        </p:nvSpPr>
        <p:spPr>
          <a:xfrm>
            <a:off x="733780" y="4661270"/>
            <a:ext cx="5387621" cy="1231106"/>
          </a:xfrm>
          <a:prstGeom prst="rect">
            <a:avLst/>
          </a:prstGeom>
          <a:noFill/>
        </p:spPr>
        <p:txBody>
          <a:bodyPr wrap="square" rtlCol="0">
            <a:spAutoFit/>
          </a:bodyPr>
          <a:lstStyle/>
          <a:p>
            <a:pPr marL="285750" indent="-285750" algn="r">
              <a:spcAft>
                <a:spcPts val="1200"/>
              </a:spcAft>
              <a:buFont typeface="Arial" panose="020B0604020202020204" pitchFamily="34" charset="0"/>
              <a:buChar char="•"/>
            </a:pPr>
            <a:r>
              <a:rPr lang="pt-BR" sz="1600" dirty="0">
                <a:latin typeface="Quicksand" pitchFamily="2" charset="0"/>
              </a:rPr>
              <a:t>Serão necessárias </a:t>
            </a:r>
            <a:r>
              <a:rPr lang="pt-BR" sz="1600" b="1" dirty="0">
                <a:latin typeface="Quicksand" pitchFamily="2" charset="0"/>
              </a:rPr>
              <a:t>3 competências tecnológicas</a:t>
            </a:r>
            <a:r>
              <a:rPr lang="pt-BR" sz="1600" dirty="0">
                <a:latin typeface="Quicksand" pitchFamily="2" charset="0"/>
              </a:rPr>
              <a:t> (</a:t>
            </a:r>
            <a:r>
              <a:rPr lang="pt-BR" sz="1600" dirty="0" err="1">
                <a:latin typeface="Quicksand" pitchFamily="2" charset="0"/>
              </a:rPr>
              <a:t>React</a:t>
            </a:r>
            <a:r>
              <a:rPr lang="pt-BR" sz="1600" dirty="0">
                <a:latin typeface="Quicksand" pitchFamily="2" charset="0"/>
              </a:rPr>
              <a:t> </a:t>
            </a:r>
            <a:r>
              <a:rPr lang="pt-BR" sz="1600" dirty="0" err="1">
                <a:latin typeface="Quicksand" pitchFamily="2" charset="0"/>
              </a:rPr>
              <a:t>Native</a:t>
            </a:r>
            <a:r>
              <a:rPr lang="pt-BR" sz="1600" dirty="0">
                <a:latin typeface="Quicksand" pitchFamily="2" charset="0"/>
              </a:rPr>
              <a:t>/Android/iOS).</a:t>
            </a:r>
          </a:p>
          <a:p>
            <a:pPr marL="285750" indent="-285750" algn="r">
              <a:spcAft>
                <a:spcPts val="1200"/>
              </a:spcAft>
              <a:buFont typeface="Arial" panose="020B0604020202020204" pitchFamily="34" charset="0"/>
              <a:buChar char="•"/>
            </a:pPr>
            <a:r>
              <a:rPr lang="pt-BR" sz="1600" b="1" dirty="0">
                <a:latin typeface="Quicksand" pitchFamily="2" charset="0"/>
              </a:rPr>
              <a:t>Reaproveitamento de funcionalidades</a:t>
            </a:r>
            <a:br>
              <a:rPr lang="pt-BR" sz="1600" dirty="0">
                <a:latin typeface="Quicksand" pitchFamily="2" charset="0"/>
              </a:rPr>
            </a:br>
            <a:r>
              <a:rPr lang="pt-BR" sz="1600" dirty="0">
                <a:latin typeface="Quicksand" pitchFamily="2" charset="0"/>
              </a:rPr>
              <a:t>será detalhado caso a caso.</a:t>
            </a:r>
          </a:p>
        </p:txBody>
      </p:sp>
      <p:sp>
        <p:nvSpPr>
          <p:cNvPr id="18" name="CaixaDeTexto 17">
            <a:extLst>
              <a:ext uri="{FF2B5EF4-FFF2-40B4-BE49-F238E27FC236}">
                <a16:creationId xmlns:a16="http://schemas.microsoft.com/office/drawing/2014/main" id="{F5E9697F-BF3F-46E4-A9D9-A45520120034}"/>
              </a:ext>
            </a:extLst>
          </p:cNvPr>
          <p:cNvSpPr txBox="1"/>
          <p:nvPr/>
        </p:nvSpPr>
        <p:spPr>
          <a:xfrm>
            <a:off x="1701209" y="3075357"/>
            <a:ext cx="3651838" cy="461665"/>
          </a:xfrm>
          <a:prstGeom prst="rect">
            <a:avLst/>
          </a:prstGeom>
          <a:noFill/>
        </p:spPr>
        <p:txBody>
          <a:bodyPr wrap="square">
            <a:spAutoFit/>
          </a:bodyPr>
          <a:lstStyle/>
          <a:p>
            <a:pPr algn="r"/>
            <a:r>
              <a:rPr lang="pt-BR" sz="2400" b="1" dirty="0">
                <a:latin typeface="Quicksand" pitchFamily="2" charset="0"/>
              </a:rPr>
              <a:t>Arranjo estrutural</a:t>
            </a:r>
          </a:p>
        </p:txBody>
      </p:sp>
      <p:sp>
        <p:nvSpPr>
          <p:cNvPr id="20" name="CaixaDeTexto 19">
            <a:extLst>
              <a:ext uri="{FF2B5EF4-FFF2-40B4-BE49-F238E27FC236}">
                <a16:creationId xmlns:a16="http://schemas.microsoft.com/office/drawing/2014/main" id="{74C1ACF8-6E8D-43A3-97AB-DBF38634A2EC}"/>
              </a:ext>
            </a:extLst>
          </p:cNvPr>
          <p:cNvSpPr txBox="1"/>
          <p:nvPr/>
        </p:nvSpPr>
        <p:spPr>
          <a:xfrm>
            <a:off x="6419851" y="2434709"/>
            <a:ext cx="1606549" cy="461665"/>
          </a:xfrm>
          <a:prstGeom prst="rect">
            <a:avLst/>
          </a:prstGeom>
          <a:noFill/>
        </p:spPr>
        <p:txBody>
          <a:bodyPr wrap="square">
            <a:spAutoFit/>
          </a:bodyPr>
          <a:lstStyle>
            <a:defPPr>
              <a:defRPr lang="pt-BR"/>
            </a:defPPr>
            <a:lvl1pPr algn="r">
              <a:defRPr b="1">
                <a:latin typeface="Quicksand" pitchFamily="2" charset="0"/>
              </a:defRPr>
            </a:lvl1pPr>
          </a:lstStyle>
          <a:p>
            <a:pPr algn="l"/>
            <a:r>
              <a:rPr lang="pt-BR" sz="2400" dirty="0"/>
              <a:t>Dados</a:t>
            </a:r>
          </a:p>
        </p:txBody>
      </p:sp>
      <p:sp>
        <p:nvSpPr>
          <p:cNvPr id="22" name="CaixaDeTexto 21">
            <a:extLst>
              <a:ext uri="{FF2B5EF4-FFF2-40B4-BE49-F238E27FC236}">
                <a16:creationId xmlns:a16="http://schemas.microsoft.com/office/drawing/2014/main" id="{1B091B90-24D9-4414-9E9A-BCDCCF9B92E0}"/>
              </a:ext>
            </a:extLst>
          </p:cNvPr>
          <p:cNvSpPr txBox="1"/>
          <p:nvPr/>
        </p:nvSpPr>
        <p:spPr>
          <a:xfrm>
            <a:off x="6699249" y="3474045"/>
            <a:ext cx="3676650" cy="461665"/>
          </a:xfrm>
          <a:prstGeom prst="rect">
            <a:avLst/>
          </a:prstGeom>
          <a:noFill/>
        </p:spPr>
        <p:txBody>
          <a:bodyPr wrap="square">
            <a:spAutoFit/>
          </a:bodyPr>
          <a:lstStyle>
            <a:defPPr>
              <a:defRPr lang="pt-BR"/>
            </a:defPPr>
            <a:lvl1pPr>
              <a:defRPr b="1">
                <a:latin typeface="Quicksand" pitchFamily="2" charset="0"/>
              </a:defRPr>
            </a:lvl1pPr>
          </a:lstStyle>
          <a:p>
            <a:r>
              <a:rPr lang="pt-BR" sz="2400" dirty="0"/>
              <a:t>Operação tecnológica</a:t>
            </a:r>
          </a:p>
        </p:txBody>
      </p:sp>
      <p:sp>
        <p:nvSpPr>
          <p:cNvPr id="24" name="CaixaDeTexto 23">
            <a:extLst>
              <a:ext uri="{FF2B5EF4-FFF2-40B4-BE49-F238E27FC236}">
                <a16:creationId xmlns:a16="http://schemas.microsoft.com/office/drawing/2014/main" id="{DA458AD2-D667-4195-B1E5-A5BD3085176C}"/>
              </a:ext>
            </a:extLst>
          </p:cNvPr>
          <p:cNvSpPr txBox="1"/>
          <p:nvPr/>
        </p:nvSpPr>
        <p:spPr>
          <a:xfrm>
            <a:off x="2799028" y="3876754"/>
            <a:ext cx="3277923" cy="461665"/>
          </a:xfrm>
          <a:prstGeom prst="rect">
            <a:avLst/>
          </a:prstGeom>
          <a:noFill/>
        </p:spPr>
        <p:txBody>
          <a:bodyPr wrap="square">
            <a:spAutoFit/>
          </a:bodyPr>
          <a:lstStyle>
            <a:defPPr>
              <a:defRPr lang="pt-BR"/>
            </a:defPPr>
            <a:lvl1pPr algn="r">
              <a:defRPr b="1">
                <a:latin typeface="Quicksand" pitchFamily="2" charset="0"/>
              </a:defRPr>
            </a:lvl1pPr>
          </a:lstStyle>
          <a:p>
            <a:r>
              <a:rPr lang="pt-BR" sz="2400" dirty="0"/>
              <a:t>Desenvolvimento</a:t>
            </a:r>
          </a:p>
        </p:txBody>
      </p:sp>
      <p:sp>
        <p:nvSpPr>
          <p:cNvPr id="25" name="Retângulo: Cantos Arredondados 24">
            <a:extLst>
              <a:ext uri="{FF2B5EF4-FFF2-40B4-BE49-F238E27FC236}">
                <a16:creationId xmlns:a16="http://schemas.microsoft.com/office/drawing/2014/main" id="{FEC050F7-2E59-45EF-AFDE-E8C3997CCF26}"/>
              </a:ext>
            </a:extLst>
          </p:cNvPr>
          <p:cNvSpPr/>
          <p:nvPr/>
        </p:nvSpPr>
        <p:spPr>
          <a:xfrm>
            <a:off x="5544660" y="2874029"/>
            <a:ext cx="1002724" cy="1002724"/>
          </a:xfrm>
          <a:prstGeom prst="roundRect">
            <a:avLst/>
          </a:prstGeom>
          <a:solidFill>
            <a:srgbClr val="00AA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4" name="Agrupar 3">
            <a:extLst>
              <a:ext uri="{FF2B5EF4-FFF2-40B4-BE49-F238E27FC236}">
                <a16:creationId xmlns:a16="http://schemas.microsoft.com/office/drawing/2014/main" id="{5C7F8234-2AA8-4686-9F54-A1847254FC4D}"/>
              </a:ext>
            </a:extLst>
          </p:cNvPr>
          <p:cNvGrpSpPr/>
          <p:nvPr/>
        </p:nvGrpSpPr>
        <p:grpSpPr>
          <a:xfrm>
            <a:off x="5746207" y="3064575"/>
            <a:ext cx="635000" cy="621632"/>
            <a:chOff x="5746207" y="3064575"/>
            <a:chExt cx="635000" cy="621632"/>
          </a:xfrm>
        </p:grpSpPr>
        <p:pic>
          <p:nvPicPr>
            <p:cNvPr id="26" name="Imagem 25">
              <a:extLst>
                <a:ext uri="{FF2B5EF4-FFF2-40B4-BE49-F238E27FC236}">
                  <a16:creationId xmlns:a16="http://schemas.microsoft.com/office/drawing/2014/main" id="{BF3D8F8F-DC8F-4FCC-894A-62A5CD59B5FB}"/>
                </a:ext>
              </a:extLst>
            </p:cNvPr>
            <p:cNvPicPr>
              <a:picLocks noChangeAspect="1"/>
            </p:cNvPicPr>
            <p:nvPr/>
          </p:nvPicPr>
          <p:blipFill>
            <a:blip r:embed="rId3"/>
            <a:stretch>
              <a:fillRect/>
            </a:stretch>
          </p:blipFill>
          <p:spPr>
            <a:xfrm>
              <a:off x="5746207" y="3064575"/>
              <a:ext cx="635000" cy="621632"/>
            </a:xfrm>
            <a:prstGeom prst="rect">
              <a:avLst/>
            </a:prstGeom>
          </p:spPr>
        </p:pic>
        <p:pic>
          <p:nvPicPr>
            <p:cNvPr id="21" name="Gráfico 20">
              <a:extLst>
                <a:ext uri="{FF2B5EF4-FFF2-40B4-BE49-F238E27FC236}">
                  <a16:creationId xmlns:a16="http://schemas.microsoft.com/office/drawing/2014/main" id="{9DBF8CEF-18ED-494D-A9C5-6A63494D11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81369" y="3305940"/>
              <a:ext cx="364676" cy="364676"/>
            </a:xfrm>
            <a:prstGeom prst="rect">
              <a:avLst/>
            </a:prstGeom>
          </p:spPr>
        </p:pic>
      </p:grpSp>
    </p:spTree>
    <p:extLst>
      <p:ext uri="{BB962C8B-B14F-4D97-AF65-F5344CB8AC3E}">
        <p14:creationId xmlns:p14="http://schemas.microsoft.com/office/powerpoint/2010/main" val="341422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886DEFBE-B20A-4672-AC79-FA78527EE5BA}"/>
              </a:ext>
            </a:extLst>
          </p:cNvPr>
          <p:cNvSpPr>
            <a:spLocks noGrp="1"/>
          </p:cNvSpPr>
          <p:nvPr>
            <p:ph type="title"/>
          </p:nvPr>
        </p:nvSpPr>
        <p:spPr/>
        <p:txBody>
          <a:bodyPr>
            <a:normAutofit/>
          </a:bodyPr>
          <a:lstStyle/>
          <a:p>
            <a:r>
              <a:rPr lang="pt-BR" dirty="0"/>
              <a:t>Próximos passos</a:t>
            </a:r>
          </a:p>
        </p:txBody>
      </p:sp>
      <p:sp>
        <p:nvSpPr>
          <p:cNvPr id="7" name="Espaço Reservado para Texto 6">
            <a:extLst>
              <a:ext uri="{FF2B5EF4-FFF2-40B4-BE49-F238E27FC236}">
                <a16:creationId xmlns:a16="http://schemas.microsoft.com/office/drawing/2014/main" id="{AF976687-0FF3-4579-90AD-E6B8FEDDDD6F}"/>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173357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654812-83AF-44E6-88CF-F0921BCCCA70}"/>
              </a:ext>
            </a:extLst>
          </p:cNvPr>
          <p:cNvSpPr>
            <a:spLocks noGrp="1"/>
          </p:cNvSpPr>
          <p:nvPr>
            <p:ph type="title"/>
          </p:nvPr>
        </p:nvSpPr>
        <p:spPr/>
        <p:txBody>
          <a:bodyPr/>
          <a:lstStyle/>
          <a:p>
            <a:r>
              <a:rPr lang="pt-BR" dirty="0"/>
              <a:t>Próximos passos</a:t>
            </a:r>
          </a:p>
        </p:txBody>
      </p:sp>
      <p:sp>
        <p:nvSpPr>
          <p:cNvPr id="3" name="Subtítulo 2">
            <a:extLst>
              <a:ext uri="{FF2B5EF4-FFF2-40B4-BE49-F238E27FC236}">
                <a16:creationId xmlns:a16="http://schemas.microsoft.com/office/drawing/2014/main" id="{D2C1D30F-3921-4DC7-9996-F9547985E68B}"/>
              </a:ext>
            </a:extLst>
          </p:cNvPr>
          <p:cNvSpPr>
            <a:spLocks noGrp="1"/>
          </p:cNvSpPr>
          <p:nvPr>
            <p:ph type="subTitle" idx="1"/>
          </p:nvPr>
        </p:nvSpPr>
        <p:spPr/>
        <p:txBody>
          <a:bodyPr>
            <a:normAutofit fontScale="92500" lnSpcReduction="10000"/>
          </a:bodyPr>
          <a:lstStyle/>
          <a:p>
            <a:endParaRPr lang="pt-BR"/>
          </a:p>
        </p:txBody>
      </p:sp>
      <p:cxnSp>
        <p:nvCxnSpPr>
          <p:cNvPr id="5" name="Conector reto 4">
            <a:extLst>
              <a:ext uri="{FF2B5EF4-FFF2-40B4-BE49-F238E27FC236}">
                <a16:creationId xmlns:a16="http://schemas.microsoft.com/office/drawing/2014/main" id="{DE666C0E-A62A-4BA1-914E-52B2B34FC0EA}"/>
              </a:ext>
            </a:extLst>
          </p:cNvPr>
          <p:cNvCxnSpPr>
            <a:cxnSpLocks/>
          </p:cNvCxnSpPr>
          <p:nvPr/>
        </p:nvCxnSpPr>
        <p:spPr>
          <a:xfrm>
            <a:off x="1" y="3539551"/>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92A41867-B995-4771-BDDA-58FD4D8A0FA8}"/>
              </a:ext>
            </a:extLst>
          </p:cNvPr>
          <p:cNvCxnSpPr>
            <a:cxnSpLocks/>
          </p:cNvCxnSpPr>
          <p:nvPr/>
        </p:nvCxnSpPr>
        <p:spPr>
          <a:xfrm>
            <a:off x="200026" y="5086352"/>
            <a:ext cx="11991975"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52CE6AFE-1EC2-430B-A56C-D17BBA97A935}"/>
              </a:ext>
            </a:extLst>
          </p:cNvPr>
          <p:cNvSpPr txBox="1"/>
          <p:nvPr/>
        </p:nvSpPr>
        <p:spPr>
          <a:xfrm>
            <a:off x="304801" y="5155141"/>
            <a:ext cx="3305440" cy="338554"/>
          </a:xfrm>
          <a:prstGeom prst="rect">
            <a:avLst/>
          </a:prstGeom>
          <a:noFill/>
        </p:spPr>
        <p:txBody>
          <a:bodyPr wrap="square">
            <a:spAutoFit/>
          </a:bodyPr>
          <a:lstStyle/>
          <a:p>
            <a:pPr>
              <a:spcAft>
                <a:spcPts val="1200"/>
              </a:spcAft>
            </a:pPr>
            <a:r>
              <a:rPr lang="pt-BR" sz="1600" b="1" noProof="1">
                <a:solidFill>
                  <a:schemeClr val="tx1">
                    <a:lumMod val="65000"/>
                    <a:lumOff val="35000"/>
                  </a:schemeClr>
                </a:solidFill>
                <a:latin typeface="Quicksand" pitchFamily="2" charset="0"/>
              </a:rPr>
              <a:t>Modelo de negócio</a:t>
            </a:r>
          </a:p>
        </p:txBody>
      </p:sp>
      <p:sp>
        <p:nvSpPr>
          <p:cNvPr id="14" name="CaixaDeTexto 13">
            <a:extLst>
              <a:ext uri="{FF2B5EF4-FFF2-40B4-BE49-F238E27FC236}">
                <a16:creationId xmlns:a16="http://schemas.microsoft.com/office/drawing/2014/main" id="{F497C7D6-3BE0-4581-9E6D-5C7132287E7D}"/>
              </a:ext>
            </a:extLst>
          </p:cNvPr>
          <p:cNvSpPr txBox="1"/>
          <p:nvPr/>
        </p:nvSpPr>
        <p:spPr>
          <a:xfrm>
            <a:off x="304800" y="3609962"/>
            <a:ext cx="3838575" cy="338554"/>
          </a:xfrm>
          <a:prstGeom prst="rect">
            <a:avLst/>
          </a:prstGeom>
          <a:noFill/>
        </p:spPr>
        <p:txBody>
          <a:bodyPr wrap="square">
            <a:spAutoFit/>
          </a:bodyPr>
          <a:lstStyle/>
          <a:p>
            <a:pPr>
              <a:spcAft>
                <a:spcPts val="1200"/>
              </a:spcAft>
            </a:pPr>
            <a:r>
              <a:rPr lang="pt-BR" sz="1600" b="1" noProof="1">
                <a:solidFill>
                  <a:schemeClr val="tx1">
                    <a:lumMod val="65000"/>
                    <a:lumOff val="35000"/>
                  </a:schemeClr>
                </a:solidFill>
                <a:latin typeface="Quicksand" pitchFamily="2" charset="0"/>
              </a:rPr>
              <a:t>Modelo de integração com parceiros</a:t>
            </a:r>
          </a:p>
        </p:txBody>
      </p:sp>
      <p:sp>
        <p:nvSpPr>
          <p:cNvPr id="15" name="CaixaDeTexto 14">
            <a:extLst>
              <a:ext uri="{FF2B5EF4-FFF2-40B4-BE49-F238E27FC236}">
                <a16:creationId xmlns:a16="http://schemas.microsoft.com/office/drawing/2014/main" id="{8AFCE953-7DF1-41E0-9F06-F2734EE5CFFE}"/>
              </a:ext>
            </a:extLst>
          </p:cNvPr>
          <p:cNvSpPr txBox="1"/>
          <p:nvPr/>
        </p:nvSpPr>
        <p:spPr>
          <a:xfrm>
            <a:off x="767610" y="5682046"/>
            <a:ext cx="2626933" cy="738664"/>
          </a:xfrm>
          <a:prstGeom prst="roundRect">
            <a:avLst/>
          </a:prstGeom>
          <a:noFill/>
          <a:ln>
            <a:solidFill>
              <a:schemeClr val="bg1">
                <a:lumMod val="65000"/>
              </a:schemeClr>
            </a:solidFill>
          </a:ln>
        </p:spPr>
        <p:txBody>
          <a:bodyPr wrap="square" anchor="ctr">
            <a:noAutofit/>
          </a:bodyPr>
          <a:lstStyle>
            <a:defPPr>
              <a:defRPr lang="pt-BR"/>
            </a:defPPr>
            <a:lvl1pPr algn="ctr">
              <a:spcAft>
                <a:spcPts val="1200"/>
              </a:spcAft>
              <a:defRPr sz="1400">
                <a:solidFill>
                  <a:schemeClr val="tx1">
                    <a:lumMod val="65000"/>
                    <a:lumOff val="35000"/>
                  </a:schemeClr>
                </a:solidFill>
                <a:latin typeface="Quicksand" pitchFamily="2" charset="0"/>
              </a:defRPr>
            </a:lvl1pPr>
          </a:lstStyle>
          <a:p>
            <a:r>
              <a:rPr lang="pt-BR" noProof="1"/>
              <a:t>Roadmap de lançamento e entregas</a:t>
            </a:r>
          </a:p>
        </p:txBody>
      </p:sp>
      <p:sp>
        <p:nvSpPr>
          <p:cNvPr id="16" name="CaixaDeTexto 15">
            <a:extLst>
              <a:ext uri="{FF2B5EF4-FFF2-40B4-BE49-F238E27FC236}">
                <a16:creationId xmlns:a16="http://schemas.microsoft.com/office/drawing/2014/main" id="{CA55B85F-48A4-496A-B916-3462CAFB0F7F}"/>
              </a:ext>
            </a:extLst>
          </p:cNvPr>
          <p:cNvSpPr txBox="1"/>
          <p:nvPr/>
        </p:nvSpPr>
        <p:spPr>
          <a:xfrm>
            <a:off x="7679561" y="4211403"/>
            <a:ext cx="4202890" cy="663955"/>
          </a:xfrm>
          <a:prstGeom prst="roundRect">
            <a:avLst/>
          </a:prstGeom>
          <a:noFill/>
          <a:ln>
            <a:solidFill>
              <a:schemeClr val="bg1">
                <a:lumMod val="65000"/>
              </a:schemeClr>
            </a:solidFill>
          </a:ln>
        </p:spPr>
        <p:txBody>
          <a:bodyPr wrap="square" anchor="ctr">
            <a:noAutofit/>
          </a:bodyPr>
          <a:lstStyle>
            <a:defPPr>
              <a:defRPr lang="pt-BR"/>
            </a:defPPr>
            <a:lvl1pPr algn="ctr">
              <a:spcAft>
                <a:spcPts val="1200"/>
              </a:spcAft>
              <a:defRPr sz="1400">
                <a:solidFill>
                  <a:schemeClr val="tx1">
                    <a:lumMod val="65000"/>
                    <a:lumOff val="35000"/>
                  </a:schemeClr>
                </a:solidFill>
                <a:latin typeface="Quicksand" pitchFamily="2" charset="0"/>
              </a:defRPr>
            </a:lvl1pPr>
          </a:lstStyle>
          <a:p>
            <a:r>
              <a:rPr lang="pt-BR" noProof="1"/>
              <a:t>Acordar o melhor método de integração (Webview / Hub de API / mini-apps)</a:t>
            </a:r>
            <a:endParaRPr lang="en-US" noProof="1"/>
          </a:p>
        </p:txBody>
      </p:sp>
      <p:sp>
        <p:nvSpPr>
          <p:cNvPr id="17" name="CaixaDeTexto 16">
            <a:extLst>
              <a:ext uri="{FF2B5EF4-FFF2-40B4-BE49-F238E27FC236}">
                <a16:creationId xmlns:a16="http://schemas.microsoft.com/office/drawing/2014/main" id="{421449E5-E4FF-423C-A328-7C14445A9BDD}"/>
              </a:ext>
            </a:extLst>
          </p:cNvPr>
          <p:cNvSpPr txBox="1"/>
          <p:nvPr/>
        </p:nvSpPr>
        <p:spPr>
          <a:xfrm>
            <a:off x="4704263" y="5682046"/>
            <a:ext cx="3241535" cy="738664"/>
          </a:xfrm>
          <a:prstGeom prst="roundRect">
            <a:avLst/>
          </a:prstGeom>
          <a:noFill/>
          <a:ln>
            <a:solidFill>
              <a:schemeClr val="bg1">
                <a:lumMod val="65000"/>
              </a:schemeClr>
            </a:solidFill>
          </a:ln>
        </p:spPr>
        <p:txBody>
          <a:bodyPr wrap="square" anchor="ctr">
            <a:noAutofit/>
          </a:bodyPr>
          <a:lstStyle>
            <a:defPPr>
              <a:defRPr lang="pt-BR"/>
            </a:defPPr>
            <a:lvl1pPr algn="ctr">
              <a:spcAft>
                <a:spcPts val="1200"/>
              </a:spcAft>
              <a:defRPr sz="1400">
                <a:solidFill>
                  <a:schemeClr val="tx1">
                    <a:lumMod val="65000"/>
                    <a:lumOff val="35000"/>
                  </a:schemeClr>
                </a:solidFill>
                <a:latin typeface="Quicksand" pitchFamily="2" charset="0"/>
              </a:defRPr>
            </a:lvl1pPr>
          </a:lstStyle>
          <a:p>
            <a:r>
              <a:rPr lang="pt-BR" noProof="1"/>
              <a:t>Definir qual será o modelo de negócio de soluções e produtos</a:t>
            </a:r>
            <a:endParaRPr lang="en-US" noProof="1"/>
          </a:p>
        </p:txBody>
      </p:sp>
      <p:sp>
        <p:nvSpPr>
          <p:cNvPr id="18" name="CaixaDeTexto 17">
            <a:extLst>
              <a:ext uri="{FF2B5EF4-FFF2-40B4-BE49-F238E27FC236}">
                <a16:creationId xmlns:a16="http://schemas.microsoft.com/office/drawing/2014/main" id="{B77C9EE5-CEEF-4099-9C89-512D71AFD45F}"/>
              </a:ext>
            </a:extLst>
          </p:cNvPr>
          <p:cNvSpPr txBox="1"/>
          <p:nvPr/>
        </p:nvSpPr>
        <p:spPr>
          <a:xfrm>
            <a:off x="9255518" y="5682046"/>
            <a:ext cx="2626933" cy="738663"/>
          </a:xfrm>
          <a:prstGeom prst="roundRect">
            <a:avLst/>
          </a:prstGeom>
          <a:noFill/>
          <a:ln>
            <a:solidFill>
              <a:schemeClr val="bg1">
                <a:lumMod val="65000"/>
              </a:schemeClr>
            </a:solidFill>
          </a:ln>
        </p:spPr>
        <p:txBody>
          <a:bodyPr wrap="square" anchor="ctr">
            <a:noAutofit/>
          </a:bodyPr>
          <a:lstStyle>
            <a:defPPr>
              <a:defRPr lang="pt-BR"/>
            </a:defPPr>
            <a:lvl1pPr algn="ctr">
              <a:spcAft>
                <a:spcPts val="1200"/>
              </a:spcAft>
              <a:defRPr sz="1400">
                <a:solidFill>
                  <a:schemeClr val="tx1">
                    <a:lumMod val="65000"/>
                    <a:lumOff val="35000"/>
                  </a:schemeClr>
                </a:solidFill>
                <a:latin typeface="Quicksand" pitchFamily="2" charset="0"/>
              </a:defRPr>
            </a:lvl1pPr>
          </a:lstStyle>
          <a:p>
            <a:r>
              <a:rPr lang="pt-BR" noProof="1"/>
              <a:t>Definição das ofertas</a:t>
            </a:r>
          </a:p>
        </p:txBody>
      </p:sp>
      <p:sp>
        <p:nvSpPr>
          <p:cNvPr id="24" name="CaixaDeTexto 23">
            <a:extLst>
              <a:ext uri="{FF2B5EF4-FFF2-40B4-BE49-F238E27FC236}">
                <a16:creationId xmlns:a16="http://schemas.microsoft.com/office/drawing/2014/main" id="{44BC03AA-629B-46E2-A907-67B0F0140F7A}"/>
              </a:ext>
            </a:extLst>
          </p:cNvPr>
          <p:cNvSpPr txBox="1"/>
          <p:nvPr/>
        </p:nvSpPr>
        <p:spPr>
          <a:xfrm>
            <a:off x="767610" y="4211403"/>
            <a:ext cx="2520000" cy="663951"/>
          </a:xfrm>
          <a:prstGeom prst="roundRect">
            <a:avLst/>
          </a:prstGeom>
          <a:noFill/>
          <a:ln>
            <a:solidFill>
              <a:schemeClr val="bg1">
                <a:lumMod val="65000"/>
              </a:schemeClr>
            </a:solidFill>
          </a:ln>
        </p:spPr>
        <p:txBody>
          <a:bodyPr wrap="square" anchor="ctr">
            <a:noAutofit/>
          </a:bodyPr>
          <a:lstStyle>
            <a:defPPr>
              <a:defRPr lang="pt-BR"/>
            </a:defPPr>
            <a:lvl1pPr algn="ctr">
              <a:spcAft>
                <a:spcPts val="1200"/>
              </a:spcAft>
              <a:defRPr sz="1400">
                <a:solidFill>
                  <a:schemeClr val="tx1">
                    <a:lumMod val="65000"/>
                    <a:lumOff val="35000"/>
                  </a:schemeClr>
                </a:solidFill>
                <a:latin typeface="Quicksand" pitchFamily="2" charset="0"/>
              </a:defRPr>
            </a:lvl1pPr>
          </a:lstStyle>
          <a:p>
            <a:r>
              <a:rPr lang="pt-BR" noProof="1"/>
              <a:t>Avaliar parceiros</a:t>
            </a:r>
          </a:p>
        </p:txBody>
      </p:sp>
      <p:sp>
        <p:nvSpPr>
          <p:cNvPr id="25" name="CaixaDeTexto 24">
            <a:extLst>
              <a:ext uri="{FF2B5EF4-FFF2-40B4-BE49-F238E27FC236}">
                <a16:creationId xmlns:a16="http://schemas.microsoft.com/office/drawing/2014/main" id="{12FA0AC9-B2E0-488F-82E4-6C2C30A0CAE9}"/>
              </a:ext>
            </a:extLst>
          </p:cNvPr>
          <p:cNvSpPr txBox="1"/>
          <p:nvPr/>
        </p:nvSpPr>
        <p:spPr>
          <a:xfrm>
            <a:off x="4284247" y="4211404"/>
            <a:ext cx="2398677" cy="663954"/>
          </a:xfrm>
          <a:prstGeom prst="roundRect">
            <a:avLst/>
          </a:prstGeom>
          <a:noFill/>
          <a:ln>
            <a:solidFill>
              <a:schemeClr val="bg1">
                <a:lumMod val="65000"/>
              </a:schemeClr>
            </a:solidFill>
          </a:ln>
        </p:spPr>
        <p:txBody>
          <a:bodyPr wrap="square" anchor="ctr">
            <a:noAutofit/>
          </a:bodyPr>
          <a:lstStyle>
            <a:defPPr>
              <a:defRPr lang="pt-BR"/>
            </a:defPPr>
            <a:lvl1pPr algn="ctr">
              <a:spcAft>
                <a:spcPts val="1200"/>
              </a:spcAft>
              <a:defRPr sz="1400">
                <a:solidFill>
                  <a:schemeClr val="tx1">
                    <a:lumMod val="65000"/>
                    <a:lumOff val="35000"/>
                  </a:schemeClr>
                </a:solidFill>
                <a:latin typeface="Quicksand" pitchFamily="2" charset="0"/>
              </a:defRPr>
            </a:lvl1pPr>
          </a:lstStyle>
          <a:p>
            <a:r>
              <a:rPr lang="pt-BR" noProof="1"/>
              <a:t>Definir o modelo de negócio com parceiros.</a:t>
            </a:r>
            <a:endParaRPr lang="en-US" noProof="1"/>
          </a:p>
        </p:txBody>
      </p:sp>
      <p:sp>
        <p:nvSpPr>
          <p:cNvPr id="27" name="Retângulo 26">
            <a:extLst>
              <a:ext uri="{FF2B5EF4-FFF2-40B4-BE49-F238E27FC236}">
                <a16:creationId xmlns:a16="http://schemas.microsoft.com/office/drawing/2014/main" id="{41B7F757-4FFE-4927-80FC-6D584C378FD1}"/>
              </a:ext>
            </a:extLst>
          </p:cNvPr>
          <p:cNvSpPr/>
          <p:nvPr/>
        </p:nvSpPr>
        <p:spPr>
          <a:xfrm rot="16200000">
            <a:off x="-1542867" y="5067837"/>
            <a:ext cx="3333031" cy="247296"/>
          </a:xfrm>
          <a:prstGeom prst="rect">
            <a:avLst/>
          </a:prstGeom>
          <a:solidFill>
            <a:srgbClr val="FFD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b="1" dirty="0">
                <a:latin typeface="Quicksand" pitchFamily="2" charset="0"/>
              </a:rPr>
              <a:t>Produto</a:t>
            </a:r>
          </a:p>
        </p:txBody>
      </p:sp>
      <p:sp>
        <p:nvSpPr>
          <p:cNvPr id="6" name="CaixaDeTexto 5">
            <a:extLst>
              <a:ext uri="{FF2B5EF4-FFF2-40B4-BE49-F238E27FC236}">
                <a16:creationId xmlns:a16="http://schemas.microsoft.com/office/drawing/2014/main" id="{177F8071-E716-4D6F-82BC-ED731C5C12FE}"/>
              </a:ext>
            </a:extLst>
          </p:cNvPr>
          <p:cNvSpPr txBox="1"/>
          <p:nvPr/>
        </p:nvSpPr>
        <p:spPr>
          <a:xfrm>
            <a:off x="2835699" y="2138479"/>
            <a:ext cx="2160000" cy="1055606"/>
          </a:xfrm>
          <a:prstGeom prst="roundRect">
            <a:avLst/>
          </a:prstGeom>
          <a:noFill/>
          <a:ln>
            <a:solidFill>
              <a:schemeClr val="bg1">
                <a:lumMod val="65000"/>
              </a:schemeClr>
            </a:solidFill>
          </a:ln>
        </p:spPr>
        <p:txBody>
          <a:bodyPr wrap="square" anchor="ctr">
            <a:noAutofit/>
          </a:bodyPr>
          <a:lstStyle/>
          <a:p>
            <a:pPr algn="ctr">
              <a:spcAft>
                <a:spcPts val="1200"/>
              </a:spcAft>
            </a:pPr>
            <a:r>
              <a:rPr lang="en-US" sz="1400" noProof="1">
                <a:solidFill>
                  <a:schemeClr val="tx1">
                    <a:lumMod val="65000"/>
                    <a:lumOff val="35000"/>
                  </a:schemeClr>
                </a:solidFill>
                <a:latin typeface="Quicksand" pitchFamily="2" charset="0"/>
              </a:rPr>
              <a:t>Avaliar o investimento para constru</a:t>
            </a:r>
            <a:r>
              <a:rPr lang="pt-BR" sz="1400" noProof="1">
                <a:solidFill>
                  <a:schemeClr val="tx1">
                    <a:lumMod val="65000"/>
                    <a:lumOff val="35000"/>
                  </a:schemeClr>
                </a:solidFill>
                <a:latin typeface="Quicksand" pitchFamily="2" charset="0"/>
              </a:rPr>
              <a:t>ção da estrutura básica</a:t>
            </a:r>
            <a:endParaRPr lang="en-US" sz="1400" noProof="1">
              <a:solidFill>
                <a:schemeClr val="tx1">
                  <a:lumMod val="65000"/>
                  <a:lumOff val="35000"/>
                </a:schemeClr>
              </a:solidFill>
              <a:latin typeface="Quicksand" pitchFamily="2" charset="0"/>
            </a:endParaRPr>
          </a:p>
        </p:txBody>
      </p:sp>
      <p:sp>
        <p:nvSpPr>
          <p:cNvPr id="7" name="CaixaDeTexto 6">
            <a:extLst>
              <a:ext uri="{FF2B5EF4-FFF2-40B4-BE49-F238E27FC236}">
                <a16:creationId xmlns:a16="http://schemas.microsoft.com/office/drawing/2014/main" id="{6F394672-32CE-4DD3-8517-5D5DD9D18731}"/>
              </a:ext>
            </a:extLst>
          </p:cNvPr>
          <p:cNvSpPr txBox="1"/>
          <p:nvPr/>
        </p:nvSpPr>
        <p:spPr>
          <a:xfrm>
            <a:off x="767609" y="2138478"/>
            <a:ext cx="1932506" cy="1065147"/>
          </a:xfrm>
          <a:prstGeom prst="roundRect">
            <a:avLst/>
          </a:prstGeom>
          <a:noFill/>
          <a:ln>
            <a:solidFill>
              <a:schemeClr val="bg1">
                <a:lumMod val="65000"/>
              </a:schemeClr>
            </a:solidFill>
          </a:ln>
        </p:spPr>
        <p:txBody>
          <a:bodyPr wrap="square" anchor="ctr">
            <a:noAutofit/>
          </a:bodyPr>
          <a:lstStyle/>
          <a:p>
            <a:pPr algn="ctr">
              <a:spcAft>
                <a:spcPts val="1200"/>
              </a:spcAft>
            </a:pPr>
            <a:r>
              <a:rPr lang="pt-BR" sz="1400" noProof="1">
                <a:solidFill>
                  <a:schemeClr val="tx1">
                    <a:lumMod val="65000"/>
                    <a:lumOff val="35000"/>
                  </a:schemeClr>
                </a:solidFill>
                <a:latin typeface="Quicksand" pitchFamily="2" charset="0"/>
              </a:rPr>
              <a:t>Detalhar a implementação</a:t>
            </a:r>
          </a:p>
        </p:txBody>
      </p:sp>
      <p:sp>
        <p:nvSpPr>
          <p:cNvPr id="8" name="CaixaDeTexto 7">
            <a:extLst>
              <a:ext uri="{FF2B5EF4-FFF2-40B4-BE49-F238E27FC236}">
                <a16:creationId xmlns:a16="http://schemas.microsoft.com/office/drawing/2014/main" id="{7066F8EC-FD85-4892-9251-D7AABEAD8799}"/>
              </a:ext>
            </a:extLst>
          </p:cNvPr>
          <p:cNvSpPr txBox="1"/>
          <p:nvPr/>
        </p:nvSpPr>
        <p:spPr>
          <a:xfrm>
            <a:off x="9722451" y="2138479"/>
            <a:ext cx="2160000" cy="1055608"/>
          </a:xfrm>
          <a:prstGeom prst="roundRect">
            <a:avLst/>
          </a:prstGeom>
          <a:noFill/>
          <a:ln>
            <a:solidFill>
              <a:schemeClr val="bg1">
                <a:lumMod val="65000"/>
              </a:schemeClr>
            </a:solidFill>
          </a:ln>
        </p:spPr>
        <p:txBody>
          <a:bodyPr wrap="square" anchor="ctr">
            <a:noAutofit/>
          </a:bodyPr>
          <a:lstStyle/>
          <a:p>
            <a:pPr algn="ctr">
              <a:spcAft>
                <a:spcPts val="1200"/>
              </a:spcAft>
            </a:pPr>
            <a:r>
              <a:rPr lang="pt-BR" sz="1400" noProof="1">
                <a:solidFill>
                  <a:schemeClr val="tx1">
                    <a:lumMod val="65000"/>
                    <a:lumOff val="35000"/>
                  </a:schemeClr>
                </a:solidFill>
                <a:latin typeface="Quicksand" pitchFamily="2" charset="0"/>
              </a:rPr>
              <a:t>Embarcar produto para maturar os conceitos das integrações</a:t>
            </a:r>
            <a:r>
              <a:rPr lang="en-US" sz="1400" noProof="1">
                <a:solidFill>
                  <a:schemeClr val="tx1">
                    <a:lumMod val="65000"/>
                    <a:lumOff val="35000"/>
                  </a:schemeClr>
                </a:solidFill>
                <a:latin typeface="Quicksand" pitchFamily="2" charset="0"/>
              </a:rPr>
              <a:t>. </a:t>
            </a:r>
          </a:p>
        </p:txBody>
      </p:sp>
      <p:sp>
        <p:nvSpPr>
          <p:cNvPr id="9" name="CaixaDeTexto 8">
            <a:extLst>
              <a:ext uri="{FF2B5EF4-FFF2-40B4-BE49-F238E27FC236}">
                <a16:creationId xmlns:a16="http://schemas.microsoft.com/office/drawing/2014/main" id="{D281E33E-CA24-4F95-8571-09C9F3847BFA}"/>
              </a:ext>
            </a:extLst>
          </p:cNvPr>
          <p:cNvSpPr txBox="1"/>
          <p:nvPr/>
        </p:nvSpPr>
        <p:spPr>
          <a:xfrm>
            <a:off x="7426867" y="2138478"/>
            <a:ext cx="2160000" cy="1055607"/>
          </a:xfrm>
          <a:prstGeom prst="roundRect">
            <a:avLst/>
          </a:prstGeom>
          <a:noFill/>
          <a:ln>
            <a:solidFill>
              <a:schemeClr val="bg1">
                <a:lumMod val="65000"/>
              </a:schemeClr>
            </a:solidFill>
          </a:ln>
        </p:spPr>
        <p:txBody>
          <a:bodyPr wrap="square" anchor="ctr">
            <a:noAutofit/>
          </a:bodyPr>
          <a:lstStyle/>
          <a:p>
            <a:pPr algn="ctr">
              <a:spcAft>
                <a:spcPts val="1200"/>
              </a:spcAft>
            </a:pPr>
            <a:r>
              <a:rPr lang="pt-BR" sz="1400" noProof="1">
                <a:solidFill>
                  <a:schemeClr val="tx1">
                    <a:lumMod val="65000"/>
                    <a:lumOff val="35000"/>
                  </a:schemeClr>
                </a:solidFill>
                <a:latin typeface="Quicksand" pitchFamily="2" charset="0"/>
              </a:rPr>
              <a:t>Construir aplicações de referência.</a:t>
            </a:r>
          </a:p>
        </p:txBody>
      </p:sp>
      <p:sp>
        <p:nvSpPr>
          <p:cNvPr id="10" name="CaixaDeTexto 9">
            <a:extLst>
              <a:ext uri="{FF2B5EF4-FFF2-40B4-BE49-F238E27FC236}">
                <a16:creationId xmlns:a16="http://schemas.microsoft.com/office/drawing/2014/main" id="{E7E4B2F3-7DD9-4732-94B5-4E2F2E909FE1}"/>
              </a:ext>
            </a:extLst>
          </p:cNvPr>
          <p:cNvSpPr txBox="1"/>
          <p:nvPr/>
        </p:nvSpPr>
        <p:spPr>
          <a:xfrm>
            <a:off x="5131283" y="2138479"/>
            <a:ext cx="2160000" cy="1055606"/>
          </a:xfrm>
          <a:prstGeom prst="roundRect">
            <a:avLst/>
          </a:prstGeom>
          <a:noFill/>
          <a:ln>
            <a:solidFill>
              <a:schemeClr val="bg1">
                <a:lumMod val="65000"/>
              </a:schemeClr>
            </a:solidFill>
          </a:ln>
        </p:spPr>
        <p:txBody>
          <a:bodyPr wrap="square" anchor="ctr">
            <a:noAutofit/>
          </a:bodyPr>
          <a:lstStyle/>
          <a:p>
            <a:pPr algn="ctr">
              <a:spcAft>
                <a:spcPts val="1200"/>
              </a:spcAft>
            </a:pPr>
            <a:r>
              <a:rPr lang="en-US" sz="1400" noProof="1">
                <a:solidFill>
                  <a:schemeClr val="tx1">
                    <a:lumMod val="65000"/>
                    <a:lumOff val="35000"/>
                  </a:schemeClr>
                </a:solidFill>
                <a:latin typeface="Quicksand" pitchFamily="2" charset="0"/>
              </a:rPr>
              <a:t>Adaptar o processo de desenvolvimento.</a:t>
            </a:r>
          </a:p>
        </p:txBody>
      </p:sp>
      <p:sp>
        <p:nvSpPr>
          <p:cNvPr id="11" name="CaixaDeTexto 10">
            <a:extLst>
              <a:ext uri="{FF2B5EF4-FFF2-40B4-BE49-F238E27FC236}">
                <a16:creationId xmlns:a16="http://schemas.microsoft.com/office/drawing/2014/main" id="{C01D6D33-B067-4C7E-9841-C674C6683475}"/>
              </a:ext>
            </a:extLst>
          </p:cNvPr>
          <p:cNvSpPr txBox="1"/>
          <p:nvPr/>
        </p:nvSpPr>
        <p:spPr>
          <a:xfrm>
            <a:off x="304800" y="1595442"/>
            <a:ext cx="1738021" cy="338554"/>
          </a:xfrm>
          <a:prstGeom prst="rect">
            <a:avLst/>
          </a:prstGeom>
          <a:noFill/>
        </p:spPr>
        <p:txBody>
          <a:bodyPr wrap="square">
            <a:spAutoFit/>
          </a:bodyPr>
          <a:lstStyle/>
          <a:p>
            <a:pPr>
              <a:spcAft>
                <a:spcPts val="1200"/>
              </a:spcAft>
            </a:pPr>
            <a:r>
              <a:rPr lang="pt-BR" sz="1600" b="1" noProof="1">
                <a:solidFill>
                  <a:schemeClr val="tx1">
                    <a:lumMod val="65000"/>
                    <a:lumOff val="35000"/>
                  </a:schemeClr>
                </a:solidFill>
                <a:latin typeface="Quicksand" pitchFamily="2" charset="0"/>
              </a:rPr>
              <a:t>Arquitetura</a:t>
            </a:r>
          </a:p>
        </p:txBody>
      </p:sp>
      <p:sp>
        <p:nvSpPr>
          <p:cNvPr id="31" name="Forma Livre: Forma 30">
            <a:extLst>
              <a:ext uri="{FF2B5EF4-FFF2-40B4-BE49-F238E27FC236}">
                <a16:creationId xmlns:a16="http://schemas.microsoft.com/office/drawing/2014/main" id="{A9978857-62C0-487F-A692-33F1D2B6FE10}"/>
              </a:ext>
            </a:extLst>
          </p:cNvPr>
          <p:cNvSpPr/>
          <p:nvPr/>
        </p:nvSpPr>
        <p:spPr>
          <a:xfrm rot="16200000">
            <a:off x="-1112570" y="2179685"/>
            <a:ext cx="2472435" cy="247296"/>
          </a:xfrm>
          <a:custGeom>
            <a:avLst/>
            <a:gdLst>
              <a:gd name="connsiteX0" fmla="*/ 2472435 w 2472435"/>
              <a:gd name="connsiteY0" fmla="*/ 247296 h 247296"/>
              <a:gd name="connsiteX1" fmla="*/ 0 w 2472435"/>
              <a:gd name="connsiteY1" fmla="*/ 247296 h 247296"/>
              <a:gd name="connsiteX2" fmla="*/ 0 w 2472435"/>
              <a:gd name="connsiteY2" fmla="*/ 0 h 247296"/>
              <a:gd name="connsiteX3" fmla="*/ 2418454 w 2472435"/>
              <a:gd name="connsiteY3" fmla="*/ 0 h 247296"/>
              <a:gd name="connsiteX4" fmla="*/ 2429943 w 2472435"/>
              <a:gd name="connsiteY4" fmla="*/ 45356 h 247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435" h="247296">
                <a:moveTo>
                  <a:pt x="2472435" y="247296"/>
                </a:moveTo>
                <a:lnTo>
                  <a:pt x="0" y="247296"/>
                </a:lnTo>
                <a:lnTo>
                  <a:pt x="0" y="0"/>
                </a:lnTo>
                <a:lnTo>
                  <a:pt x="2418454" y="0"/>
                </a:lnTo>
                <a:lnTo>
                  <a:pt x="2429943" y="45356"/>
                </a:lnTo>
                <a:close/>
              </a:path>
            </a:pathLst>
          </a:custGeom>
          <a:solidFill>
            <a:srgbClr val="28B9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pt-BR" sz="1600" b="1" dirty="0">
                <a:latin typeface="Quicksand" pitchFamily="2" charset="0"/>
              </a:rPr>
              <a:t>Estrutura</a:t>
            </a:r>
          </a:p>
        </p:txBody>
      </p:sp>
    </p:spTree>
    <p:extLst>
      <p:ext uri="{BB962C8B-B14F-4D97-AF65-F5344CB8AC3E}">
        <p14:creationId xmlns:p14="http://schemas.microsoft.com/office/powerpoint/2010/main" val="387432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DFD002D-CCD0-2A48-8C11-487365E37594}"/>
              </a:ext>
            </a:extLst>
          </p:cNvPr>
          <p:cNvSpPr/>
          <p:nvPr/>
        </p:nvSpPr>
        <p:spPr>
          <a:xfrm>
            <a:off x="0" y="0"/>
            <a:ext cx="12192000" cy="5249592"/>
          </a:xfrm>
          <a:prstGeom prst="rect">
            <a:avLst/>
          </a:prstGeom>
          <a:solidFill>
            <a:schemeClr val="accent1">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4" name="Google Shape;102;p1">
            <a:extLst>
              <a:ext uri="{FF2B5EF4-FFF2-40B4-BE49-F238E27FC236}">
                <a16:creationId xmlns:a16="http://schemas.microsoft.com/office/drawing/2014/main" id="{7D7D08E8-D79B-4745-B564-826CF12C3102}"/>
              </a:ext>
            </a:extLst>
          </p:cNvPr>
          <p:cNvPicPr preferRelativeResize="0"/>
          <p:nvPr/>
        </p:nvPicPr>
        <p:blipFill rotWithShape="1">
          <a:blip r:embed="rId3">
            <a:alphaModFix/>
          </a:blip>
          <a:srcRect/>
          <a:stretch/>
        </p:blipFill>
        <p:spPr>
          <a:xfrm>
            <a:off x="4535463" y="759022"/>
            <a:ext cx="3121073" cy="3731548"/>
          </a:xfrm>
          <a:prstGeom prst="rect">
            <a:avLst/>
          </a:prstGeom>
          <a:noFill/>
          <a:ln>
            <a:noFill/>
          </a:ln>
        </p:spPr>
      </p:pic>
      <p:sp>
        <p:nvSpPr>
          <p:cNvPr id="4" name="TextBox 3">
            <a:extLst>
              <a:ext uri="{FF2B5EF4-FFF2-40B4-BE49-F238E27FC236}">
                <a16:creationId xmlns:a16="http://schemas.microsoft.com/office/drawing/2014/main" id="{8F2ED399-3DB8-6542-8ED8-957A7B8D7FE3}"/>
              </a:ext>
            </a:extLst>
          </p:cNvPr>
          <p:cNvSpPr txBox="1"/>
          <p:nvPr/>
        </p:nvSpPr>
        <p:spPr>
          <a:xfrm>
            <a:off x="1336155" y="5623893"/>
            <a:ext cx="9519688" cy="769441"/>
          </a:xfrm>
          <a:prstGeom prst="rect">
            <a:avLst/>
          </a:prstGeom>
          <a:noFill/>
        </p:spPr>
        <p:txBody>
          <a:bodyPr wrap="square" rtlCol="0">
            <a:spAutoFit/>
          </a:bodyPr>
          <a:lstStyle/>
          <a:p>
            <a:pPr algn="ctr"/>
            <a:r>
              <a:rPr lang="pt-BR" sz="4400" dirty="0">
                <a:latin typeface="Quicksand" pitchFamily="2" charset="77"/>
              </a:rPr>
              <a:t>Fim da apresentação executiva</a:t>
            </a:r>
            <a:endParaRPr lang="en-BR" sz="4400" dirty="0">
              <a:latin typeface="Quicksand" pitchFamily="2" charset="77"/>
            </a:endParaRPr>
          </a:p>
        </p:txBody>
      </p:sp>
    </p:spTree>
    <p:extLst>
      <p:ext uri="{BB962C8B-B14F-4D97-AF65-F5344CB8AC3E}">
        <p14:creationId xmlns:p14="http://schemas.microsoft.com/office/powerpoint/2010/main" val="161722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Tabela 12">
            <a:extLst>
              <a:ext uri="{FF2B5EF4-FFF2-40B4-BE49-F238E27FC236}">
                <a16:creationId xmlns:a16="http://schemas.microsoft.com/office/drawing/2014/main" id="{68F363BA-98B7-4B52-BC8D-598F7516CE0E}"/>
              </a:ext>
            </a:extLst>
          </p:cNvPr>
          <p:cNvGraphicFramePr>
            <a:graphicFrameLocks noGrp="1"/>
          </p:cNvGraphicFramePr>
          <p:nvPr>
            <p:extLst>
              <p:ext uri="{D42A27DB-BD31-4B8C-83A1-F6EECF244321}">
                <p14:modId xmlns:p14="http://schemas.microsoft.com/office/powerpoint/2010/main" val="3453351276"/>
              </p:ext>
            </p:extLst>
          </p:nvPr>
        </p:nvGraphicFramePr>
        <p:xfrm>
          <a:off x="-3" y="924552"/>
          <a:ext cx="12192003" cy="5933446"/>
        </p:xfrm>
        <a:graphic>
          <a:graphicData uri="http://schemas.openxmlformats.org/drawingml/2006/table">
            <a:tbl>
              <a:tblPr firstRow="1" bandRow="1">
                <a:tableStyleId>{C083E6E3-FA7D-4D7B-A595-EF9225AFEA82}</a:tableStyleId>
              </a:tblPr>
              <a:tblGrid>
                <a:gridCol w="3238503">
                  <a:extLst>
                    <a:ext uri="{9D8B030D-6E8A-4147-A177-3AD203B41FA5}">
                      <a16:colId xmlns:a16="http://schemas.microsoft.com/office/drawing/2014/main" val="1222742688"/>
                    </a:ext>
                  </a:extLst>
                </a:gridCol>
                <a:gridCol w="676275">
                  <a:extLst>
                    <a:ext uri="{9D8B030D-6E8A-4147-A177-3AD203B41FA5}">
                      <a16:colId xmlns:a16="http://schemas.microsoft.com/office/drawing/2014/main" val="1622453964"/>
                    </a:ext>
                  </a:extLst>
                </a:gridCol>
                <a:gridCol w="1312585">
                  <a:extLst>
                    <a:ext uri="{9D8B030D-6E8A-4147-A177-3AD203B41FA5}">
                      <a16:colId xmlns:a16="http://schemas.microsoft.com/office/drawing/2014/main" val="2054474115"/>
                    </a:ext>
                  </a:extLst>
                </a:gridCol>
                <a:gridCol w="1596654">
                  <a:extLst>
                    <a:ext uri="{9D8B030D-6E8A-4147-A177-3AD203B41FA5}">
                      <a16:colId xmlns:a16="http://schemas.microsoft.com/office/drawing/2014/main" val="1142977612"/>
                    </a:ext>
                  </a:extLst>
                </a:gridCol>
                <a:gridCol w="1289045">
                  <a:extLst>
                    <a:ext uri="{9D8B030D-6E8A-4147-A177-3AD203B41FA5}">
                      <a16:colId xmlns:a16="http://schemas.microsoft.com/office/drawing/2014/main" val="3641176208"/>
                    </a:ext>
                  </a:extLst>
                </a:gridCol>
                <a:gridCol w="4078941">
                  <a:extLst>
                    <a:ext uri="{9D8B030D-6E8A-4147-A177-3AD203B41FA5}">
                      <a16:colId xmlns:a16="http://schemas.microsoft.com/office/drawing/2014/main" val="201457299"/>
                    </a:ext>
                  </a:extLst>
                </a:gridCol>
              </a:tblGrid>
              <a:tr h="305781">
                <a:tc>
                  <a:txBody>
                    <a:bodyPr/>
                    <a:lstStyle/>
                    <a:p>
                      <a:pPr algn="ctr"/>
                      <a:r>
                        <a:rPr lang="pt-BR" sz="1400" dirty="0">
                          <a:solidFill>
                            <a:srgbClr val="525252"/>
                          </a:solidFill>
                          <a:latin typeface="Quicksand" pitchFamily="2" charset="0"/>
                        </a:rPr>
                        <a:t>Driver</a:t>
                      </a:r>
                    </a:p>
                  </a:txBody>
                  <a:tcPr anchor="ctr"/>
                </a:tc>
                <a:tc>
                  <a:txBody>
                    <a:bodyPr/>
                    <a:lstStyle/>
                    <a:p>
                      <a:pPr algn="ctr"/>
                      <a:r>
                        <a:rPr lang="pt-BR" sz="1400" dirty="0">
                          <a:solidFill>
                            <a:srgbClr val="525252"/>
                          </a:solidFill>
                          <a:latin typeface="Quicksand" pitchFamily="2" charset="0"/>
                        </a:rPr>
                        <a:t>Peso</a:t>
                      </a:r>
                    </a:p>
                  </a:txBody>
                  <a:tcPr anchor="ctr"/>
                </a:tc>
                <a:tc>
                  <a:txBody>
                    <a:bodyPr/>
                    <a:lstStyle/>
                    <a:p>
                      <a:pPr algn="ctr"/>
                      <a:r>
                        <a:rPr lang="pt-BR" sz="1400" dirty="0" err="1">
                          <a:solidFill>
                            <a:srgbClr val="525252"/>
                          </a:solidFill>
                          <a:latin typeface="Quicksand" pitchFamily="2" charset="0"/>
                        </a:rPr>
                        <a:t>Flutter</a:t>
                      </a:r>
                      <a:endParaRPr lang="pt-BR" sz="1400" dirty="0">
                        <a:solidFill>
                          <a:srgbClr val="525252"/>
                        </a:solidFill>
                        <a:latin typeface="Quicksand" pitchFamily="2" charset="0"/>
                      </a:endParaRPr>
                    </a:p>
                  </a:txBody>
                  <a:tcPr anchor="ctr"/>
                </a:tc>
                <a:tc>
                  <a:txBody>
                    <a:bodyPr/>
                    <a:lstStyle/>
                    <a:p>
                      <a:pPr algn="ctr"/>
                      <a:r>
                        <a:rPr lang="pt-BR" sz="1400" dirty="0" err="1">
                          <a:solidFill>
                            <a:srgbClr val="525252"/>
                          </a:solidFill>
                          <a:latin typeface="Quicksand" pitchFamily="2" charset="0"/>
                        </a:rPr>
                        <a:t>React</a:t>
                      </a:r>
                      <a:r>
                        <a:rPr lang="pt-BR" sz="1400" dirty="0">
                          <a:solidFill>
                            <a:srgbClr val="525252"/>
                          </a:solidFill>
                          <a:latin typeface="Quicksand" pitchFamily="2" charset="0"/>
                        </a:rPr>
                        <a:t> </a:t>
                      </a:r>
                      <a:r>
                        <a:rPr lang="pt-BR" sz="1400" dirty="0" err="1">
                          <a:solidFill>
                            <a:srgbClr val="525252"/>
                          </a:solidFill>
                          <a:latin typeface="Quicksand" pitchFamily="2" charset="0"/>
                        </a:rPr>
                        <a:t>Native</a:t>
                      </a:r>
                      <a:endParaRPr lang="pt-BR" sz="1400" dirty="0">
                        <a:solidFill>
                          <a:srgbClr val="525252"/>
                        </a:solidFill>
                        <a:latin typeface="Quicksand" pitchFamily="2" charset="0"/>
                      </a:endParaRPr>
                    </a:p>
                  </a:txBody>
                  <a:tcPr anchor="ctr"/>
                </a:tc>
                <a:tc>
                  <a:txBody>
                    <a:bodyPr/>
                    <a:lstStyle/>
                    <a:p>
                      <a:pPr algn="ctr"/>
                      <a:r>
                        <a:rPr lang="pt-BR" sz="1400" dirty="0">
                          <a:solidFill>
                            <a:srgbClr val="525252"/>
                          </a:solidFill>
                          <a:latin typeface="Quicksand" pitchFamily="2" charset="0"/>
                        </a:rPr>
                        <a:t>Nativo</a:t>
                      </a:r>
                    </a:p>
                  </a:txBody>
                  <a:tcPr anchor="ctr"/>
                </a:tc>
                <a:tc>
                  <a:txBody>
                    <a:bodyPr/>
                    <a:lstStyle/>
                    <a:p>
                      <a:pPr algn="ctr"/>
                      <a:r>
                        <a:rPr lang="pt-BR" sz="1400" dirty="0">
                          <a:solidFill>
                            <a:srgbClr val="525252"/>
                          </a:solidFill>
                          <a:latin typeface="Quicksand" pitchFamily="2" charset="0"/>
                        </a:rPr>
                        <a:t>Critério avaliativo</a:t>
                      </a:r>
                    </a:p>
                  </a:txBody>
                  <a:tcPr anchor="ctr"/>
                </a:tc>
                <a:extLst>
                  <a:ext uri="{0D108BD9-81ED-4DB2-BD59-A6C34878D82A}">
                    <a16:rowId xmlns:a16="http://schemas.microsoft.com/office/drawing/2014/main" val="825349308"/>
                  </a:ext>
                </a:extLst>
              </a:tr>
              <a:tr h="275203">
                <a:tc>
                  <a:txBody>
                    <a:bodyPr/>
                    <a:lstStyle/>
                    <a:p>
                      <a:pPr algn="r"/>
                      <a:r>
                        <a:rPr lang="pt-BR" sz="1200" dirty="0" err="1">
                          <a:latin typeface="Quicksand Light" pitchFamily="2" charset="0"/>
                        </a:rPr>
                        <a:t>Whitelabel</a:t>
                      </a:r>
                      <a:endParaRPr lang="pt-BR" sz="1200" dirty="0">
                        <a:latin typeface="Quicksand Light" pitchFamily="2" charset="0"/>
                      </a:endParaRPr>
                    </a:p>
                  </a:txBody>
                  <a:tcPr anchor="ctr"/>
                </a:tc>
                <a:tc>
                  <a:txBody>
                    <a:bodyPr/>
                    <a:lstStyle/>
                    <a:p>
                      <a:pPr algn="ctr"/>
                      <a:r>
                        <a:rPr lang="pt-BR" sz="1200" dirty="0">
                          <a:latin typeface="Quicksand Light" pitchFamily="2" charset="0"/>
                        </a:rPr>
                        <a:t>2</a:t>
                      </a:r>
                    </a:p>
                  </a:txBody>
                  <a:tcPr anchor="ctr"/>
                </a:tc>
                <a:tc>
                  <a:txBody>
                    <a:bodyPr/>
                    <a:lstStyle/>
                    <a:p>
                      <a:pPr algn="ctr"/>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tc>
                  <a:txBody>
                    <a:bodyPr/>
                    <a:lstStyle/>
                    <a:p>
                      <a:pPr algn="ctr"/>
                      <a:endParaRPr lang="pt-BR" sz="1200" i="0" dirty="0">
                        <a:latin typeface="Quicksand Light" pitchFamily="2" charset="0"/>
                      </a:endParaRPr>
                    </a:p>
                  </a:txBody>
                  <a:tcPr anchor="ctr"/>
                </a:tc>
                <a:tc>
                  <a:txBody>
                    <a:bodyPr/>
                    <a:lstStyle/>
                    <a:p>
                      <a:pPr algn="l"/>
                      <a:r>
                        <a:rPr lang="pt-BR" sz="1200" dirty="0">
                          <a:latin typeface="Quicksand Light" pitchFamily="2" charset="0"/>
                        </a:rPr>
                        <a:t>Menor esforço de implementação.</a:t>
                      </a:r>
                      <a:endParaRPr lang="pt-BR" sz="1200" i="0" dirty="0">
                        <a:latin typeface="Quicksand Light" pitchFamily="2" charset="0"/>
                      </a:endParaRPr>
                    </a:p>
                  </a:txBody>
                  <a:tcPr anchor="ctr"/>
                </a:tc>
                <a:extLst>
                  <a:ext uri="{0D108BD9-81ED-4DB2-BD59-A6C34878D82A}">
                    <a16:rowId xmlns:a16="http://schemas.microsoft.com/office/drawing/2014/main" val="2422690751"/>
                  </a:ext>
                </a:extLst>
              </a:tr>
              <a:tr h="458672">
                <a:tc>
                  <a:txBody>
                    <a:bodyPr/>
                    <a:lstStyle/>
                    <a:p>
                      <a:pPr algn="r"/>
                      <a:r>
                        <a:rPr lang="pt-BR" sz="1200" dirty="0">
                          <a:latin typeface="Quicksand Light" pitchFamily="2" charset="0"/>
                        </a:rPr>
                        <a:t>Modularização dentro da mesma plataforma</a:t>
                      </a:r>
                    </a:p>
                  </a:txBody>
                  <a:tcPr anchor="ctr"/>
                </a:tc>
                <a:tc>
                  <a:txBody>
                    <a:bodyPr/>
                    <a:lstStyle/>
                    <a:p>
                      <a:pPr algn="ctr"/>
                      <a:r>
                        <a:rPr lang="pt-BR" sz="1200" kern="1200" dirty="0">
                          <a:solidFill>
                            <a:schemeClr val="dk1"/>
                          </a:solidFill>
                          <a:latin typeface="Quicksand Light" pitchFamily="2" charset="0"/>
                        </a:rPr>
                        <a:t>3</a:t>
                      </a: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dirty="0">
                        <a:latin typeface="Quicksand Light" pitchFamily="2" charset="0"/>
                      </a:endParaRPr>
                    </a:p>
                  </a:txBody>
                  <a:tcPr anchor="ctr"/>
                </a:tc>
                <a:tc>
                  <a:txBody>
                    <a:bodyPr/>
                    <a:lstStyle/>
                    <a:p>
                      <a:pPr algn="ctr"/>
                      <a:endParaRPr lang="pt-BR" sz="1200" dirty="0">
                        <a:latin typeface="Quicksand Light" pitchFamily="2"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Quicksand Light" pitchFamily="2" charset="0"/>
                        </a:rPr>
                        <a:t>Capacidade de modularizar para escalar o desenvolvimento.</a:t>
                      </a:r>
                      <a:endParaRPr lang="pt-BR" sz="1200" i="0" dirty="0">
                        <a:latin typeface="Quicksand Light" pitchFamily="2" charset="0"/>
                      </a:endParaRPr>
                    </a:p>
                  </a:txBody>
                  <a:tcPr anchor="ctr"/>
                </a:tc>
                <a:extLst>
                  <a:ext uri="{0D108BD9-81ED-4DB2-BD59-A6C34878D82A}">
                    <a16:rowId xmlns:a16="http://schemas.microsoft.com/office/drawing/2014/main" val="2300281060"/>
                  </a:ext>
                </a:extLst>
              </a:tr>
              <a:tr h="458672">
                <a:tc>
                  <a:txBody>
                    <a:bodyPr/>
                    <a:lstStyle/>
                    <a:p>
                      <a:pPr algn="r"/>
                      <a:r>
                        <a:rPr lang="pt-BR" sz="1200" dirty="0">
                          <a:latin typeface="Quicksand Light" pitchFamily="2" charset="0"/>
                        </a:rPr>
                        <a:t>Modularização entre plataformas</a:t>
                      </a:r>
                    </a:p>
                  </a:txBody>
                  <a:tcPr anchor="ctr"/>
                </a:tc>
                <a:tc>
                  <a:txBody>
                    <a:bodyPr/>
                    <a:lstStyle/>
                    <a:p>
                      <a:pPr algn="ctr"/>
                      <a:r>
                        <a:rPr lang="pt-BR" sz="1200" kern="1200" dirty="0">
                          <a:solidFill>
                            <a:schemeClr val="dk1"/>
                          </a:solidFill>
                          <a:latin typeface="Quicksand Light" pitchFamily="2" charset="0"/>
                        </a:rPr>
                        <a:t>3</a:t>
                      </a: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dirty="0">
                        <a:latin typeface="Quicksand Light" pitchFamily="2" charset="0"/>
                      </a:endParaRPr>
                    </a:p>
                  </a:txBody>
                  <a:tcPr anchor="ctr"/>
                </a:tc>
                <a:tc>
                  <a:txBody>
                    <a:bodyPr/>
                    <a:lstStyle/>
                    <a:p>
                      <a:pPr algn="ctr"/>
                      <a:endParaRPr lang="pt-BR" sz="1200" dirty="0">
                        <a:latin typeface="Quicksand Light" pitchFamily="2" charset="0"/>
                      </a:endParaRPr>
                    </a:p>
                  </a:txBody>
                  <a:tcPr anchor="ctr"/>
                </a:tc>
                <a:tc>
                  <a:txBody>
                    <a:bodyPr/>
                    <a:lstStyle/>
                    <a:p>
                      <a:pPr algn="l"/>
                      <a:r>
                        <a:rPr lang="pt-BR" sz="1200" dirty="0">
                          <a:latin typeface="Quicksand Light" pitchFamily="2" charset="0"/>
                        </a:rPr>
                        <a:t>Capacidade de interoperabilizar aplicativos de outras plataformas.</a:t>
                      </a:r>
                    </a:p>
                  </a:txBody>
                  <a:tcPr anchor="ctr"/>
                </a:tc>
                <a:extLst>
                  <a:ext uri="{0D108BD9-81ED-4DB2-BD59-A6C34878D82A}">
                    <a16:rowId xmlns:a16="http://schemas.microsoft.com/office/drawing/2014/main" val="323315736"/>
                  </a:ext>
                </a:extLst>
              </a:tr>
              <a:tr h="275203">
                <a:tc>
                  <a:txBody>
                    <a:bodyPr/>
                    <a:lstStyle/>
                    <a:p>
                      <a:pPr algn="r"/>
                      <a:r>
                        <a:rPr lang="pt-BR" sz="1200" dirty="0">
                          <a:latin typeface="Quicksand Light" pitchFamily="2" charset="0"/>
                        </a:rPr>
                        <a:t>Integração com SDK de terceiros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dk1"/>
                          </a:solidFill>
                          <a:latin typeface="Quicksand Light" pitchFamily="2" charset="0"/>
                        </a:rPr>
                        <a:t>3</a:t>
                      </a:r>
                      <a:endParaRPr lang="pt-BR" sz="1200" kern="1200" dirty="0">
                        <a:solidFill>
                          <a:schemeClr val="dk1"/>
                        </a:solidFill>
                        <a:latin typeface="Quicksand Light"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tc>
                  <a:txBody>
                    <a:bodyPr/>
                    <a:lstStyle/>
                    <a:p>
                      <a:pPr algn="l"/>
                      <a:r>
                        <a:rPr lang="pt-BR" sz="1200" kern="1200" dirty="0">
                          <a:solidFill>
                            <a:schemeClr val="dk1"/>
                          </a:solidFill>
                          <a:latin typeface="Quicksand Light" pitchFamily="2" charset="0"/>
                        </a:rPr>
                        <a:t>Menor complexidade da integração.</a:t>
                      </a:r>
                      <a:endParaRPr lang="pt-BR" sz="1200" kern="1200" dirty="0">
                        <a:solidFill>
                          <a:schemeClr val="dk1"/>
                        </a:solidFill>
                        <a:latin typeface="Quicksand Light" pitchFamily="2" charset="0"/>
                        <a:ea typeface="+mn-ea"/>
                        <a:cs typeface="+mn-cs"/>
                      </a:endParaRPr>
                    </a:p>
                  </a:txBody>
                  <a:tcPr anchor="ctr"/>
                </a:tc>
                <a:extLst>
                  <a:ext uri="{0D108BD9-81ED-4DB2-BD59-A6C34878D82A}">
                    <a16:rowId xmlns:a16="http://schemas.microsoft.com/office/drawing/2014/main" val="4172201717"/>
                  </a:ext>
                </a:extLst>
              </a:tr>
              <a:tr h="275203">
                <a:tc>
                  <a:txBody>
                    <a:bodyPr/>
                    <a:lstStyle/>
                    <a:p>
                      <a:pPr algn="r"/>
                      <a:r>
                        <a:rPr lang="pt-BR" sz="1200" dirty="0">
                          <a:latin typeface="Quicksand Light" pitchFamily="2" charset="0"/>
                        </a:rPr>
                        <a:t>Pipeline CI/CD para a  loja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dk1"/>
                          </a:solidFill>
                          <a:latin typeface="Quicksand Light" pitchFamily="2" charset="0"/>
                        </a:rPr>
                        <a:t>1</a:t>
                      </a:r>
                      <a:endParaRPr lang="pt-BR" sz="1200" kern="1200" dirty="0">
                        <a:solidFill>
                          <a:schemeClr val="dk1"/>
                        </a:solidFill>
                        <a:latin typeface="Quicksand Light"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Quicksand Light" pitchFamily="2" charset="0"/>
                        </a:rPr>
                        <a:t>Menor esforço de implantação do pipeline.</a:t>
                      </a:r>
                      <a:endParaRPr lang="pt-BR" sz="1200" i="0" dirty="0">
                        <a:latin typeface="Quicksand Light" pitchFamily="2" charset="0"/>
                      </a:endParaRPr>
                    </a:p>
                  </a:txBody>
                  <a:tcPr anchor="ctr"/>
                </a:tc>
                <a:extLst>
                  <a:ext uri="{0D108BD9-81ED-4DB2-BD59-A6C34878D82A}">
                    <a16:rowId xmlns:a16="http://schemas.microsoft.com/office/drawing/2014/main" val="831101497"/>
                  </a:ext>
                </a:extLst>
              </a:tr>
              <a:tr h="458672">
                <a:tc>
                  <a:txBody>
                    <a:bodyPr/>
                    <a:lstStyle/>
                    <a:p>
                      <a:pPr algn="r"/>
                      <a:r>
                        <a:rPr lang="pt-BR" sz="1200" dirty="0">
                          <a:latin typeface="Quicksand Light" pitchFamily="2" charset="0"/>
                        </a:rPr>
                        <a:t>Aderência da experiência à </a:t>
                      </a:r>
                      <a:br>
                        <a:rPr lang="pt-BR" sz="1200" dirty="0">
                          <a:latin typeface="Quicksand Light" pitchFamily="2" charset="0"/>
                        </a:rPr>
                      </a:br>
                      <a:r>
                        <a:rPr lang="pt-BR" sz="1200" dirty="0">
                          <a:latin typeface="Quicksand Light" pitchFamily="2" charset="0"/>
                        </a:rPr>
                        <a:t>plataforma nativa - usabilidade</a:t>
                      </a:r>
                    </a:p>
                  </a:txBody>
                  <a:tcPr anchor="ctr"/>
                </a:tc>
                <a:tc>
                  <a:txBody>
                    <a:bodyPr/>
                    <a:lstStyle/>
                    <a:p>
                      <a:pPr algn="ctr"/>
                      <a:r>
                        <a:rPr lang="pt-BR" sz="1200" dirty="0">
                          <a:latin typeface="Quicksand Light" pitchFamily="2" charset="0"/>
                        </a:rPr>
                        <a:t>1</a:t>
                      </a:r>
                    </a:p>
                  </a:txBody>
                  <a:tcPr anchor="ctr"/>
                </a:tc>
                <a:tc>
                  <a:txBody>
                    <a:bodyPr/>
                    <a:lstStyle/>
                    <a:p>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tc>
                  <a:txBody>
                    <a:bodyPr/>
                    <a:lstStyle/>
                    <a:p>
                      <a:pPr algn="l"/>
                      <a:r>
                        <a:rPr lang="pt-BR" sz="1200" kern="1200" dirty="0">
                          <a:solidFill>
                            <a:schemeClr val="dk1"/>
                          </a:solidFill>
                          <a:latin typeface="Quicksand Light" pitchFamily="2" charset="0"/>
                        </a:rPr>
                        <a:t>Melhor experiência de interface </a:t>
                      </a:r>
                      <a:endParaRPr lang="pt-BR" sz="1200" kern="1200" dirty="0">
                        <a:solidFill>
                          <a:schemeClr val="dk1"/>
                        </a:solidFill>
                        <a:latin typeface="Quicksand Light" pitchFamily="2" charset="0"/>
                        <a:ea typeface="+mn-ea"/>
                        <a:cs typeface="+mn-cs"/>
                      </a:endParaRPr>
                    </a:p>
                  </a:txBody>
                  <a:tcPr anchor="ctr"/>
                </a:tc>
                <a:extLst>
                  <a:ext uri="{0D108BD9-81ED-4DB2-BD59-A6C34878D82A}">
                    <a16:rowId xmlns:a16="http://schemas.microsoft.com/office/drawing/2014/main" val="3156985085"/>
                  </a:ext>
                </a:extLst>
              </a:tr>
              <a:tr h="27584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pt-BR" sz="1200" dirty="0">
                          <a:latin typeface="Quicksand Light" pitchFamily="2" charset="0"/>
                        </a:rPr>
                        <a:t>Distribuição ampla</a:t>
                      </a:r>
                    </a:p>
                  </a:txBody>
                  <a:tcPr anchor="ctr"/>
                </a:tc>
                <a:tc>
                  <a:txBody>
                    <a:bodyPr/>
                    <a:lstStyle/>
                    <a:p>
                      <a:pPr algn="ctr"/>
                      <a:r>
                        <a:rPr lang="pt-BR" sz="1200" dirty="0">
                          <a:latin typeface="Quicksand Light" pitchFamily="2" charset="0"/>
                        </a:rPr>
                        <a:t>2</a:t>
                      </a:r>
                    </a:p>
                  </a:txBody>
                  <a:tcPr anchor="ctr"/>
                </a:tc>
                <a:tc>
                  <a:txBody>
                    <a:bodyPr/>
                    <a:lstStyle/>
                    <a:p>
                      <a:pPr algn="ctr"/>
                      <a:endParaRPr lang="pt-BR" sz="1200" dirty="0">
                        <a:latin typeface="Quicksand Light" pitchFamily="2" charset="0"/>
                      </a:endParaRPr>
                    </a:p>
                  </a:txBody>
                  <a:tcPr anchor="ctr"/>
                </a:tc>
                <a:tc>
                  <a:txBody>
                    <a:bodyPr/>
                    <a:lstStyle/>
                    <a:p>
                      <a:pPr marL="0" algn="ctr" defTabSz="914400" rtl="0" eaLnBrk="1" latinLnBrk="0" hangingPunct="1"/>
                      <a:endParaRPr lang="pt-BR" sz="1200" kern="1200" dirty="0">
                        <a:solidFill>
                          <a:schemeClr val="dk1"/>
                        </a:solidFill>
                        <a:latin typeface="Quicksand Light" pitchFamily="2" charset="0"/>
                        <a:ea typeface="+mn-ea"/>
                        <a:cs typeface="+mn-cs"/>
                      </a:endParaRPr>
                    </a:p>
                  </a:txBody>
                  <a:tcPr anchor="ctr"/>
                </a:tc>
                <a:tc>
                  <a:txBody>
                    <a:bodyPr/>
                    <a:lstStyle/>
                    <a:p>
                      <a:pPr marL="0" algn="ctr" defTabSz="914400" rtl="0" eaLnBrk="1" latinLnBrk="0" hangingPunct="1"/>
                      <a:endParaRPr lang="pt-BR" sz="1200" kern="1200" dirty="0">
                        <a:solidFill>
                          <a:schemeClr val="dk1"/>
                        </a:solidFill>
                        <a:latin typeface="Quicksand Light"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Quicksand Light" pitchFamily="2" charset="0"/>
                        </a:rPr>
                        <a:t>Menor tamanho final do aplicativo</a:t>
                      </a:r>
                    </a:p>
                  </a:txBody>
                  <a:tcPr anchor="ctr"/>
                </a:tc>
                <a:extLst>
                  <a:ext uri="{0D108BD9-81ED-4DB2-BD59-A6C34878D82A}">
                    <a16:rowId xmlns:a16="http://schemas.microsoft.com/office/drawing/2014/main" val="1993514228"/>
                  </a:ext>
                </a:extLst>
              </a:tr>
              <a:tr h="458672">
                <a:tc>
                  <a:txBody>
                    <a:bodyPr/>
                    <a:lstStyle/>
                    <a:p>
                      <a:pPr algn="r"/>
                      <a:r>
                        <a:rPr lang="pt-BR" sz="1200" b="0">
                          <a:latin typeface="Quicksand Light" pitchFamily="2" charset="0"/>
                        </a:rPr>
                        <a:t>Time to Market</a:t>
                      </a:r>
                      <a:endParaRPr lang="pt-BR" sz="1200" b="0" dirty="0">
                        <a:latin typeface="Quicksand Light"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dk1"/>
                          </a:solidFill>
                          <a:latin typeface="Quicksand Light" pitchFamily="2" charset="0"/>
                        </a:rPr>
                        <a:t>3</a:t>
                      </a:r>
                      <a:endParaRPr lang="pt-BR" sz="1200" kern="1200" dirty="0">
                        <a:solidFill>
                          <a:schemeClr val="dk1"/>
                        </a:solidFill>
                        <a:latin typeface="Quicksand Light"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dirty="0">
                        <a:latin typeface="Quicksand Light" pitchFamily="2" charset="0"/>
                      </a:endParaRPr>
                    </a:p>
                  </a:txBody>
                  <a:tcPr anchor="ctr"/>
                </a:tc>
                <a:tc>
                  <a:txBody>
                    <a:bodyPr/>
                    <a:lstStyle/>
                    <a:p>
                      <a:pPr algn="l"/>
                      <a:r>
                        <a:rPr lang="pt-BR" sz="1200" dirty="0">
                          <a:latin typeface="Quicksand Light" pitchFamily="2" charset="0"/>
                        </a:rPr>
                        <a:t>Menor tempo entre concepção e lançamento de </a:t>
                      </a:r>
                      <a:r>
                        <a:rPr lang="pt-BR" sz="1200" dirty="0" err="1">
                          <a:latin typeface="Quicksand Light" pitchFamily="2" charset="0"/>
                        </a:rPr>
                        <a:t>features</a:t>
                      </a:r>
                      <a:r>
                        <a:rPr lang="pt-BR" sz="1200" dirty="0">
                          <a:latin typeface="Quicksand Light" pitchFamily="2" charset="0"/>
                        </a:rPr>
                        <a:t>. (considerando mesmo HH em cada uma).</a:t>
                      </a:r>
                    </a:p>
                  </a:txBody>
                  <a:tcPr anchor="ctr"/>
                </a:tc>
                <a:extLst>
                  <a:ext uri="{0D108BD9-81ED-4DB2-BD59-A6C34878D82A}">
                    <a16:rowId xmlns:a16="http://schemas.microsoft.com/office/drawing/2014/main" val="176591657"/>
                  </a:ext>
                </a:extLst>
              </a:tr>
              <a:tr h="275848">
                <a:tc>
                  <a:txBody>
                    <a:bodyPr/>
                    <a:lstStyle/>
                    <a:p>
                      <a:pPr algn="r"/>
                      <a:r>
                        <a:rPr lang="pt-BR" sz="1200" b="0" dirty="0">
                          <a:latin typeface="Quicksand Light" pitchFamily="2" charset="0"/>
                        </a:rPr>
                        <a:t>Custos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dk1"/>
                          </a:solidFill>
                          <a:latin typeface="Quicksand Light" pitchFamily="2" charset="0"/>
                          <a:ea typeface="+mn-ea"/>
                          <a:cs typeface="+mn-cs"/>
                        </a:rPr>
                        <a:t>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dirty="0">
                        <a:latin typeface="Quicksand Light" pitchFamily="2" charset="0"/>
                      </a:endParaRPr>
                    </a:p>
                  </a:txBody>
                  <a:tcPr anchor="ctr"/>
                </a:tc>
                <a:tc>
                  <a:txBody>
                    <a:bodyPr/>
                    <a:lstStyle/>
                    <a:p>
                      <a:pPr algn="l"/>
                      <a:r>
                        <a:rPr lang="pt-BR" sz="1200" dirty="0">
                          <a:latin typeface="Quicksand Light" pitchFamily="2" charset="0"/>
                        </a:rPr>
                        <a:t>Menor custo em desenvolvimentos novos e alterações.</a:t>
                      </a:r>
                    </a:p>
                  </a:txBody>
                  <a:tcPr anchor="ctr"/>
                </a:tc>
                <a:extLst>
                  <a:ext uri="{0D108BD9-81ED-4DB2-BD59-A6C34878D82A}">
                    <a16:rowId xmlns:a16="http://schemas.microsoft.com/office/drawing/2014/main" val="2019867993"/>
                  </a:ext>
                </a:extLst>
              </a:tr>
              <a:tr h="275203">
                <a:tc>
                  <a:txBody>
                    <a:bodyPr/>
                    <a:lstStyle/>
                    <a:p>
                      <a:pPr algn="r"/>
                      <a:r>
                        <a:rPr lang="pt-BR" sz="1200" b="0" dirty="0">
                          <a:latin typeface="Quicksand Light" pitchFamily="2" charset="0"/>
                        </a:rPr>
                        <a:t>Facilidade de mobilização de time</a:t>
                      </a:r>
                    </a:p>
                  </a:txBody>
                  <a:tcPr anchor="ctr"/>
                </a:tc>
                <a:tc>
                  <a:txBody>
                    <a:bodyPr/>
                    <a:lstStyle/>
                    <a:p>
                      <a:pPr algn="ctr"/>
                      <a:r>
                        <a:rPr lang="pt-BR" sz="1200" dirty="0">
                          <a:latin typeface="Quicksand Light" pitchFamily="2" charset="0"/>
                        </a:rPr>
                        <a:t>3</a:t>
                      </a:r>
                    </a:p>
                  </a:txBody>
                  <a:tcPr anchor="ctr"/>
                </a:tc>
                <a:tc>
                  <a:txBody>
                    <a:bodyPr/>
                    <a:lstStyle/>
                    <a:p>
                      <a:pPr algn="ctr"/>
                      <a:endParaRPr lang="pt-BR" sz="1200" dirty="0">
                        <a:latin typeface="Quicksand Light" pitchFamily="2" charset="0"/>
                      </a:endParaRPr>
                    </a:p>
                  </a:txBody>
                  <a:tcPr anchor="ctr"/>
                </a:tc>
                <a:tc>
                  <a:txBody>
                    <a:bodyPr/>
                    <a:lstStyle/>
                    <a:p>
                      <a:pPr marL="0" algn="ctr" defTabSz="914400" rtl="0" eaLnBrk="1" latinLnBrk="0" hangingPunct="1"/>
                      <a:endParaRPr lang="pt-BR" sz="1200" kern="1200" dirty="0">
                        <a:solidFill>
                          <a:schemeClr val="dk1"/>
                        </a:solidFill>
                        <a:latin typeface="Quicksand Light" pitchFamily="2" charset="0"/>
                        <a:ea typeface="+mn-ea"/>
                        <a:cs typeface="+mn-cs"/>
                      </a:endParaRPr>
                    </a:p>
                  </a:txBody>
                  <a:tcPr anchor="ctr"/>
                </a:tc>
                <a:tc>
                  <a:txBody>
                    <a:bodyPr/>
                    <a:lstStyle/>
                    <a:p>
                      <a:pPr marL="0" algn="ctr" defTabSz="914400" rtl="0" eaLnBrk="1" latinLnBrk="0" hangingPunct="1"/>
                      <a:endParaRPr lang="pt-BR" sz="1200" kern="1200" dirty="0">
                        <a:solidFill>
                          <a:schemeClr val="dk1"/>
                        </a:solidFill>
                        <a:latin typeface="Quicksand Light"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Quicksand Light" pitchFamily="2" charset="0"/>
                        </a:rPr>
                        <a:t>Disponibilidade de profissionais no mercado.</a:t>
                      </a:r>
                    </a:p>
                  </a:txBody>
                  <a:tcPr anchor="ctr"/>
                </a:tc>
                <a:extLst>
                  <a:ext uri="{0D108BD9-81ED-4DB2-BD59-A6C34878D82A}">
                    <a16:rowId xmlns:a16="http://schemas.microsoft.com/office/drawing/2014/main" val="3042176824"/>
                  </a:ext>
                </a:extLst>
              </a:tr>
              <a:tr h="458672">
                <a:tc>
                  <a:txBody>
                    <a:bodyPr/>
                    <a:lstStyle/>
                    <a:p>
                      <a:pPr algn="r"/>
                      <a:r>
                        <a:rPr lang="pt-BR" sz="1200" b="0">
                          <a:latin typeface="Quicksand Light" pitchFamily="2" charset="0"/>
                        </a:rPr>
                        <a:t>Capability do time atual da VR</a:t>
                      </a:r>
                      <a:br>
                        <a:rPr lang="pt-BR" sz="1200" b="0">
                          <a:latin typeface="Quicksand Light" pitchFamily="2" charset="0"/>
                        </a:rPr>
                      </a:br>
                      <a:r>
                        <a:rPr lang="pt-BR" sz="1200" b="0">
                          <a:latin typeface="Quicksand Light" pitchFamily="2" charset="0"/>
                        </a:rPr>
                        <a:t>em cada plataforma</a:t>
                      </a:r>
                      <a:endParaRPr lang="pt-BR" sz="1200" b="0" dirty="0">
                        <a:latin typeface="Quicksand Light" pitchFamily="2" charset="0"/>
                      </a:endParaRPr>
                    </a:p>
                  </a:txBody>
                  <a:tcPr anchor="ctr"/>
                </a:tc>
                <a:tc>
                  <a:txBody>
                    <a:bodyPr/>
                    <a:lstStyle/>
                    <a:p>
                      <a:pPr algn="ctr"/>
                      <a:r>
                        <a:rPr lang="pt-BR" sz="1200" dirty="0">
                          <a:latin typeface="Quicksand Light" pitchFamily="2" charset="0"/>
                        </a:rPr>
                        <a:t>3</a:t>
                      </a:r>
                    </a:p>
                  </a:txBody>
                  <a:tcPr anchor="ctr"/>
                </a:tc>
                <a:tc>
                  <a:txBody>
                    <a:bodyPr/>
                    <a:lstStyle/>
                    <a:p>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tc>
                  <a:txBody>
                    <a:bodyPr/>
                    <a:lstStyle/>
                    <a:p>
                      <a:pPr algn="l"/>
                      <a:r>
                        <a:rPr lang="pt-BR" sz="1200" dirty="0">
                          <a:latin typeface="Quicksand Light" pitchFamily="2" charset="0"/>
                        </a:rPr>
                        <a:t>Maior </a:t>
                      </a:r>
                      <a:r>
                        <a:rPr lang="pt-BR" sz="1200" dirty="0" err="1">
                          <a:latin typeface="Quicksand Light" pitchFamily="2" charset="0"/>
                        </a:rPr>
                        <a:t>fit</a:t>
                      </a:r>
                      <a:r>
                        <a:rPr lang="pt-BR" sz="1200" dirty="0">
                          <a:latin typeface="Quicksand Light" pitchFamily="2" charset="0"/>
                        </a:rPr>
                        <a:t> das competências técnicas do time com cada plataforma.</a:t>
                      </a:r>
                    </a:p>
                  </a:txBody>
                  <a:tcPr anchor="ctr"/>
                </a:tc>
                <a:extLst>
                  <a:ext uri="{0D108BD9-81ED-4DB2-BD59-A6C34878D82A}">
                    <a16:rowId xmlns:a16="http://schemas.microsoft.com/office/drawing/2014/main" val="2580960242"/>
                  </a:ext>
                </a:extLst>
              </a:tr>
              <a:tr h="458672">
                <a:tc>
                  <a:txBody>
                    <a:bodyPr/>
                    <a:lstStyle/>
                    <a:p>
                      <a:pPr algn="r"/>
                      <a:r>
                        <a:rPr lang="pt-BR" sz="1200" b="0" dirty="0">
                          <a:latin typeface="Quicksand Light" pitchFamily="2" charset="0"/>
                        </a:rPr>
                        <a:t>Integração com ecossistema </a:t>
                      </a:r>
                      <a:br>
                        <a:rPr lang="pt-BR" sz="1200" b="0" dirty="0">
                          <a:latin typeface="Quicksand Light" pitchFamily="2" charset="0"/>
                        </a:rPr>
                      </a:br>
                      <a:r>
                        <a:rPr lang="pt-BR" sz="1200" b="0" dirty="0">
                          <a:latin typeface="Quicksand Light" pitchFamily="2" charset="0"/>
                        </a:rPr>
                        <a:t>atual de parceiros</a:t>
                      </a:r>
                    </a:p>
                  </a:txBody>
                  <a:tcPr anchor="ctr"/>
                </a:tc>
                <a:tc>
                  <a:txBody>
                    <a:bodyPr/>
                    <a:lstStyle/>
                    <a:p>
                      <a:pPr algn="ctr"/>
                      <a:r>
                        <a:rPr lang="pt-BR" sz="1200" dirty="0">
                          <a:latin typeface="Quicksand Light" pitchFamily="2" charset="0"/>
                        </a:rPr>
                        <a:t>3</a:t>
                      </a:r>
                    </a:p>
                  </a:txBody>
                  <a:tcPr anchor="ctr"/>
                </a:tc>
                <a:tc>
                  <a:txBody>
                    <a:bodyPr/>
                    <a:lstStyle/>
                    <a:p>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tc>
                  <a:txBody>
                    <a:bodyPr/>
                    <a:lstStyle/>
                    <a:p>
                      <a:pPr algn="l"/>
                      <a:r>
                        <a:rPr lang="pt-BR" sz="1200" kern="1200" dirty="0">
                          <a:solidFill>
                            <a:schemeClr val="dk1"/>
                          </a:solidFill>
                          <a:latin typeface="Quicksand Light" pitchFamily="2" charset="0"/>
                        </a:rPr>
                        <a:t>Maior facilidade para incorporar as plataformas existentes dos parceiros.</a:t>
                      </a:r>
                      <a:endParaRPr lang="pt-BR" sz="1200" kern="1200" dirty="0">
                        <a:solidFill>
                          <a:schemeClr val="dk1"/>
                        </a:solidFill>
                        <a:latin typeface="Quicksand Light" pitchFamily="2" charset="0"/>
                        <a:ea typeface="+mn-ea"/>
                        <a:cs typeface="+mn-cs"/>
                      </a:endParaRPr>
                    </a:p>
                  </a:txBody>
                  <a:tcPr anchor="ctr"/>
                </a:tc>
                <a:extLst>
                  <a:ext uri="{0D108BD9-81ED-4DB2-BD59-A6C34878D82A}">
                    <a16:rowId xmlns:a16="http://schemas.microsoft.com/office/drawing/2014/main" val="1733160348"/>
                  </a:ext>
                </a:extLst>
              </a:tr>
              <a:tr h="45867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pt-BR" sz="1200">
                          <a:latin typeface="Quicksand Light" pitchFamily="2" charset="0"/>
                        </a:rPr>
                        <a:t>Reaproveitamento da</a:t>
                      </a:r>
                      <a:br>
                        <a:rPr lang="pt-BR" sz="1200">
                          <a:latin typeface="Quicksand Light" pitchFamily="2" charset="0"/>
                        </a:rPr>
                      </a:br>
                      <a:r>
                        <a:rPr lang="pt-BR" sz="1200">
                          <a:latin typeface="Quicksand Light" pitchFamily="2" charset="0"/>
                        </a:rPr>
                        <a:t>aplicação VR e VOCÊ (nativo)</a:t>
                      </a:r>
                      <a:endParaRPr lang="pt-BR" sz="1200" dirty="0">
                        <a:latin typeface="Quicksand Light" pitchFamily="2" charset="0"/>
                      </a:endParaRPr>
                    </a:p>
                  </a:txBody>
                  <a:tcPr anchor="ctr"/>
                </a:tc>
                <a:tc>
                  <a:txBody>
                    <a:bodyPr/>
                    <a:lstStyle/>
                    <a:p>
                      <a:pPr algn="ctr"/>
                      <a:r>
                        <a:rPr lang="pt-BR" sz="1200" dirty="0">
                          <a:latin typeface="Quicksand Light" pitchFamily="2" charset="0"/>
                        </a:rPr>
                        <a:t>2</a:t>
                      </a:r>
                    </a:p>
                  </a:txBody>
                  <a:tcPr anchor="ctr"/>
                </a:tc>
                <a:tc>
                  <a:txBody>
                    <a:bodyPr/>
                    <a:lstStyle/>
                    <a:p>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dk1"/>
                          </a:solidFill>
                          <a:latin typeface="Quicksand Light" pitchFamily="2" charset="0"/>
                        </a:rPr>
                        <a:t>Maior aproveitamento do código nativo legado.</a:t>
                      </a:r>
                      <a:endParaRPr lang="pt-BR" sz="1200" kern="1200" dirty="0">
                        <a:solidFill>
                          <a:schemeClr val="dk1"/>
                        </a:solidFill>
                        <a:latin typeface="Quicksand Light" pitchFamily="2" charset="0"/>
                        <a:ea typeface="+mn-ea"/>
                        <a:cs typeface="+mn-cs"/>
                      </a:endParaRPr>
                    </a:p>
                  </a:txBody>
                  <a:tcPr anchor="ctr"/>
                </a:tc>
                <a:extLst>
                  <a:ext uri="{0D108BD9-81ED-4DB2-BD59-A6C34878D82A}">
                    <a16:rowId xmlns:a16="http://schemas.microsoft.com/office/drawing/2014/main" val="843227783"/>
                  </a:ext>
                </a:extLst>
              </a:tr>
              <a:tr h="458672">
                <a:tc>
                  <a:txBody>
                    <a:bodyPr/>
                    <a:lstStyle/>
                    <a:p>
                      <a:pPr algn="r"/>
                      <a:r>
                        <a:rPr lang="pt-BR" sz="1200">
                          <a:latin typeface="Quicksand Light" pitchFamily="2" charset="0"/>
                        </a:rPr>
                        <a:t>Reaproveitamento da</a:t>
                      </a:r>
                      <a:br>
                        <a:rPr lang="pt-BR" sz="1200">
                          <a:latin typeface="Quicksand Light" pitchFamily="2" charset="0"/>
                        </a:rPr>
                      </a:br>
                      <a:r>
                        <a:rPr lang="pt-BR" sz="1200">
                          <a:latin typeface="Quicksand Light" pitchFamily="2" charset="0"/>
                        </a:rPr>
                        <a:t>aplicação Multi-benefícios (REACT)</a:t>
                      </a:r>
                      <a:endParaRPr lang="pt-BR" sz="1200" dirty="0">
                        <a:latin typeface="Quicksand Light" pitchFamily="2" charset="0"/>
                      </a:endParaRPr>
                    </a:p>
                  </a:txBody>
                  <a:tcPr anchor="ctr"/>
                </a:tc>
                <a:tc>
                  <a:txBody>
                    <a:bodyPr/>
                    <a:lstStyle/>
                    <a:p>
                      <a:pPr algn="ctr"/>
                      <a:r>
                        <a:rPr lang="pt-BR" sz="1200" dirty="0">
                          <a:latin typeface="Quicksand Light" pitchFamily="2" charset="0"/>
                        </a:rPr>
                        <a:t>2</a:t>
                      </a:r>
                    </a:p>
                  </a:txBody>
                  <a:tcPr anchor="ctr"/>
                </a:tc>
                <a:tc>
                  <a:txBody>
                    <a:bodyPr/>
                    <a:lstStyle/>
                    <a:p>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tc>
                  <a:txBody>
                    <a:bodyPr/>
                    <a:lstStyle/>
                    <a:p>
                      <a:pPr algn="l"/>
                      <a:r>
                        <a:rPr lang="pt-BR" sz="1200" kern="1200" dirty="0">
                          <a:solidFill>
                            <a:schemeClr val="dk1"/>
                          </a:solidFill>
                          <a:latin typeface="Quicksand Light" pitchFamily="2" charset="0"/>
                        </a:rPr>
                        <a:t>Maior aproveitamento do código </a:t>
                      </a:r>
                      <a:r>
                        <a:rPr lang="pt-BR" sz="1200" kern="1200" dirty="0" err="1">
                          <a:solidFill>
                            <a:schemeClr val="dk1"/>
                          </a:solidFill>
                          <a:latin typeface="Quicksand Light" pitchFamily="2" charset="0"/>
                        </a:rPr>
                        <a:t>Reactive</a:t>
                      </a:r>
                      <a:r>
                        <a:rPr lang="pt-BR" sz="1200" kern="1200" dirty="0">
                          <a:solidFill>
                            <a:schemeClr val="dk1"/>
                          </a:solidFill>
                          <a:latin typeface="Quicksand Light" pitchFamily="2" charset="0"/>
                        </a:rPr>
                        <a:t> </a:t>
                      </a:r>
                      <a:r>
                        <a:rPr lang="pt-BR" sz="1200" kern="1200" dirty="0" err="1">
                          <a:solidFill>
                            <a:schemeClr val="dk1"/>
                          </a:solidFill>
                          <a:latin typeface="Quicksand Light" pitchFamily="2" charset="0"/>
                        </a:rPr>
                        <a:t>Native</a:t>
                      </a:r>
                      <a:r>
                        <a:rPr lang="pt-BR" sz="1200" kern="1200" dirty="0">
                          <a:solidFill>
                            <a:schemeClr val="dk1"/>
                          </a:solidFill>
                          <a:latin typeface="Quicksand Light" pitchFamily="2" charset="0"/>
                        </a:rPr>
                        <a:t> legado</a:t>
                      </a:r>
                      <a:endParaRPr lang="pt-BR" sz="1200" kern="1200" dirty="0">
                        <a:solidFill>
                          <a:schemeClr val="dk1"/>
                        </a:solidFill>
                        <a:latin typeface="Quicksand Light" pitchFamily="2" charset="0"/>
                        <a:ea typeface="+mn-ea"/>
                        <a:cs typeface="+mn-cs"/>
                      </a:endParaRPr>
                    </a:p>
                  </a:txBody>
                  <a:tcPr anchor="ctr"/>
                </a:tc>
                <a:extLst>
                  <a:ext uri="{0D108BD9-81ED-4DB2-BD59-A6C34878D82A}">
                    <a16:rowId xmlns:a16="http://schemas.microsoft.com/office/drawing/2014/main" val="864254194"/>
                  </a:ext>
                </a:extLst>
              </a:tr>
              <a:tr h="305781">
                <a:tc gridSpan="2">
                  <a:txBody>
                    <a:bodyPr/>
                    <a:lstStyle/>
                    <a:p>
                      <a:pPr algn="r"/>
                      <a:r>
                        <a:rPr lang="pt-BR" sz="1400" b="1" dirty="0">
                          <a:solidFill>
                            <a:srgbClr val="525252"/>
                          </a:solidFill>
                          <a:latin typeface="Quicksand" pitchFamily="2" charset="0"/>
                        </a:rPr>
                        <a:t>Aderência</a:t>
                      </a:r>
                    </a:p>
                  </a:txBody>
                  <a:tcPr anchor="ctr"/>
                </a:tc>
                <a:tc hMerge="1">
                  <a:txBody>
                    <a:bodyPr/>
                    <a:lstStyle/>
                    <a:p>
                      <a:pPr algn="ctr"/>
                      <a:endParaRPr lang="pt-BR" dirty="0">
                        <a:solidFill>
                          <a:schemeClr val="bg1"/>
                        </a:solidFill>
                        <a:latin typeface="Quicksand Light" pitchFamily="2" charset="0"/>
                      </a:endParaRPr>
                    </a:p>
                  </a:txBody>
                  <a:tcPr anchor="ctr">
                    <a:solidFill>
                      <a:srgbClr val="00B215"/>
                    </a:solidFill>
                  </a:tcPr>
                </a:tc>
                <a:tc>
                  <a:txBody>
                    <a:bodyPr/>
                    <a:lstStyle/>
                    <a:p>
                      <a:pPr algn="ctr"/>
                      <a:r>
                        <a:rPr lang="pt-BR" sz="1400" b="1">
                          <a:solidFill>
                            <a:srgbClr val="525252"/>
                          </a:solidFill>
                          <a:latin typeface="Quicksand" pitchFamily="2" charset="0"/>
                        </a:rPr>
                        <a:t>97</a:t>
                      </a:r>
                      <a:endParaRPr lang="pt-BR" sz="1400" b="1" dirty="0">
                        <a:solidFill>
                          <a:srgbClr val="525252"/>
                        </a:solidFill>
                        <a:latin typeface="Quicksand" pitchFamily="2" charset="0"/>
                      </a:endParaRPr>
                    </a:p>
                  </a:txBody>
                  <a:tcPr anchor="ctr"/>
                </a:tc>
                <a:tc>
                  <a:txBody>
                    <a:bodyPr/>
                    <a:lstStyle/>
                    <a:p>
                      <a:pPr algn="ctr"/>
                      <a:r>
                        <a:rPr lang="pt-BR" sz="1400" b="1" dirty="0">
                          <a:solidFill>
                            <a:srgbClr val="525252"/>
                          </a:solidFill>
                          <a:latin typeface="Quicksand" pitchFamily="2" charset="0"/>
                        </a:rPr>
                        <a:t>117</a:t>
                      </a:r>
                    </a:p>
                  </a:txBody>
                  <a:tcPr anchor="ctr"/>
                </a:tc>
                <a:tc>
                  <a:txBody>
                    <a:bodyPr/>
                    <a:lstStyle/>
                    <a:p>
                      <a:pPr algn="ctr"/>
                      <a:r>
                        <a:rPr lang="pt-BR" sz="1400" b="1">
                          <a:solidFill>
                            <a:srgbClr val="525252"/>
                          </a:solidFill>
                          <a:latin typeface="Quicksand" pitchFamily="2" charset="0"/>
                        </a:rPr>
                        <a:t>111</a:t>
                      </a:r>
                      <a:endParaRPr lang="pt-BR" sz="1400" b="1" dirty="0">
                        <a:solidFill>
                          <a:srgbClr val="525252"/>
                        </a:solidFill>
                        <a:latin typeface="Quicksand" pitchFamily="2" charset="0"/>
                      </a:endParaRPr>
                    </a:p>
                  </a:txBody>
                  <a:tcPr anchor="ctr"/>
                </a:tc>
                <a:tc>
                  <a:txBody>
                    <a:bodyPr/>
                    <a:lstStyle/>
                    <a:p>
                      <a:endParaRPr lang="pt-BR" sz="1400" b="1" dirty="0">
                        <a:solidFill>
                          <a:srgbClr val="525252"/>
                        </a:solidFill>
                        <a:latin typeface="Quicksand" pitchFamily="2" charset="0"/>
                      </a:endParaRPr>
                    </a:p>
                  </a:txBody>
                  <a:tcPr anchor="ctr"/>
                </a:tc>
                <a:extLst>
                  <a:ext uri="{0D108BD9-81ED-4DB2-BD59-A6C34878D82A}">
                    <a16:rowId xmlns:a16="http://schemas.microsoft.com/office/drawing/2014/main" val="3200987642"/>
                  </a:ext>
                </a:extLst>
              </a:tr>
            </a:tbl>
          </a:graphicData>
        </a:graphic>
      </p:graphicFrame>
      <p:sp>
        <p:nvSpPr>
          <p:cNvPr id="4" name="Título 3">
            <a:extLst>
              <a:ext uri="{FF2B5EF4-FFF2-40B4-BE49-F238E27FC236}">
                <a16:creationId xmlns:a16="http://schemas.microsoft.com/office/drawing/2014/main" id="{1999F498-A1B8-48A3-AA26-B1CF55F240F2}"/>
              </a:ext>
            </a:extLst>
          </p:cNvPr>
          <p:cNvSpPr>
            <a:spLocks noGrp="1"/>
          </p:cNvSpPr>
          <p:nvPr>
            <p:ph type="title"/>
          </p:nvPr>
        </p:nvSpPr>
        <p:spPr/>
        <p:txBody>
          <a:bodyPr/>
          <a:lstStyle/>
          <a:p>
            <a:r>
              <a:rPr lang="pt-BR" dirty="0"/>
              <a:t>Comparativo tecnológico entre plataformas</a:t>
            </a:r>
            <a:endParaRPr lang="pt-BR" sz="2400" dirty="0"/>
          </a:p>
        </p:txBody>
      </p:sp>
      <p:sp>
        <p:nvSpPr>
          <p:cNvPr id="2" name="Subtítulo 1">
            <a:extLst>
              <a:ext uri="{FF2B5EF4-FFF2-40B4-BE49-F238E27FC236}">
                <a16:creationId xmlns:a16="http://schemas.microsoft.com/office/drawing/2014/main" id="{D484B525-56E2-4525-9571-E40CBCF93300}"/>
              </a:ext>
            </a:extLst>
          </p:cNvPr>
          <p:cNvSpPr>
            <a:spLocks noGrp="1"/>
          </p:cNvSpPr>
          <p:nvPr>
            <p:ph type="subTitle" idx="1"/>
          </p:nvPr>
        </p:nvSpPr>
        <p:spPr/>
        <p:txBody>
          <a:bodyPr>
            <a:normAutofit fontScale="92500" lnSpcReduction="10000"/>
          </a:bodyPr>
          <a:lstStyle/>
          <a:p>
            <a:r>
              <a:rPr lang="pt-BR" dirty="0"/>
              <a:t>Visão quantitativa ponderada</a:t>
            </a:r>
          </a:p>
        </p:txBody>
      </p:sp>
      <p:grpSp>
        <p:nvGrpSpPr>
          <p:cNvPr id="8" name="Agrupar 7">
            <a:extLst>
              <a:ext uri="{FF2B5EF4-FFF2-40B4-BE49-F238E27FC236}">
                <a16:creationId xmlns:a16="http://schemas.microsoft.com/office/drawing/2014/main" id="{51291137-CAF2-4F2B-A70E-4AFDF25682E4}"/>
              </a:ext>
            </a:extLst>
          </p:cNvPr>
          <p:cNvGrpSpPr/>
          <p:nvPr/>
        </p:nvGrpSpPr>
        <p:grpSpPr>
          <a:xfrm>
            <a:off x="19050" y="1237621"/>
            <a:ext cx="12144375" cy="2447221"/>
            <a:chOff x="19050" y="1237621"/>
            <a:chExt cx="12144375" cy="2447221"/>
          </a:xfrm>
        </p:grpSpPr>
        <p:sp>
          <p:nvSpPr>
            <p:cNvPr id="3" name="Retângulo 2">
              <a:extLst>
                <a:ext uri="{FF2B5EF4-FFF2-40B4-BE49-F238E27FC236}">
                  <a16:creationId xmlns:a16="http://schemas.microsoft.com/office/drawing/2014/main" id="{322A3855-F395-49F9-8702-EF976D4E4404}"/>
                </a:ext>
              </a:extLst>
            </p:cNvPr>
            <p:cNvSpPr/>
            <p:nvPr/>
          </p:nvSpPr>
          <p:spPr>
            <a:xfrm>
              <a:off x="19050" y="1237622"/>
              <a:ext cx="12144375" cy="244722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811086CC-5862-4D3F-8973-F51B3176FDE3}"/>
                </a:ext>
              </a:extLst>
            </p:cNvPr>
            <p:cNvSpPr/>
            <p:nvPr/>
          </p:nvSpPr>
          <p:spPr>
            <a:xfrm>
              <a:off x="19050" y="1237621"/>
              <a:ext cx="663438" cy="24376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dirty="0"/>
                <a:t>Técnicos</a:t>
              </a:r>
            </a:p>
          </p:txBody>
        </p:sp>
      </p:grpSp>
      <p:grpSp>
        <p:nvGrpSpPr>
          <p:cNvPr id="7" name="Agrupar 6">
            <a:extLst>
              <a:ext uri="{FF2B5EF4-FFF2-40B4-BE49-F238E27FC236}">
                <a16:creationId xmlns:a16="http://schemas.microsoft.com/office/drawing/2014/main" id="{249FF451-33FE-4381-8962-76C43D03EC38}"/>
              </a:ext>
            </a:extLst>
          </p:cNvPr>
          <p:cNvGrpSpPr/>
          <p:nvPr/>
        </p:nvGrpSpPr>
        <p:grpSpPr>
          <a:xfrm>
            <a:off x="19050" y="3710334"/>
            <a:ext cx="12144375" cy="1428869"/>
            <a:chOff x="19050" y="3710334"/>
            <a:chExt cx="12144375" cy="1428869"/>
          </a:xfrm>
        </p:grpSpPr>
        <p:sp>
          <p:nvSpPr>
            <p:cNvPr id="600" name="Retângulo 599">
              <a:extLst>
                <a:ext uri="{FF2B5EF4-FFF2-40B4-BE49-F238E27FC236}">
                  <a16:creationId xmlns:a16="http://schemas.microsoft.com/office/drawing/2014/main" id="{60491235-16F0-469A-87FC-86B3A955EC5B}"/>
                </a:ext>
              </a:extLst>
            </p:cNvPr>
            <p:cNvSpPr/>
            <p:nvPr/>
          </p:nvSpPr>
          <p:spPr>
            <a:xfrm>
              <a:off x="19050" y="3710334"/>
              <a:ext cx="12144375" cy="1428869"/>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2" name="Retângulo 601">
              <a:extLst>
                <a:ext uri="{FF2B5EF4-FFF2-40B4-BE49-F238E27FC236}">
                  <a16:creationId xmlns:a16="http://schemas.microsoft.com/office/drawing/2014/main" id="{7AA1EA64-1B76-4D03-8721-77EA1BF88F33}"/>
                </a:ext>
              </a:extLst>
            </p:cNvPr>
            <p:cNvSpPr/>
            <p:nvPr/>
          </p:nvSpPr>
          <p:spPr>
            <a:xfrm>
              <a:off x="19050" y="3713484"/>
              <a:ext cx="663438" cy="142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dirty="0"/>
                <a:t>Estratégicos</a:t>
              </a:r>
            </a:p>
          </p:txBody>
        </p:sp>
      </p:grpSp>
      <p:grpSp>
        <p:nvGrpSpPr>
          <p:cNvPr id="9" name="Agrupar 8">
            <a:extLst>
              <a:ext uri="{FF2B5EF4-FFF2-40B4-BE49-F238E27FC236}">
                <a16:creationId xmlns:a16="http://schemas.microsoft.com/office/drawing/2014/main" id="{D3C139D0-3376-4205-8A4A-C84C23166C81}"/>
              </a:ext>
            </a:extLst>
          </p:cNvPr>
          <p:cNvGrpSpPr/>
          <p:nvPr/>
        </p:nvGrpSpPr>
        <p:grpSpPr>
          <a:xfrm>
            <a:off x="19050" y="5174222"/>
            <a:ext cx="12144375" cy="1359929"/>
            <a:chOff x="19050" y="5174222"/>
            <a:chExt cx="12144375" cy="1359929"/>
          </a:xfrm>
        </p:grpSpPr>
        <p:sp>
          <p:nvSpPr>
            <p:cNvPr id="601" name="Retângulo 600">
              <a:extLst>
                <a:ext uri="{FF2B5EF4-FFF2-40B4-BE49-F238E27FC236}">
                  <a16:creationId xmlns:a16="http://schemas.microsoft.com/office/drawing/2014/main" id="{7B6EF36F-65AC-4B39-9F14-083B2BC8B371}"/>
                </a:ext>
              </a:extLst>
            </p:cNvPr>
            <p:cNvSpPr/>
            <p:nvPr/>
          </p:nvSpPr>
          <p:spPr>
            <a:xfrm>
              <a:off x="19050" y="5174222"/>
              <a:ext cx="12144375" cy="1359928"/>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3" name="Retângulo 602">
              <a:extLst>
                <a:ext uri="{FF2B5EF4-FFF2-40B4-BE49-F238E27FC236}">
                  <a16:creationId xmlns:a16="http://schemas.microsoft.com/office/drawing/2014/main" id="{CF438BB9-601D-4026-84AD-E7523672AE85}"/>
                </a:ext>
              </a:extLst>
            </p:cNvPr>
            <p:cNvSpPr/>
            <p:nvPr/>
          </p:nvSpPr>
          <p:spPr>
            <a:xfrm>
              <a:off x="19050" y="5174223"/>
              <a:ext cx="663438" cy="135992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dirty="0"/>
                <a:t>Contexto</a:t>
              </a:r>
            </a:p>
          </p:txBody>
        </p:sp>
      </p:grpSp>
      <p:grpSp>
        <p:nvGrpSpPr>
          <p:cNvPr id="13" name="Agrupar 12">
            <a:extLst>
              <a:ext uri="{FF2B5EF4-FFF2-40B4-BE49-F238E27FC236}">
                <a16:creationId xmlns:a16="http://schemas.microsoft.com/office/drawing/2014/main" id="{45BBDA37-97CD-4B22-9D60-E4F513BF42D3}"/>
              </a:ext>
            </a:extLst>
          </p:cNvPr>
          <p:cNvGrpSpPr/>
          <p:nvPr/>
        </p:nvGrpSpPr>
        <p:grpSpPr>
          <a:xfrm>
            <a:off x="5424857" y="1276350"/>
            <a:ext cx="1174693" cy="5132934"/>
            <a:chOff x="5426163" y="1276350"/>
            <a:chExt cx="1174693" cy="5132934"/>
          </a:xfrm>
        </p:grpSpPr>
        <p:grpSp>
          <p:nvGrpSpPr>
            <p:cNvPr id="10" name="Agrupar 115">
              <a:extLst>
                <a:ext uri="{FF2B5EF4-FFF2-40B4-BE49-F238E27FC236}">
                  <a16:creationId xmlns:a16="http://schemas.microsoft.com/office/drawing/2014/main" id="{9B835DBC-4D31-42B0-80A4-E1970670F012}"/>
                </a:ext>
              </a:extLst>
            </p:cNvPr>
            <p:cNvGrpSpPr/>
            <p:nvPr/>
          </p:nvGrpSpPr>
          <p:grpSpPr>
            <a:xfrm>
              <a:off x="5426163" y="1276350"/>
              <a:ext cx="1174693" cy="203830"/>
              <a:chOff x="5896608" y="2741501"/>
              <a:chExt cx="1369846" cy="237693"/>
            </a:xfrm>
          </p:grpSpPr>
          <p:sp>
            <p:nvSpPr>
              <p:cNvPr id="27" name="Retângulo 131">
                <a:extLst>
                  <a:ext uri="{FF2B5EF4-FFF2-40B4-BE49-F238E27FC236}">
                    <a16:creationId xmlns:a16="http://schemas.microsoft.com/office/drawing/2014/main" id="{81CDEE84-282B-41F8-9D20-2670B39D22FC}"/>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8" name="Retângulo 132">
                <a:extLst>
                  <a:ext uri="{FF2B5EF4-FFF2-40B4-BE49-F238E27FC236}">
                    <a16:creationId xmlns:a16="http://schemas.microsoft.com/office/drawing/2014/main" id="{8598C1B6-AC4C-43D2-A06E-8DBA1959E002}"/>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9" name="Retângulo 133">
                <a:extLst>
                  <a:ext uri="{FF2B5EF4-FFF2-40B4-BE49-F238E27FC236}">
                    <a16:creationId xmlns:a16="http://schemas.microsoft.com/office/drawing/2014/main" id="{409735BF-EB1C-48B3-8367-217D44669846}"/>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0" name="Retângulo 134">
                <a:extLst>
                  <a:ext uri="{FF2B5EF4-FFF2-40B4-BE49-F238E27FC236}">
                    <a16:creationId xmlns:a16="http://schemas.microsoft.com/office/drawing/2014/main" id="{A7600461-37B2-469C-B623-C7B6880A220B}"/>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31" name="Retângulo 135">
                <a:extLst>
                  <a:ext uri="{FF2B5EF4-FFF2-40B4-BE49-F238E27FC236}">
                    <a16:creationId xmlns:a16="http://schemas.microsoft.com/office/drawing/2014/main" id="{039266EC-6D68-4808-AF9F-42017BD65A62}"/>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2" name="Retângulo 136">
                <a:extLst>
                  <a:ext uri="{FF2B5EF4-FFF2-40B4-BE49-F238E27FC236}">
                    <a16:creationId xmlns:a16="http://schemas.microsoft.com/office/drawing/2014/main" id="{52FD651A-7DD8-40FA-B75A-F6C317D78ED0}"/>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 name="Retângulo 137">
                <a:extLst>
                  <a:ext uri="{FF2B5EF4-FFF2-40B4-BE49-F238E27FC236}">
                    <a16:creationId xmlns:a16="http://schemas.microsoft.com/office/drawing/2014/main" id="{CCBE41A8-D59C-40A7-82EA-A220CDD20E42}"/>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138">
                <a:extLst>
                  <a:ext uri="{FF2B5EF4-FFF2-40B4-BE49-F238E27FC236}">
                    <a16:creationId xmlns:a16="http://schemas.microsoft.com/office/drawing/2014/main" id="{F6729A17-3D83-42AE-A4C7-3A903CEF65C3}"/>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23" name="Agrupar 115">
              <a:extLst>
                <a:ext uri="{FF2B5EF4-FFF2-40B4-BE49-F238E27FC236}">
                  <a16:creationId xmlns:a16="http://schemas.microsoft.com/office/drawing/2014/main" id="{48D49FEC-725A-4508-A5F2-EB7C3F6BB698}"/>
                </a:ext>
              </a:extLst>
            </p:cNvPr>
            <p:cNvGrpSpPr/>
            <p:nvPr/>
          </p:nvGrpSpPr>
          <p:grpSpPr>
            <a:xfrm>
              <a:off x="5426163" y="1606467"/>
              <a:ext cx="1174693" cy="203830"/>
              <a:chOff x="5896608" y="2741501"/>
              <a:chExt cx="1369846" cy="237693"/>
            </a:xfrm>
          </p:grpSpPr>
          <p:sp>
            <p:nvSpPr>
              <p:cNvPr id="124" name="Retângulo 131">
                <a:extLst>
                  <a:ext uri="{FF2B5EF4-FFF2-40B4-BE49-F238E27FC236}">
                    <a16:creationId xmlns:a16="http://schemas.microsoft.com/office/drawing/2014/main" id="{1BB27C46-97E0-4781-B25A-8ACF07D09882}"/>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25" name="Retângulo 132">
                <a:extLst>
                  <a:ext uri="{FF2B5EF4-FFF2-40B4-BE49-F238E27FC236}">
                    <a16:creationId xmlns:a16="http://schemas.microsoft.com/office/drawing/2014/main" id="{19219BDB-15BA-4BDB-A8C0-48365C18135B}"/>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26" name="Retângulo 133">
                <a:extLst>
                  <a:ext uri="{FF2B5EF4-FFF2-40B4-BE49-F238E27FC236}">
                    <a16:creationId xmlns:a16="http://schemas.microsoft.com/office/drawing/2014/main" id="{C76928C3-A886-4804-AF24-49322B827B6D}"/>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27" name="Retângulo 134">
                <a:extLst>
                  <a:ext uri="{FF2B5EF4-FFF2-40B4-BE49-F238E27FC236}">
                    <a16:creationId xmlns:a16="http://schemas.microsoft.com/office/drawing/2014/main" id="{161222A7-B176-46DC-A2B7-3DF90D9BD267}"/>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3</a:t>
                </a:r>
              </a:p>
            </p:txBody>
          </p:sp>
          <p:sp>
            <p:nvSpPr>
              <p:cNvPr id="128" name="Retângulo 135">
                <a:extLst>
                  <a:ext uri="{FF2B5EF4-FFF2-40B4-BE49-F238E27FC236}">
                    <a16:creationId xmlns:a16="http://schemas.microsoft.com/office/drawing/2014/main" id="{CC6A70FC-ACAE-4EF6-94B0-571171404969}"/>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29" name="Retângulo 136">
                <a:extLst>
                  <a:ext uri="{FF2B5EF4-FFF2-40B4-BE49-F238E27FC236}">
                    <a16:creationId xmlns:a16="http://schemas.microsoft.com/office/drawing/2014/main" id="{6DA1BDF9-928F-4C7C-AFB9-372FBF20B07C}"/>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30" name="Retângulo 137">
                <a:extLst>
                  <a:ext uri="{FF2B5EF4-FFF2-40B4-BE49-F238E27FC236}">
                    <a16:creationId xmlns:a16="http://schemas.microsoft.com/office/drawing/2014/main" id="{B4315AE0-7680-4914-8AAE-4235C26632D6}"/>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Retângulo 138">
                <a:extLst>
                  <a:ext uri="{FF2B5EF4-FFF2-40B4-BE49-F238E27FC236}">
                    <a16:creationId xmlns:a16="http://schemas.microsoft.com/office/drawing/2014/main" id="{46705EEB-A3FA-4CFD-B677-032F20051DF2}"/>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9" name="Agrupar 116">
              <a:extLst>
                <a:ext uri="{FF2B5EF4-FFF2-40B4-BE49-F238E27FC236}">
                  <a16:creationId xmlns:a16="http://schemas.microsoft.com/office/drawing/2014/main" id="{55EEDB5B-FD9E-4C3A-83BC-EF435535FB60}"/>
                </a:ext>
              </a:extLst>
            </p:cNvPr>
            <p:cNvGrpSpPr/>
            <p:nvPr/>
          </p:nvGrpSpPr>
          <p:grpSpPr>
            <a:xfrm>
              <a:off x="5426163" y="2094338"/>
              <a:ext cx="1174693" cy="203830"/>
              <a:chOff x="5916049" y="3087950"/>
              <a:chExt cx="1369846" cy="237693"/>
            </a:xfrm>
          </p:grpSpPr>
          <p:sp>
            <p:nvSpPr>
              <p:cNvPr id="150" name="Retângulo 124">
                <a:extLst>
                  <a:ext uri="{FF2B5EF4-FFF2-40B4-BE49-F238E27FC236}">
                    <a16:creationId xmlns:a16="http://schemas.microsoft.com/office/drawing/2014/main" id="{EF5EBBE9-4030-49C3-850D-AB8E3225B0F8}"/>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51" name="Retângulo 125">
                <a:extLst>
                  <a:ext uri="{FF2B5EF4-FFF2-40B4-BE49-F238E27FC236}">
                    <a16:creationId xmlns:a16="http://schemas.microsoft.com/office/drawing/2014/main" id="{4825DC64-E74E-49D5-8782-C7FD762A6375}"/>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52" name="Retângulo 126">
                <a:extLst>
                  <a:ext uri="{FF2B5EF4-FFF2-40B4-BE49-F238E27FC236}">
                    <a16:creationId xmlns:a16="http://schemas.microsoft.com/office/drawing/2014/main" id="{5ACBECC4-0477-4266-A516-F4EA29D4BFE4}"/>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153" name="Retângulo 127">
                <a:extLst>
                  <a:ext uri="{FF2B5EF4-FFF2-40B4-BE49-F238E27FC236}">
                    <a16:creationId xmlns:a16="http://schemas.microsoft.com/office/drawing/2014/main" id="{92099C16-FE74-482D-9216-D683022FD295}"/>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54" name="Retângulo 128">
                <a:extLst>
                  <a:ext uri="{FF2B5EF4-FFF2-40B4-BE49-F238E27FC236}">
                    <a16:creationId xmlns:a16="http://schemas.microsoft.com/office/drawing/2014/main" id="{C2FF3F2F-D23C-4437-ABF2-698E2E1344D6}"/>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55" name="Retângulo 129">
                <a:extLst>
                  <a:ext uri="{FF2B5EF4-FFF2-40B4-BE49-F238E27FC236}">
                    <a16:creationId xmlns:a16="http://schemas.microsoft.com/office/drawing/2014/main" id="{35E93E21-84F9-4047-86E6-99E377054F40}"/>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56" name="Retângulo 130">
                <a:extLst>
                  <a:ext uri="{FF2B5EF4-FFF2-40B4-BE49-F238E27FC236}">
                    <a16:creationId xmlns:a16="http://schemas.microsoft.com/office/drawing/2014/main" id="{9C7C0DB2-9CAC-4F95-88A8-E5A7FD3BDEC9}"/>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60" name="Agrupar 113">
              <a:extLst>
                <a:ext uri="{FF2B5EF4-FFF2-40B4-BE49-F238E27FC236}">
                  <a16:creationId xmlns:a16="http://schemas.microsoft.com/office/drawing/2014/main" id="{8BE28919-1EF6-43CB-B156-A3F6EF4FAB22}"/>
                </a:ext>
              </a:extLst>
            </p:cNvPr>
            <p:cNvGrpSpPr/>
            <p:nvPr/>
          </p:nvGrpSpPr>
          <p:grpSpPr>
            <a:xfrm>
              <a:off x="5426163" y="4480972"/>
              <a:ext cx="1174693" cy="203830"/>
              <a:chOff x="5896608" y="2300134"/>
              <a:chExt cx="1369846" cy="237693"/>
            </a:xfrm>
          </p:grpSpPr>
          <p:sp>
            <p:nvSpPr>
              <p:cNvPr id="261" name="Retângulo 149">
                <a:extLst>
                  <a:ext uri="{FF2B5EF4-FFF2-40B4-BE49-F238E27FC236}">
                    <a16:creationId xmlns:a16="http://schemas.microsoft.com/office/drawing/2014/main" id="{0F2E148B-2D02-49BD-9521-34461C13FE61}"/>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2" name="Retângulo 150">
                <a:extLst>
                  <a:ext uri="{FF2B5EF4-FFF2-40B4-BE49-F238E27FC236}">
                    <a16:creationId xmlns:a16="http://schemas.microsoft.com/office/drawing/2014/main" id="{AE6399B8-8FDC-4943-9258-4334A94D06C9}"/>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3" name="Retângulo 151">
                <a:extLst>
                  <a:ext uri="{FF2B5EF4-FFF2-40B4-BE49-F238E27FC236}">
                    <a16:creationId xmlns:a16="http://schemas.microsoft.com/office/drawing/2014/main" id="{58C58163-ECA8-43ED-94DE-BB871EFC4B0E}"/>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4" name="Retângulo 152">
                <a:extLst>
                  <a:ext uri="{FF2B5EF4-FFF2-40B4-BE49-F238E27FC236}">
                    <a16:creationId xmlns:a16="http://schemas.microsoft.com/office/drawing/2014/main" id="{0BEEAE63-5114-4DB3-B1E6-12E88D08DC3F}"/>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5" name="Retângulo 153">
                <a:extLst>
                  <a:ext uri="{FF2B5EF4-FFF2-40B4-BE49-F238E27FC236}">
                    <a16:creationId xmlns:a16="http://schemas.microsoft.com/office/drawing/2014/main" id="{C7E8280F-2DDF-47AC-9DD4-92895EDBA0A6}"/>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266" name="Retângulo 154">
                <a:extLst>
                  <a:ext uri="{FF2B5EF4-FFF2-40B4-BE49-F238E27FC236}">
                    <a16:creationId xmlns:a16="http://schemas.microsoft.com/office/drawing/2014/main" id="{98E7690C-9CB8-4646-86DB-440210591534}"/>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7" name="Retângulo 155">
                <a:extLst>
                  <a:ext uri="{FF2B5EF4-FFF2-40B4-BE49-F238E27FC236}">
                    <a16:creationId xmlns:a16="http://schemas.microsoft.com/office/drawing/2014/main" id="{E54DE232-00AA-4CA2-8C23-0A9CBEA1CA09}"/>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8" name="Retângulo 156">
                <a:extLst>
                  <a:ext uri="{FF2B5EF4-FFF2-40B4-BE49-F238E27FC236}">
                    <a16:creationId xmlns:a16="http://schemas.microsoft.com/office/drawing/2014/main" id="{B9C1F09C-F1C5-4395-BDDC-5908F8E65CB0}"/>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9" name="Retângulo 157">
                <a:extLst>
                  <a:ext uri="{FF2B5EF4-FFF2-40B4-BE49-F238E27FC236}">
                    <a16:creationId xmlns:a16="http://schemas.microsoft.com/office/drawing/2014/main" id="{B9D7F174-8D66-49B7-8679-F443BF9CC428}"/>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90" name="Agrupar 113">
              <a:extLst>
                <a:ext uri="{FF2B5EF4-FFF2-40B4-BE49-F238E27FC236}">
                  <a16:creationId xmlns:a16="http://schemas.microsoft.com/office/drawing/2014/main" id="{A6AD66A5-2BA1-48B4-9216-7FED25EFEB05}"/>
                </a:ext>
              </a:extLst>
            </p:cNvPr>
            <p:cNvGrpSpPr/>
            <p:nvPr/>
          </p:nvGrpSpPr>
          <p:grpSpPr>
            <a:xfrm>
              <a:off x="5426163" y="2735095"/>
              <a:ext cx="1174693" cy="203830"/>
              <a:chOff x="5896608" y="2300134"/>
              <a:chExt cx="1369846" cy="237693"/>
            </a:xfrm>
          </p:grpSpPr>
          <p:sp>
            <p:nvSpPr>
              <p:cNvPr id="391" name="Retângulo 149">
                <a:extLst>
                  <a:ext uri="{FF2B5EF4-FFF2-40B4-BE49-F238E27FC236}">
                    <a16:creationId xmlns:a16="http://schemas.microsoft.com/office/drawing/2014/main" id="{C0E316BB-D00F-4953-BBBA-2F9DD886535F}"/>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92" name="Retângulo 150">
                <a:extLst>
                  <a:ext uri="{FF2B5EF4-FFF2-40B4-BE49-F238E27FC236}">
                    <a16:creationId xmlns:a16="http://schemas.microsoft.com/office/drawing/2014/main" id="{D9D5BAFE-D3D8-4647-AB19-99A55A692173}"/>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93" name="Retângulo 151">
                <a:extLst>
                  <a:ext uri="{FF2B5EF4-FFF2-40B4-BE49-F238E27FC236}">
                    <a16:creationId xmlns:a16="http://schemas.microsoft.com/office/drawing/2014/main" id="{4F52AC9A-38A6-43E1-AEFA-B1D597379B4E}"/>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94" name="Retângulo 152">
                <a:extLst>
                  <a:ext uri="{FF2B5EF4-FFF2-40B4-BE49-F238E27FC236}">
                    <a16:creationId xmlns:a16="http://schemas.microsoft.com/office/drawing/2014/main" id="{8FEA3739-9B43-4FEA-9C4F-2EACAEF6410D}"/>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95" name="Retângulo 153">
                <a:extLst>
                  <a:ext uri="{FF2B5EF4-FFF2-40B4-BE49-F238E27FC236}">
                    <a16:creationId xmlns:a16="http://schemas.microsoft.com/office/drawing/2014/main" id="{64607A8B-12D7-4FFA-BED1-B9C37220728D}"/>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396" name="Retângulo 154">
                <a:extLst>
                  <a:ext uri="{FF2B5EF4-FFF2-40B4-BE49-F238E27FC236}">
                    <a16:creationId xmlns:a16="http://schemas.microsoft.com/office/drawing/2014/main" id="{2C391320-075C-4810-8A9C-7A14975D7C6B}"/>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97" name="Retângulo 155">
                <a:extLst>
                  <a:ext uri="{FF2B5EF4-FFF2-40B4-BE49-F238E27FC236}">
                    <a16:creationId xmlns:a16="http://schemas.microsoft.com/office/drawing/2014/main" id="{F6F69CB1-DCB5-4361-ADEC-0AF9D6BBF771}"/>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8" name="Retângulo 156">
                <a:extLst>
                  <a:ext uri="{FF2B5EF4-FFF2-40B4-BE49-F238E27FC236}">
                    <a16:creationId xmlns:a16="http://schemas.microsoft.com/office/drawing/2014/main" id="{ABDEFEC7-E7B2-4A7E-8196-8E1C1E3CCCF4}"/>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9" name="Retângulo 157">
                <a:extLst>
                  <a:ext uri="{FF2B5EF4-FFF2-40B4-BE49-F238E27FC236}">
                    <a16:creationId xmlns:a16="http://schemas.microsoft.com/office/drawing/2014/main" id="{7C18B16C-7848-4947-BB7E-74343F835925}"/>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72" name="Agrupar 115">
              <a:extLst>
                <a:ext uri="{FF2B5EF4-FFF2-40B4-BE49-F238E27FC236}">
                  <a16:creationId xmlns:a16="http://schemas.microsoft.com/office/drawing/2014/main" id="{8A7B187A-5F93-42E1-8ACF-892C0C11F43D}"/>
                </a:ext>
              </a:extLst>
            </p:cNvPr>
            <p:cNvGrpSpPr/>
            <p:nvPr/>
          </p:nvGrpSpPr>
          <p:grpSpPr>
            <a:xfrm>
              <a:off x="5426163" y="3092052"/>
              <a:ext cx="1174693" cy="203830"/>
              <a:chOff x="5896608" y="2741501"/>
              <a:chExt cx="1369846" cy="237693"/>
            </a:xfrm>
          </p:grpSpPr>
          <p:sp>
            <p:nvSpPr>
              <p:cNvPr id="373" name="Retângulo 131">
                <a:extLst>
                  <a:ext uri="{FF2B5EF4-FFF2-40B4-BE49-F238E27FC236}">
                    <a16:creationId xmlns:a16="http://schemas.microsoft.com/office/drawing/2014/main" id="{0C889E9D-139F-41E5-8E9E-1F5E2670D513}"/>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74" name="Retângulo 132">
                <a:extLst>
                  <a:ext uri="{FF2B5EF4-FFF2-40B4-BE49-F238E27FC236}">
                    <a16:creationId xmlns:a16="http://schemas.microsoft.com/office/drawing/2014/main" id="{2E1F6C57-BDCD-4961-9DD0-9AAE6B312533}"/>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75" name="Retângulo 133">
                <a:extLst>
                  <a:ext uri="{FF2B5EF4-FFF2-40B4-BE49-F238E27FC236}">
                    <a16:creationId xmlns:a16="http://schemas.microsoft.com/office/drawing/2014/main" id="{DAE6C7A1-DED2-480D-9CE6-4A6377630748}"/>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76" name="Retângulo 134">
                <a:extLst>
                  <a:ext uri="{FF2B5EF4-FFF2-40B4-BE49-F238E27FC236}">
                    <a16:creationId xmlns:a16="http://schemas.microsoft.com/office/drawing/2014/main" id="{23EE3114-A75A-4F79-AB40-84CB01C78E5B}"/>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377" name="Retângulo 135">
                <a:extLst>
                  <a:ext uri="{FF2B5EF4-FFF2-40B4-BE49-F238E27FC236}">
                    <a16:creationId xmlns:a16="http://schemas.microsoft.com/office/drawing/2014/main" id="{07427C2B-D608-4E16-89C6-2B17DB70438C}"/>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78" name="Retângulo 136">
                <a:extLst>
                  <a:ext uri="{FF2B5EF4-FFF2-40B4-BE49-F238E27FC236}">
                    <a16:creationId xmlns:a16="http://schemas.microsoft.com/office/drawing/2014/main" id="{BE986C8D-511F-4A0E-8422-808FD26E3061}"/>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79" name="Retângulo 137">
                <a:extLst>
                  <a:ext uri="{FF2B5EF4-FFF2-40B4-BE49-F238E27FC236}">
                    <a16:creationId xmlns:a16="http://schemas.microsoft.com/office/drawing/2014/main" id="{BB6DEF77-C487-4194-B807-F98FA63A9C0D}"/>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0" name="Retângulo 138">
                <a:extLst>
                  <a:ext uri="{FF2B5EF4-FFF2-40B4-BE49-F238E27FC236}">
                    <a16:creationId xmlns:a16="http://schemas.microsoft.com/office/drawing/2014/main" id="{295C16A8-EF10-4006-B09F-03349BC8C59E}"/>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64" name="Agrupar 113">
              <a:extLst>
                <a:ext uri="{FF2B5EF4-FFF2-40B4-BE49-F238E27FC236}">
                  <a16:creationId xmlns:a16="http://schemas.microsoft.com/office/drawing/2014/main" id="{FC2A56FE-2C83-46C0-9F7C-FFD254126892}"/>
                </a:ext>
              </a:extLst>
            </p:cNvPr>
            <p:cNvGrpSpPr/>
            <p:nvPr/>
          </p:nvGrpSpPr>
          <p:grpSpPr>
            <a:xfrm>
              <a:off x="5426163" y="5305460"/>
              <a:ext cx="1174693" cy="203830"/>
              <a:chOff x="5896608" y="2300134"/>
              <a:chExt cx="1369846" cy="237693"/>
            </a:xfrm>
          </p:grpSpPr>
          <p:sp>
            <p:nvSpPr>
              <p:cNvPr id="365" name="Retângulo 149">
                <a:extLst>
                  <a:ext uri="{FF2B5EF4-FFF2-40B4-BE49-F238E27FC236}">
                    <a16:creationId xmlns:a16="http://schemas.microsoft.com/office/drawing/2014/main" id="{1B383484-06FA-435F-BC65-1BDE0947A022}"/>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66" name="Retângulo 150">
                <a:extLst>
                  <a:ext uri="{FF2B5EF4-FFF2-40B4-BE49-F238E27FC236}">
                    <a16:creationId xmlns:a16="http://schemas.microsoft.com/office/drawing/2014/main" id="{DE786193-2341-4275-87C2-77BAEEA26DD9}"/>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67" name="Retângulo 151">
                <a:extLst>
                  <a:ext uri="{FF2B5EF4-FFF2-40B4-BE49-F238E27FC236}">
                    <a16:creationId xmlns:a16="http://schemas.microsoft.com/office/drawing/2014/main" id="{6D52B184-3306-4AD8-AB79-D083C257CDFC}"/>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68" name="Retângulo 152">
                <a:extLst>
                  <a:ext uri="{FF2B5EF4-FFF2-40B4-BE49-F238E27FC236}">
                    <a16:creationId xmlns:a16="http://schemas.microsoft.com/office/drawing/2014/main" id="{CE96A21E-68B6-4432-900E-0C953C998E3B}"/>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69" name="Retângulo 153">
                <a:extLst>
                  <a:ext uri="{FF2B5EF4-FFF2-40B4-BE49-F238E27FC236}">
                    <a16:creationId xmlns:a16="http://schemas.microsoft.com/office/drawing/2014/main" id="{5E82A0F8-E604-4AB8-9D19-B07A7D99FBEE}"/>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370" name="Retângulo 154">
                <a:extLst>
                  <a:ext uri="{FF2B5EF4-FFF2-40B4-BE49-F238E27FC236}">
                    <a16:creationId xmlns:a16="http://schemas.microsoft.com/office/drawing/2014/main" id="{FED08103-4B80-47C7-A11B-7BACA64FCF8E}"/>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71" name="Retângulo 155">
                <a:extLst>
                  <a:ext uri="{FF2B5EF4-FFF2-40B4-BE49-F238E27FC236}">
                    <a16:creationId xmlns:a16="http://schemas.microsoft.com/office/drawing/2014/main" id="{3BAFAD75-DA53-47D4-A95E-65AEF5D46795}"/>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1" name="Retângulo 156">
                <a:extLst>
                  <a:ext uri="{FF2B5EF4-FFF2-40B4-BE49-F238E27FC236}">
                    <a16:creationId xmlns:a16="http://schemas.microsoft.com/office/drawing/2014/main" id="{857C6B68-83A2-4464-9F68-29392E4B7121}"/>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2" name="Retângulo 157">
                <a:extLst>
                  <a:ext uri="{FF2B5EF4-FFF2-40B4-BE49-F238E27FC236}">
                    <a16:creationId xmlns:a16="http://schemas.microsoft.com/office/drawing/2014/main" id="{5B02B6CA-5E02-4FA0-ACC3-64A7CC11DF4F}"/>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69" name="Agrupar 115">
              <a:extLst>
                <a:ext uri="{FF2B5EF4-FFF2-40B4-BE49-F238E27FC236}">
                  <a16:creationId xmlns:a16="http://schemas.microsoft.com/office/drawing/2014/main" id="{F3F6EBAE-DF9C-44D8-9E50-7BF733F0D0FD}"/>
                </a:ext>
              </a:extLst>
            </p:cNvPr>
            <p:cNvGrpSpPr/>
            <p:nvPr/>
          </p:nvGrpSpPr>
          <p:grpSpPr>
            <a:xfrm>
              <a:off x="5426163" y="5764867"/>
              <a:ext cx="1174693" cy="203830"/>
              <a:chOff x="5896608" y="2741501"/>
              <a:chExt cx="1369846" cy="237693"/>
            </a:xfrm>
          </p:grpSpPr>
          <p:sp>
            <p:nvSpPr>
              <p:cNvPr id="470" name="Retângulo 131">
                <a:extLst>
                  <a:ext uri="{FF2B5EF4-FFF2-40B4-BE49-F238E27FC236}">
                    <a16:creationId xmlns:a16="http://schemas.microsoft.com/office/drawing/2014/main" id="{A150CE5E-D18E-45CB-B8FA-7CCE915BFFE9}"/>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71" name="Retângulo 132">
                <a:extLst>
                  <a:ext uri="{FF2B5EF4-FFF2-40B4-BE49-F238E27FC236}">
                    <a16:creationId xmlns:a16="http://schemas.microsoft.com/office/drawing/2014/main" id="{EAAB4E7E-395F-4449-84EF-5C8EE330F16C}"/>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72" name="Retângulo 133">
                <a:extLst>
                  <a:ext uri="{FF2B5EF4-FFF2-40B4-BE49-F238E27FC236}">
                    <a16:creationId xmlns:a16="http://schemas.microsoft.com/office/drawing/2014/main" id="{BBA1755E-ED7A-425A-9F71-881E6FE20229}"/>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73" name="Retângulo 134">
                <a:extLst>
                  <a:ext uri="{FF2B5EF4-FFF2-40B4-BE49-F238E27FC236}">
                    <a16:creationId xmlns:a16="http://schemas.microsoft.com/office/drawing/2014/main" id="{91E8CE7E-1DD9-449B-B71F-009A3E325993}"/>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474" name="Retângulo 135">
                <a:extLst>
                  <a:ext uri="{FF2B5EF4-FFF2-40B4-BE49-F238E27FC236}">
                    <a16:creationId xmlns:a16="http://schemas.microsoft.com/office/drawing/2014/main" id="{92439CE3-DCAC-4DB8-9F6F-59AE4E6D854D}"/>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75" name="Retângulo 136">
                <a:extLst>
                  <a:ext uri="{FF2B5EF4-FFF2-40B4-BE49-F238E27FC236}">
                    <a16:creationId xmlns:a16="http://schemas.microsoft.com/office/drawing/2014/main" id="{0338C446-129D-4933-AD03-EC2EBFFE8024}"/>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76" name="Retângulo 137">
                <a:extLst>
                  <a:ext uri="{FF2B5EF4-FFF2-40B4-BE49-F238E27FC236}">
                    <a16:creationId xmlns:a16="http://schemas.microsoft.com/office/drawing/2014/main" id="{8A0BE306-8326-4F0A-8360-095E933F6D7B}"/>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7" name="Retângulo 138">
                <a:extLst>
                  <a:ext uri="{FF2B5EF4-FFF2-40B4-BE49-F238E27FC236}">
                    <a16:creationId xmlns:a16="http://schemas.microsoft.com/office/drawing/2014/main" id="{7B7B91BA-B314-40C7-A3ED-C20862A19A0B}"/>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96" name="Agrupar 113">
              <a:extLst>
                <a:ext uri="{FF2B5EF4-FFF2-40B4-BE49-F238E27FC236}">
                  <a16:creationId xmlns:a16="http://schemas.microsoft.com/office/drawing/2014/main" id="{0986071A-25D7-4163-B98D-05FA332EC71D}"/>
                </a:ext>
              </a:extLst>
            </p:cNvPr>
            <p:cNvGrpSpPr/>
            <p:nvPr/>
          </p:nvGrpSpPr>
          <p:grpSpPr>
            <a:xfrm>
              <a:off x="5426163" y="6205454"/>
              <a:ext cx="1174693" cy="203830"/>
              <a:chOff x="5896608" y="2300134"/>
              <a:chExt cx="1369846" cy="237693"/>
            </a:xfrm>
          </p:grpSpPr>
          <p:sp>
            <p:nvSpPr>
              <p:cNvPr id="497" name="Retângulo 149">
                <a:extLst>
                  <a:ext uri="{FF2B5EF4-FFF2-40B4-BE49-F238E27FC236}">
                    <a16:creationId xmlns:a16="http://schemas.microsoft.com/office/drawing/2014/main" id="{784A94C4-20B0-4603-A1E1-0B6D45C19C3C}"/>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98" name="Retângulo 150">
                <a:extLst>
                  <a:ext uri="{FF2B5EF4-FFF2-40B4-BE49-F238E27FC236}">
                    <a16:creationId xmlns:a16="http://schemas.microsoft.com/office/drawing/2014/main" id="{C1BAB03C-84BD-4F33-9FFD-26F1B0FC09D1}"/>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99" name="Retângulo 151">
                <a:extLst>
                  <a:ext uri="{FF2B5EF4-FFF2-40B4-BE49-F238E27FC236}">
                    <a16:creationId xmlns:a16="http://schemas.microsoft.com/office/drawing/2014/main" id="{EE2A16CB-970D-43C7-9B1E-B392FE620B79}"/>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00" name="Retângulo 152">
                <a:extLst>
                  <a:ext uri="{FF2B5EF4-FFF2-40B4-BE49-F238E27FC236}">
                    <a16:creationId xmlns:a16="http://schemas.microsoft.com/office/drawing/2014/main" id="{5DF65949-8E00-4F5E-AFA7-522A67A306EA}"/>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01" name="Retângulo 153">
                <a:extLst>
                  <a:ext uri="{FF2B5EF4-FFF2-40B4-BE49-F238E27FC236}">
                    <a16:creationId xmlns:a16="http://schemas.microsoft.com/office/drawing/2014/main" id="{F15878D5-5EE5-43FC-BD10-1067BD91EDC6}"/>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502" name="Retângulo 154">
                <a:extLst>
                  <a:ext uri="{FF2B5EF4-FFF2-40B4-BE49-F238E27FC236}">
                    <a16:creationId xmlns:a16="http://schemas.microsoft.com/office/drawing/2014/main" id="{02B5674B-B0D5-4C5E-AAF3-343506659386}"/>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03" name="Retângulo 155">
                <a:extLst>
                  <a:ext uri="{FF2B5EF4-FFF2-40B4-BE49-F238E27FC236}">
                    <a16:creationId xmlns:a16="http://schemas.microsoft.com/office/drawing/2014/main" id="{502CC4D4-CD47-4439-9615-6A35D151F57F}"/>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4" name="Retângulo 156">
                <a:extLst>
                  <a:ext uri="{FF2B5EF4-FFF2-40B4-BE49-F238E27FC236}">
                    <a16:creationId xmlns:a16="http://schemas.microsoft.com/office/drawing/2014/main" id="{2B0D16D3-2BB7-4C8B-B7CC-D4D8351740C8}"/>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5" name="Retângulo 157">
                <a:extLst>
                  <a:ext uri="{FF2B5EF4-FFF2-40B4-BE49-F238E27FC236}">
                    <a16:creationId xmlns:a16="http://schemas.microsoft.com/office/drawing/2014/main" id="{1D670586-7A1E-48FD-9D03-23DB2CD2FEEA}"/>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34" name="Agrupar 115">
              <a:extLst>
                <a:ext uri="{FF2B5EF4-FFF2-40B4-BE49-F238E27FC236}">
                  <a16:creationId xmlns:a16="http://schemas.microsoft.com/office/drawing/2014/main" id="{2496CCA2-EA59-4789-AD68-79E8169E6571}"/>
                </a:ext>
              </a:extLst>
            </p:cNvPr>
            <p:cNvGrpSpPr/>
            <p:nvPr/>
          </p:nvGrpSpPr>
          <p:grpSpPr>
            <a:xfrm>
              <a:off x="5426163" y="2453785"/>
              <a:ext cx="1174693" cy="203830"/>
              <a:chOff x="5896608" y="2741501"/>
              <a:chExt cx="1369846" cy="237693"/>
            </a:xfrm>
          </p:grpSpPr>
          <p:sp>
            <p:nvSpPr>
              <p:cNvPr id="535" name="Retângulo 131">
                <a:extLst>
                  <a:ext uri="{FF2B5EF4-FFF2-40B4-BE49-F238E27FC236}">
                    <a16:creationId xmlns:a16="http://schemas.microsoft.com/office/drawing/2014/main" id="{023D299F-7218-4371-99F6-4E353F56574D}"/>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36" name="Retângulo 132">
                <a:extLst>
                  <a:ext uri="{FF2B5EF4-FFF2-40B4-BE49-F238E27FC236}">
                    <a16:creationId xmlns:a16="http://schemas.microsoft.com/office/drawing/2014/main" id="{3220FE0F-6786-452D-8E0C-AC4F20B639D6}"/>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37" name="Retângulo 133">
                <a:extLst>
                  <a:ext uri="{FF2B5EF4-FFF2-40B4-BE49-F238E27FC236}">
                    <a16:creationId xmlns:a16="http://schemas.microsoft.com/office/drawing/2014/main" id="{74A16A71-2E6B-4EC8-9FEF-010DAD901D09}"/>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38" name="Retângulo 134">
                <a:extLst>
                  <a:ext uri="{FF2B5EF4-FFF2-40B4-BE49-F238E27FC236}">
                    <a16:creationId xmlns:a16="http://schemas.microsoft.com/office/drawing/2014/main" id="{6B8895B5-9009-4873-ABB3-3454B5C6F24B}"/>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539" name="Retângulo 135">
                <a:extLst>
                  <a:ext uri="{FF2B5EF4-FFF2-40B4-BE49-F238E27FC236}">
                    <a16:creationId xmlns:a16="http://schemas.microsoft.com/office/drawing/2014/main" id="{2B1558C4-DF7D-4826-B33B-638E9B140546}"/>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40" name="Retângulo 136">
                <a:extLst>
                  <a:ext uri="{FF2B5EF4-FFF2-40B4-BE49-F238E27FC236}">
                    <a16:creationId xmlns:a16="http://schemas.microsoft.com/office/drawing/2014/main" id="{6A21B64C-4BEF-4416-9C80-AED8199F71C4}"/>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41" name="Retângulo 137">
                <a:extLst>
                  <a:ext uri="{FF2B5EF4-FFF2-40B4-BE49-F238E27FC236}">
                    <a16:creationId xmlns:a16="http://schemas.microsoft.com/office/drawing/2014/main" id="{33F4A02D-8EB4-4418-A461-F1A959FA029F}"/>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2" name="Retângulo 138">
                <a:extLst>
                  <a:ext uri="{FF2B5EF4-FFF2-40B4-BE49-F238E27FC236}">
                    <a16:creationId xmlns:a16="http://schemas.microsoft.com/office/drawing/2014/main" id="{28D16459-7B26-4FFC-8F32-AEA6215B46AB}"/>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61" name="Agrupar 113">
              <a:extLst>
                <a:ext uri="{FF2B5EF4-FFF2-40B4-BE49-F238E27FC236}">
                  <a16:creationId xmlns:a16="http://schemas.microsoft.com/office/drawing/2014/main" id="{6CCC5C1E-38B5-41AC-A663-83EAF633607B}"/>
                </a:ext>
              </a:extLst>
            </p:cNvPr>
            <p:cNvGrpSpPr/>
            <p:nvPr/>
          </p:nvGrpSpPr>
          <p:grpSpPr>
            <a:xfrm>
              <a:off x="5426163" y="4843820"/>
              <a:ext cx="1174693" cy="203830"/>
              <a:chOff x="5896608" y="2300134"/>
              <a:chExt cx="1369846" cy="237693"/>
            </a:xfrm>
          </p:grpSpPr>
          <p:sp>
            <p:nvSpPr>
              <p:cNvPr id="562" name="Retângulo 149">
                <a:extLst>
                  <a:ext uri="{FF2B5EF4-FFF2-40B4-BE49-F238E27FC236}">
                    <a16:creationId xmlns:a16="http://schemas.microsoft.com/office/drawing/2014/main" id="{F64D34CC-CE9D-440A-9A44-ABEF5C2E38AD}"/>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63" name="Retângulo 150">
                <a:extLst>
                  <a:ext uri="{FF2B5EF4-FFF2-40B4-BE49-F238E27FC236}">
                    <a16:creationId xmlns:a16="http://schemas.microsoft.com/office/drawing/2014/main" id="{EC0062C3-5039-4C14-A593-1C140AF36206}"/>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64" name="Retângulo 151">
                <a:extLst>
                  <a:ext uri="{FF2B5EF4-FFF2-40B4-BE49-F238E27FC236}">
                    <a16:creationId xmlns:a16="http://schemas.microsoft.com/office/drawing/2014/main" id="{40290D67-6A41-4410-8BA1-C2E7D2729261}"/>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65" name="Retângulo 152">
                <a:extLst>
                  <a:ext uri="{FF2B5EF4-FFF2-40B4-BE49-F238E27FC236}">
                    <a16:creationId xmlns:a16="http://schemas.microsoft.com/office/drawing/2014/main" id="{9EFC8F9D-AC26-4D36-88A6-51812B5684E6}"/>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66" name="Retângulo 153">
                <a:extLst>
                  <a:ext uri="{FF2B5EF4-FFF2-40B4-BE49-F238E27FC236}">
                    <a16:creationId xmlns:a16="http://schemas.microsoft.com/office/drawing/2014/main" id="{A355D032-A947-4AD4-949B-D581141610F8}"/>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567" name="Retângulo 154">
                <a:extLst>
                  <a:ext uri="{FF2B5EF4-FFF2-40B4-BE49-F238E27FC236}">
                    <a16:creationId xmlns:a16="http://schemas.microsoft.com/office/drawing/2014/main" id="{C1F82697-F60C-41D6-9FDA-6379D5AC2699}"/>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68" name="Retângulo 155">
                <a:extLst>
                  <a:ext uri="{FF2B5EF4-FFF2-40B4-BE49-F238E27FC236}">
                    <a16:creationId xmlns:a16="http://schemas.microsoft.com/office/drawing/2014/main" id="{316E1180-A9F2-440E-8170-1144796C448F}"/>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9" name="Retângulo 156">
                <a:extLst>
                  <a:ext uri="{FF2B5EF4-FFF2-40B4-BE49-F238E27FC236}">
                    <a16:creationId xmlns:a16="http://schemas.microsoft.com/office/drawing/2014/main" id="{AC66EE9E-16C7-4297-89B3-E027874353F7}"/>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0" name="Retângulo 157">
                <a:extLst>
                  <a:ext uri="{FF2B5EF4-FFF2-40B4-BE49-F238E27FC236}">
                    <a16:creationId xmlns:a16="http://schemas.microsoft.com/office/drawing/2014/main" id="{34B69350-CD95-4790-8805-5AA9A4ADDE3B}"/>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48" name="Agrupar 115">
              <a:extLst>
                <a:ext uri="{FF2B5EF4-FFF2-40B4-BE49-F238E27FC236}">
                  <a16:creationId xmlns:a16="http://schemas.microsoft.com/office/drawing/2014/main" id="{61FE98A8-6209-4806-87AF-79FE9CEA8FA1}"/>
                </a:ext>
              </a:extLst>
            </p:cNvPr>
            <p:cNvGrpSpPr/>
            <p:nvPr/>
          </p:nvGrpSpPr>
          <p:grpSpPr>
            <a:xfrm>
              <a:off x="5426163" y="3455948"/>
              <a:ext cx="1174693" cy="203830"/>
              <a:chOff x="5896608" y="2741501"/>
              <a:chExt cx="1369846" cy="237693"/>
            </a:xfrm>
          </p:grpSpPr>
          <p:sp>
            <p:nvSpPr>
              <p:cNvPr id="349" name="Retângulo 131">
                <a:extLst>
                  <a:ext uri="{FF2B5EF4-FFF2-40B4-BE49-F238E27FC236}">
                    <a16:creationId xmlns:a16="http://schemas.microsoft.com/office/drawing/2014/main" id="{5BE0B5D3-B80B-444E-82DF-0409B41CD9B9}"/>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0" name="Retângulo 132">
                <a:extLst>
                  <a:ext uri="{FF2B5EF4-FFF2-40B4-BE49-F238E27FC236}">
                    <a16:creationId xmlns:a16="http://schemas.microsoft.com/office/drawing/2014/main" id="{CFF2236C-445F-4507-B2E5-2A27A96E6B0B}"/>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1" name="Retângulo 133">
                <a:extLst>
                  <a:ext uri="{FF2B5EF4-FFF2-40B4-BE49-F238E27FC236}">
                    <a16:creationId xmlns:a16="http://schemas.microsoft.com/office/drawing/2014/main" id="{DC139622-B557-49CF-8DFB-366ACF66DC6E}"/>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2" name="Retângulo 134">
                <a:extLst>
                  <a:ext uri="{FF2B5EF4-FFF2-40B4-BE49-F238E27FC236}">
                    <a16:creationId xmlns:a16="http://schemas.microsoft.com/office/drawing/2014/main" id="{0A1D487C-F7D5-4AA3-BEE1-32E0485FF821}"/>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353" name="Retângulo 135">
                <a:extLst>
                  <a:ext uri="{FF2B5EF4-FFF2-40B4-BE49-F238E27FC236}">
                    <a16:creationId xmlns:a16="http://schemas.microsoft.com/office/drawing/2014/main" id="{68D9D256-F5A0-49C8-841D-D5B0E147FE89}"/>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4" name="Retângulo 136">
                <a:extLst>
                  <a:ext uri="{FF2B5EF4-FFF2-40B4-BE49-F238E27FC236}">
                    <a16:creationId xmlns:a16="http://schemas.microsoft.com/office/drawing/2014/main" id="{111A1CAE-3154-42CE-A5DD-55C290E5B969}"/>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5" name="Retângulo 137">
                <a:extLst>
                  <a:ext uri="{FF2B5EF4-FFF2-40B4-BE49-F238E27FC236}">
                    <a16:creationId xmlns:a16="http://schemas.microsoft.com/office/drawing/2014/main" id="{DA9E5255-6CDE-449C-8BEA-69E3F7AD7814}"/>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6" name="Retângulo 138">
                <a:extLst>
                  <a:ext uri="{FF2B5EF4-FFF2-40B4-BE49-F238E27FC236}">
                    <a16:creationId xmlns:a16="http://schemas.microsoft.com/office/drawing/2014/main" id="{398B1337-106E-4A04-9572-E9D9FBC00E0F}"/>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15" name="Agrupar 113">
              <a:extLst>
                <a:ext uri="{FF2B5EF4-FFF2-40B4-BE49-F238E27FC236}">
                  <a16:creationId xmlns:a16="http://schemas.microsoft.com/office/drawing/2014/main" id="{5D9C635E-CDA0-430F-B438-B1F578156872}"/>
                </a:ext>
              </a:extLst>
            </p:cNvPr>
            <p:cNvGrpSpPr/>
            <p:nvPr/>
          </p:nvGrpSpPr>
          <p:grpSpPr>
            <a:xfrm>
              <a:off x="5426163" y="3842293"/>
              <a:ext cx="1174693" cy="203830"/>
              <a:chOff x="5896608" y="2300134"/>
              <a:chExt cx="1369846" cy="237693"/>
            </a:xfrm>
          </p:grpSpPr>
          <p:sp>
            <p:nvSpPr>
              <p:cNvPr id="416" name="Retângulo 149">
                <a:extLst>
                  <a:ext uri="{FF2B5EF4-FFF2-40B4-BE49-F238E27FC236}">
                    <a16:creationId xmlns:a16="http://schemas.microsoft.com/office/drawing/2014/main" id="{6E42F53D-E4DA-4D3A-9E15-7FC932B3C2A4}"/>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17" name="Retângulo 150">
                <a:extLst>
                  <a:ext uri="{FF2B5EF4-FFF2-40B4-BE49-F238E27FC236}">
                    <a16:creationId xmlns:a16="http://schemas.microsoft.com/office/drawing/2014/main" id="{3B67C7B4-FF9C-4696-B1BE-A41272858E55}"/>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18" name="Retângulo 151">
                <a:extLst>
                  <a:ext uri="{FF2B5EF4-FFF2-40B4-BE49-F238E27FC236}">
                    <a16:creationId xmlns:a16="http://schemas.microsoft.com/office/drawing/2014/main" id="{A15A9408-C419-4D32-BD1B-110AABE80F80}"/>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29" name="Retângulo 152">
                <a:extLst>
                  <a:ext uri="{FF2B5EF4-FFF2-40B4-BE49-F238E27FC236}">
                    <a16:creationId xmlns:a16="http://schemas.microsoft.com/office/drawing/2014/main" id="{CDCCCC51-F1A8-496E-9556-3742E6197B67}"/>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87" name="Retângulo 153">
                <a:extLst>
                  <a:ext uri="{FF2B5EF4-FFF2-40B4-BE49-F238E27FC236}">
                    <a16:creationId xmlns:a16="http://schemas.microsoft.com/office/drawing/2014/main" id="{E6966FD8-6ED4-4EFA-AFAE-C6DF41480EA3}"/>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488" name="Retângulo 154">
                <a:extLst>
                  <a:ext uri="{FF2B5EF4-FFF2-40B4-BE49-F238E27FC236}">
                    <a16:creationId xmlns:a16="http://schemas.microsoft.com/office/drawing/2014/main" id="{D096E799-22BF-4C8F-B893-DE8E1B44069F}"/>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89" name="Retângulo 155">
                <a:extLst>
                  <a:ext uri="{FF2B5EF4-FFF2-40B4-BE49-F238E27FC236}">
                    <a16:creationId xmlns:a16="http://schemas.microsoft.com/office/drawing/2014/main" id="{C2E58E0B-A88F-43C0-8B7F-3AC7E296D05D}"/>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0" name="Retângulo 156">
                <a:extLst>
                  <a:ext uri="{FF2B5EF4-FFF2-40B4-BE49-F238E27FC236}">
                    <a16:creationId xmlns:a16="http://schemas.microsoft.com/office/drawing/2014/main" id="{8E146A40-4B2E-49BF-9C6B-C76BE333D671}"/>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1" name="Retângulo 157">
                <a:extLst>
                  <a:ext uri="{FF2B5EF4-FFF2-40B4-BE49-F238E27FC236}">
                    <a16:creationId xmlns:a16="http://schemas.microsoft.com/office/drawing/2014/main" id="{D50B5876-C888-48DD-9F3C-63327776F62F}"/>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604" name="Agrupar 113">
              <a:extLst>
                <a:ext uri="{FF2B5EF4-FFF2-40B4-BE49-F238E27FC236}">
                  <a16:creationId xmlns:a16="http://schemas.microsoft.com/office/drawing/2014/main" id="{CFD09D55-8F23-40CB-990B-9D4B50D125D1}"/>
                </a:ext>
              </a:extLst>
            </p:cNvPr>
            <p:cNvGrpSpPr/>
            <p:nvPr/>
          </p:nvGrpSpPr>
          <p:grpSpPr>
            <a:xfrm>
              <a:off x="5426163" y="4199830"/>
              <a:ext cx="1174693" cy="203830"/>
              <a:chOff x="5896608" y="2300134"/>
              <a:chExt cx="1369846" cy="237693"/>
            </a:xfrm>
          </p:grpSpPr>
          <p:sp>
            <p:nvSpPr>
              <p:cNvPr id="605" name="Retângulo 149">
                <a:extLst>
                  <a:ext uri="{FF2B5EF4-FFF2-40B4-BE49-F238E27FC236}">
                    <a16:creationId xmlns:a16="http://schemas.microsoft.com/office/drawing/2014/main" id="{1270BE84-8349-46DC-99D8-D3B5AA317461}"/>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06" name="Retângulo 150">
                <a:extLst>
                  <a:ext uri="{FF2B5EF4-FFF2-40B4-BE49-F238E27FC236}">
                    <a16:creationId xmlns:a16="http://schemas.microsoft.com/office/drawing/2014/main" id="{537ED674-2BA5-487F-B7A0-A1166A8581FC}"/>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07" name="Retângulo 151">
                <a:extLst>
                  <a:ext uri="{FF2B5EF4-FFF2-40B4-BE49-F238E27FC236}">
                    <a16:creationId xmlns:a16="http://schemas.microsoft.com/office/drawing/2014/main" id="{CBF2C6ED-B742-43A2-B02C-F76EC30428F9}"/>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08" name="Retângulo 152">
                <a:extLst>
                  <a:ext uri="{FF2B5EF4-FFF2-40B4-BE49-F238E27FC236}">
                    <a16:creationId xmlns:a16="http://schemas.microsoft.com/office/drawing/2014/main" id="{57EACE57-3E01-47EA-B9DE-F750E56456E3}"/>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09" name="Retângulo 153">
                <a:extLst>
                  <a:ext uri="{FF2B5EF4-FFF2-40B4-BE49-F238E27FC236}">
                    <a16:creationId xmlns:a16="http://schemas.microsoft.com/office/drawing/2014/main" id="{F0DD6BE6-5DB2-4B34-9D2D-429B1EDE5135}"/>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610" name="Retângulo 154">
                <a:extLst>
                  <a:ext uri="{FF2B5EF4-FFF2-40B4-BE49-F238E27FC236}">
                    <a16:creationId xmlns:a16="http://schemas.microsoft.com/office/drawing/2014/main" id="{19046C3C-CD8F-499F-840B-4392E3615C85}"/>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11" name="Retângulo 155">
                <a:extLst>
                  <a:ext uri="{FF2B5EF4-FFF2-40B4-BE49-F238E27FC236}">
                    <a16:creationId xmlns:a16="http://schemas.microsoft.com/office/drawing/2014/main" id="{5C7EAF70-7741-4A9A-9165-D51377B12386}"/>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2" name="Retângulo 156">
                <a:extLst>
                  <a:ext uri="{FF2B5EF4-FFF2-40B4-BE49-F238E27FC236}">
                    <a16:creationId xmlns:a16="http://schemas.microsoft.com/office/drawing/2014/main" id="{9DBAC434-3E1C-4143-9166-447CEBED8A55}"/>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3" name="Retângulo 157">
                <a:extLst>
                  <a:ext uri="{FF2B5EF4-FFF2-40B4-BE49-F238E27FC236}">
                    <a16:creationId xmlns:a16="http://schemas.microsoft.com/office/drawing/2014/main" id="{BDE2B09A-ADB6-4A37-AF13-062F729A7E64}"/>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11" name="Agrupar 10">
            <a:extLst>
              <a:ext uri="{FF2B5EF4-FFF2-40B4-BE49-F238E27FC236}">
                <a16:creationId xmlns:a16="http://schemas.microsoft.com/office/drawing/2014/main" id="{56376AFE-74C1-4952-8110-FAC01089142E}"/>
              </a:ext>
            </a:extLst>
          </p:cNvPr>
          <p:cNvGrpSpPr/>
          <p:nvPr/>
        </p:nvGrpSpPr>
        <p:grpSpPr>
          <a:xfrm>
            <a:off x="3975932" y="1276350"/>
            <a:ext cx="1180822" cy="5132934"/>
            <a:chOff x="3975932" y="1276350"/>
            <a:chExt cx="1180822" cy="5132934"/>
          </a:xfrm>
        </p:grpSpPr>
        <p:grpSp>
          <p:nvGrpSpPr>
            <p:cNvPr id="104" name="Agrupar 113">
              <a:extLst>
                <a:ext uri="{FF2B5EF4-FFF2-40B4-BE49-F238E27FC236}">
                  <a16:creationId xmlns:a16="http://schemas.microsoft.com/office/drawing/2014/main" id="{807D44DC-2139-4355-B2A6-97665AB31C9B}"/>
                </a:ext>
              </a:extLst>
            </p:cNvPr>
            <p:cNvGrpSpPr/>
            <p:nvPr/>
          </p:nvGrpSpPr>
          <p:grpSpPr>
            <a:xfrm>
              <a:off x="3982061" y="1276350"/>
              <a:ext cx="1174693" cy="203830"/>
              <a:chOff x="5896608" y="2300134"/>
              <a:chExt cx="1369846" cy="237693"/>
            </a:xfrm>
          </p:grpSpPr>
          <p:sp>
            <p:nvSpPr>
              <p:cNvPr id="105" name="Retângulo 149">
                <a:extLst>
                  <a:ext uri="{FF2B5EF4-FFF2-40B4-BE49-F238E27FC236}">
                    <a16:creationId xmlns:a16="http://schemas.microsoft.com/office/drawing/2014/main" id="{763C23FA-D165-4B59-99E4-FBA02AF3DAC7}"/>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06" name="Retângulo 150">
                <a:extLst>
                  <a:ext uri="{FF2B5EF4-FFF2-40B4-BE49-F238E27FC236}">
                    <a16:creationId xmlns:a16="http://schemas.microsoft.com/office/drawing/2014/main" id="{D1EEED0A-DB95-4F92-847A-3B5A55C675AC}"/>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07" name="Retângulo 151">
                <a:extLst>
                  <a:ext uri="{FF2B5EF4-FFF2-40B4-BE49-F238E27FC236}">
                    <a16:creationId xmlns:a16="http://schemas.microsoft.com/office/drawing/2014/main" id="{C6F37586-842C-4935-96A3-AF4AFAAF2031}"/>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08" name="Retângulo 152">
                <a:extLst>
                  <a:ext uri="{FF2B5EF4-FFF2-40B4-BE49-F238E27FC236}">
                    <a16:creationId xmlns:a16="http://schemas.microsoft.com/office/drawing/2014/main" id="{AACC5742-C893-4055-A7BA-6223192DD03E}"/>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09" name="Retângulo 153">
                <a:extLst>
                  <a:ext uri="{FF2B5EF4-FFF2-40B4-BE49-F238E27FC236}">
                    <a16:creationId xmlns:a16="http://schemas.microsoft.com/office/drawing/2014/main" id="{35CD1232-67EA-4981-8BA0-43CB8B629700}"/>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110" name="Retângulo 154">
                <a:extLst>
                  <a:ext uri="{FF2B5EF4-FFF2-40B4-BE49-F238E27FC236}">
                    <a16:creationId xmlns:a16="http://schemas.microsoft.com/office/drawing/2014/main" id="{37845A71-B9D4-4ABF-B797-AB9528F181E9}"/>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11" name="Retângulo 155">
                <a:extLst>
                  <a:ext uri="{FF2B5EF4-FFF2-40B4-BE49-F238E27FC236}">
                    <a16:creationId xmlns:a16="http://schemas.microsoft.com/office/drawing/2014/main" id="{B374F85C-C012-48E7-9D7B-8E9AE59D2AD7}"/>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Retângulo 156">
                <a:extLst>
                  <a:ext uri="{FF2B5EF4-FFF2-40B4-BE49-F238E27FC236}">
                    <a16:creationId xmlns:a16="http://schemas.microsoft.com/office/drawing/2014/main" id="{766E4729-C2B7-4686-87FE-A35444D83A0D}"/>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Retângulo 157">
                <a:extLst>
                  <a:ext uri="{FF2B5EF4-FFF2-40B4-BE49-F238E27FC236}">
                    <a16:creationId xmlns:a16="http://schemas.microsoft.com/office/drawing/2014/main" id="{9C8BFC43-E937-487C-B305-06DB2026F266}"/>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32" name="Agrupar 115">
              <a:extLst>
                <a:ext uri="{FF2B5EF4-FFF2-40B4-BE49-F238E27FC236}">
                  <a16:creationId xmlns:a16="http://schemas.microsoft.com/office/drawing/2014/main" id="{676D00BB-3F99-4401-BA97-49C56B5621A7}"/>
                </a:ext>
              </a:extLst>
            </p:cNvPr>
            <p:cNvGrpSpPr/>
            <p:nvPr/>
          </p:nvGrpSpPr>
          <p:grpSpPr>
            <a:xfrm>
              <a:off x="3982061" y="1606467"/>
              <a:ext cx="1174693" cy="203830"/>
              <a:chOff x="5896608" y="2741501"/>
              <a:chExt cx="1369846" cy="237693"/>
            </a:xfrm>
          </p:grpSpPr>
          <p:sp>
            <p:nvSpPr>
              <p:cNvPr id="133" name="Retângulo 131">
                <a:extLst>
                  <a:ext uri="{FF2B5EF4-FFF2-40B4-BE49-F238E27FC236}">
                    <a16:creationId xmlns:a16="http://schemas.microsoft.com/office/drawing/2014/main" id="{A436FBF6-6B07-46CE-99E5-48F50D24585F}"/>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34" name="Retângulo 132">
                <a:extLst>
                  <a:ext uri="{FF2B5EF4-FFF2-40B4-BE49-F238E27FC236}">
                    <a16:creationId xmlns:a16="http://schemas.microsoft.com/office/drawing/2014/main" id="{5B7ED5D8-5D0C-4311-8F1E-2BB03EB7CFB0}"/>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35" name="Retângulo 133">
                <a:extLst>
                  <a:ext uri="{FF2B5EF4-FFF2-40B4-BE49-F238E27FC236}">
                    <a16:creationId xmlns:a16="http://schemas.microsoft.com/office/drawing/2014/main" id="{BC22E0C5-5458-4377-A778-33F223102FBC}"/>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36" name="Retângulo 134">
                <a:extLst>
                  <a:ext uri="{FF2B5EF4-FFF2-40B4-BE49-F238E27FC236}">
                    <a16:creationId xmlns:a16="http://schemas.microsoft.com/office/drawing/2014/main" id="{2EACCF12-9E0A-400F-8E9A-58AA722C072D}"/>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3</a:t>
                </a:r>
              </a:p>
            </p:txBody>
          </p:sp>
          <p:sp>
            <p:nvSpPr>
              <p:cNvPr id="137" name="Retângulo 135">
                <a:extLst>
                  <a:ext uri="{FF2B5EF4-FFF2-40B4-BE49-F238E27FC236}">
                    <a16:creationId xmlns:a16="http://schemas.microsoft.com/office/drawing/2014/main" id="{597813E9-6556-4ED0-A5D0-13D6D2507EFF}"/>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38" name="Retângulo 136">
                <a:extLst>
                  <a:ext uri="{FF2B5EF4-FFF2-40B4-BE49-F238E27FC236}">
                    <a16:creationId xmlns:a16="http://schemas.microsoft.com/office/drawing/2014/main" id="{B22210BF-0550-4727-82B1-2BF1601619A2}"/>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39" name="Retângulo 137">
                <a:extLst>
                  <a:ext uri="{FF2B5EF4-FFF2-40B4-BE49-F238E27FC236}">
                    <a16:creationId xmlns:a16="http://schemas.microsoft.com/office/drawing/2014/main" id="{13D3FA24-AC34-41DA-912A-96B617F450D0}"/>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Retângulo 138">
                <a:extLst>
                  <a:ext uri="{FF2B5EF4-FFF2-40B4-BE49-F238E27FC236}">
                    <a16:creationId xmlns:a16="http://schemas.microsoft.com/office/drawing/2014/main" id="{610F87BF-E663-490E-96C9-6104F2CF4948}"/>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57" name="Agrupar 116">
              <a:extLst>
                <a:ext uri="{FF2B5EF4-FFF2-40B4-BE49-F238E27FC236}">
                  <a16:creationId xmlns:a16="http://schemas.microsoft.com/office/drawing/2014/main" id="{1C388F25-D7F5-40AE-913E-F09CEA99AED3}"/>
                </a:ext>
              </a:extLst>
            </p:cNvPr>
            <p:cNvGrpSpPr/>
            <p:nvPr/>
          </p:nvGrpSpPr>
          <p:grpSpPr>
            <a:xfrm>
              <a:off x="3982061" y="2094338"/>
              <a:ext cx="1174693" cy="203830"/>
              <a:chOff x="5916049" y="3087950"/>
              <a:chExt cx="1369846" cy="237693"/>
            </a:xfrm>
          </p:grpSpPr>
          <p:sp>
            <p:nvSpPr>
              <p:cNvPr id="158" name="Retângulo 124">
                <a:extLst>
                  <a:ext uri="{FF2B5EF4-FFF2-40B4-BE49-F238E27FC236}">
                    <a16:creationId xmlns:a16="http://schemas.microsoft.com/office/drawing/2014/main" id="{714401D5-3F4B-4FBD-AABD-721FBF56610C}"/>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59" name="Retângulo 125">
                <a:extLst>
                  <a:ext uri="{FF2B5EF4-FFF2-40B4-BE49-F238E27FC236}">
                    <a16:creationId xmlns:a16="http://schemas.microsoft.com/office/drawing/2014/main" id="{8D374706-D95A-40A1-B18E-8B39E17B2389}"/>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60" name="Retângulo 126">
                <a:extLst>
                  <a:ext uri="{FF2B5EF4-FFF2-40B4-BE49-F238E27FC236}">
                    <a16:creationId xmlns:a16="http://schemas.microsoft.com/office/drawing/2014/main" id="{670D8B13-2AD9-4460-B058-571D9AE2F09F}"/>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161" name="Retângulo 127">
                <a:extLst>
                  <a:ext uri="{FF2B5EF4-FFF2-40B4-BE49-F238E27FC236}">
                    <a16:creationId xmlns:a16="http://schemas.microsoft.com/office/drawing/2014/main" id="{C8083A24-A96F-4353-AB32-C030683EF136}"/>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62" name="Retângulo 128">
                <a:extLst>
                  <a:ext uri="{FF2B5EF4-FFF2-40B4-BE49-F238E27FC236}">
                    <a16:creationId xmlns:a16="http://schemas.microsoft.com/office/drawing/2014/main" id="{EB5C1ED3-5354-4408-ACAE-5ADD47745218}"/>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63" name="Retângulo 129">
                <a:extLst>
                  <a:ext uri="{FF2B5EF4-FFF2-40B4-BE49-F238E27FC236}">
                    <a16:creationId xmlns:a16="http://schemas.microsoft.com/office/drawing/2014/main" id="{DED875D0-B74C-4A85-9679-9897024FCD4F}"/>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64" name="Retângulo 130">
                <a:extLst>
                  <a:ext uri="{FF2B5EF4-FFF2-40B4-BE49-F238E27FC236}">
                    <a16:creationId xmlns:a16="http://schemas.microsoft.com/office/drawing/2014/main" id="{7795107D-A820-40C9-A240-D18E373339E9}"/>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32" name="Agrupar 115">
              <a:extLst>
                <a:ext uri="{FF2B5EF4-FFF2-40B4-BE49-F238E27FC236}">
                  <a16:creationId xmlns:a16="http://schemas.microsoft.com/office/drawing/2014/main" id="{4606E080-6044-4A14-840C-7D7D10588110}"/>
                </a:ext>
              </a:extLst>
            </p:cNvPr>
            <p:cNvGrpSpPr/>
            <p:nvPr/>
          </p:nvGrpSpPr>
          <p:grpSpPr>
            <a:xfrm>
              <a:off x="3982061" y="4480972"/>
              <a:ext cx="1174693" cy="203830"/>
              <a:chOff x="5896608" y="2741501"/>
              <a:chExt cx="1369846" cy="237693"/>
            </a:xfrm>
          </p:grpSpPr>
          <p:sp>
            <p:nvSpPr>
              <p:cNvPr id="233" name="Retângulo 131">
                <a:extLst>
                  <a:ext uri="{FF2B5EF4-FFF2-40B4-BE49-F238E27FC236}">
                    <a16:creationId xmlns:a16="http://schemas.microsoft.com/office/drawing/2014/main" id="{CADB464E-E59C-4C65-A746-06030B29F8A3}"/>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4" name="Retângulo 132">
                <a:extLst>
                  <a:ext uri="{FF2B5EF4-FFF2-40B4-BE49-F238E27FC236}">
                    <a16:creationId xmlns:a16="http://schemas.microsoft.com/office/drawing/2014/main" id="{0DA37C0E-4B64-4A51-AA97-F25AA12D5B1C}"/>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5" name="Retângulo 133">
                <a:extLst>
                  <a:ext uri="{FF2B5EF4-FFF2-40B4-BE49-F238E27FC236}">
                    <a16:creationId xmlns:a16="http://schemas.microsoft.com/office/drawing/2014/main" id="{2DEAF337-0ECD-4606-A82A-ECCA698F6625}"/>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6" name="Retângulo 134">
                <a:extLst>
                  <a:ext uri="{FF2B5EF4-FFF2-40B4-BE49-F238E27FC236}">
                    <a16:creationId xmlns:a16="http://schemas.microsoft.com/office/drawing/2014/main" id="{99950D1A-602F-45F6-BF6C-7E3CE3A5F05E}"/>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237" name="Retângulo 135">
                <a:extLst>
                  <a:ext uri="{FF2B5EF4-FFF2-40B4-BE49-F238E27FC236}">
                    <a16:creationId xmlns:a16="http://schemas.microsoft.com/office/drawing/2014/main" id="{4B20FEC1-4B85-4B4C-AEAE-794FF17C1DEB}"/>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8" name="Retângulo 136">
                <a:extLst>
                  <a:ext uri="{FF2B5EF4-FFF2-40B4-BE49-F238E27FC236}">
                    <a16:creationId xmlns:a16="http://schemas.microsoft.com/office/drawing/2014/main" id="{C1FA6338-9453-4291-9334-97170FDB3463}"/>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9" name="Retângulo 137">
                <a:extLst>
                  <a:ext uri="{FF2B5EF4-FFF2-40B4-BE49-F238E27FC236}">
                    <a16:creationId xmlns:a16="http://schemas.microsoft.com/office/drawing/2014/main" id="{57167121-D58C-4FCB-B404-1DD335DA754D}"/>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0" name="Retângulo 138">
                <a:extLst>
                  <a:ext uri="{FF2B5EF4-FFF2-40B4-BE49-F238E27FC236}">
                    <a16:creationId xmlns:a16="http://schemas.microsoft.com/office/drawing/2014/main" id="{655615F4-8B0F-479B-B23D-AD495E1D3EA7}"/>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00" name="Agrupar 113">
              <a:extLst>
                <a:ext uri="{FF2B5EF4-FFF2-40B4-BE49-F238E27FC236}">
                  <a16:creationId xmlns:a16="http://schemas.microsoft.com/office/drawing/2014/main" id="{FC5D76B9-C7D2-4C5A-AFBE-ECF06D3C626C}"/>
                </a:ext>
              </a:extLst>
            </p:cNvPr>
            <p:cNvGrpSpPr/>
            <p:nvPr/>
          </p:nvGrpSpPr>
          <p:grpSpPr>
            <a:xfrm>
              <a:off x="3982061" y="2735095"/>
              <a:ext cx="1174693" cy="203830"/>
              <a:chOff x="5896608" y="2300134"/>
              <a:chExt cx="1369846" cy="237693"/>
            </a:xfrm>
          </p:grpSpPr>
          <p:sp>
            <p:nvSpPr>
              <p:cNvPr id="401" name="Retângulo 149">
                <a:extLst>
                  <a:ext uri="{FF2B5EF4-FFF2-40B4-BE49-F238E27FC236}">
                    <a16:creationId xmlns:a16="http://schemas.microsoft.com/office/drawing/2014/main" id="{D4C2C13F-E513-4D22-83BB-C03919017959}"/>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02" name="Retângulo 150">
                <a:extLst>
                  <a:ext uri="{FF2B5EF4-FFF2-40B4-BE49-F238E27FC236}">
                    <a16:creationId xmlns:a16="http://schemas.microsoft.com/office/drawing/2014/main" id="{8858C6C5-53F6-435C-ACA3-A3CCA5B2F577}"/>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03" name="Retângulo 151">
                <a:extLst>
                  <a:ext uri="{FF2B5EF4-FFF2-40B4-BE49-F238E27FC236}">
                    <a16:creationId xmlns:a16="http://schemas.microsoft.com/office/drawing/2014/main" id="{C0149A98-2870-4823-A539-5CD2F7D53549}"/>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04" name="Retângulo 152">
                <a:extLst>
                  <a:ext uri="{FF2B5EF4-FFF2-40B4-BE49-F238E27FC236}">
                    <a16:creationId xmlns:a16="http://schemas.microsoft.com/office/drawing/2014/main" id="{49808789-6B66-4340-B7EC-BF87D2B1E414}"/>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05" name="Retângulo 153">
                <a:extLst>
                  <a:ext uri="{FF2B5EF4-FFF2-40B4-BE49-F238E27FC236}">
                    <a16:creationId xmlns:a16="http://schemas.microsoft.com/office/drawing/2014/main" id="{0494D055-9190-4A8B-9490-A950ECCC69EB}"/>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4</a:t>
                </a:r>
              </a:p>
            </p:txBody>
          </p:sp>
          <p:sp>
            <p:nvSpPr>
              <p:cNvPr id="406" name="Retângulo 154">
                <a:extLst>
                  <a:ext uri="{FF2B5EF4-FFF2-40B4-BE49-F238E27FC236}">
                    <a16:creationId xmlns:a16="http://schemas.microsoft.com/office/drawing/2014/main" id="{8074FF69-F408-450F-A5FD-7CF04D532677}"/>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07" name="Retângulo 155">
                <a:extLst>
                  <a:ext uri="{FF2B5EF4-FFF2-40B4-BE49-F238E27FC236}">
                    <a16:creationId xmlns:a16="http://schemas.microsoft.com/office/drawing/2014/main" id="{1E431116-E602-4D71-8014-372D86A8A23D}"/>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8" name="Retângulo 156">
                <a:extLst>
                  <a:ext uri="{FF2B5EF4-FFF2-40B4-BE49-F238E27FC236}">
                    <a16:creationId xmlns:a16="http://schemas.microsoft.com/office/drawing/2014/main" id="{9F581113-F339-4D1A-B106-B568D95781F2}"/>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9" name="Retângulo 157">
                <a:extLst>
                  <a:ext uri="{FF2B5EF4-FFF2-40B4-BE49-F238E27FC236}">
                    <a16:creationId xmlns:a16="http://schemas.microsoft.com/office/drawing/2014/main" id="{17E1200C-B67A-4C0F-B51A-3A8E5600E7A1}"/>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40" name="Agrupar 113">
              <a:extLst>
                <a:ext uri="{FF2B5EF4-FFF2-40B4-BE49-F238E27FC236}">
                  <a16:creationId xmlns:a16="http://schemas.microsoft.com/office/drawing/2014/main" id="{7447DE62-740F-4BEB-97F0-568BA958007F}"/>
                </a:ext>
              </a:extLst>
            </p:cNvPr>
            <p:cNvGrpSpPr/>
            <p:nvPr/>
          </p:nvGrpSpPr>
          <p:grpSpPr>
            <a:xfrm>
              <a:off x="3982061" y="3092052"/>
              <a:ext cx="1174693" cy="203830"/>
              <a:chOff x="5896608" y="2300134"/>
              <a:chExt cx="1369846" cy="237693"/>
            </a:xfrm>
          </p:grpSpPr>
          <p:sp>
            <p:nvSpPr>
              <p:cNvPr id="441" name="Retângulo 149">
                <a:extLst>
                  <a:ext uri="{FF2B5EF4-FFF2-40B4-BE49-F238E27FC236}">
                    <a16:creationId xmlns:a16="http://schemas.microsoft.com/office/drawing/2014/main" id="{A67DCBD7-B158-4BC0-9D96-DF0D662C3775}"/>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42" name="Retângulo 150">
                <a:extLst>
                  <a:ext uri="{FF2B5EF4-FFF2-40B4-BE49-F238E27FC236}">
                    <a16:creationId xmlns:a16="http://schemas.microsoft.com/office/drawing/2014/main" id="{7C13F357-E129-48FF-B866-CC59574C6B39}"/>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43" name="Retângulo 151">
                <a:extLst>
                  <a:ext uri="{FF2B5EF4-FFF2-40B4-BE49-F238E27FC236}">
                    <a16:creationId xmlns:a16="http://schemas.microsoft.com/office/drawing/2014/main" id="{72790FBB-54D8-401C-827F-28F0786B2CA1}"/>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44" name="Retângulo 152">
                <a:extLst>
                  <a:ext uri="{FF2B5EF4-FFF2-40B4-BE49-F238E27FC236}">
                    <a16:creationId xmlns:a16="http://schemas.microsoft.com/office/drawing/2014/main" id="{83960C07-F8EC-44FC-9A8E-1AEBF3EF7B46}"/>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45" name="Retângulo 153">
                <a:extLst>
                  <a:ext uri="{FF2B5EF4-FFF2-40B4-BE49-F238E27FC236}">
                    <a16:creationId xmlns:a16="http://schemas.microsoft.com/office/drawing/2014/main" id="{AE83F7EB-B778-4076-9C15-0ABDDDB3DDBD}"/>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446" name="Retângulo 154">
                <a:extLst>
                  <a:ext uri="{FF2B5EF4-FFF2-40B4-BE49-F238E27FC236}">
                    <a16:creationId xmlns:a16="http://schemas.microsoft.com/office/drawing/2014/main" id="{A5C849AD-69B5-4A02-AC2C-3473615B89D8}"/>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47" name="Retângulo 155">
                <a:extLst>
                  <a:ext uri="{FF2B5EF4-FFF2-40B4-BE49-F238E27FC236}">
                    <a16:creationId xmlns:a16="http://schemas.microsoft.com/office/drawing/2014/main" id="{E0A49AE1-BF4D-4BB8-A753-ED08352EB9E3}"/>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8" name="Retângulo 156">
                <a:extLst>
                  <a:ext uri="{FF2B5EF4-FFF2-40B4-BE49-F238E27FC236}">
                    <a16:creationId xmlns:a16="http://schemas.microsoft.com/office/drawing/2014/main" id="{CA5AAE64-320D-4831-B7B6-6BAC92145469}"/>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9" name="Retângulo 157">
                <a:extLst>
                  <a:ext uri="{FF2B5EF4-FFF2-40B4-BE49-F238E27FC236}">
                    <a16:creationId xmlns:a16="http://schemas.microsoft.com/office/drawing/2014/main" id="{84338A45-054F-449A-B6B8-B6D19D535C86}"/>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78" name="Agrupar 115">
              <a:extLst>
                <a:ext uri="{FF2B5EF4-FFF2-40B4-BE49-F238E27FC236}">
                  <a16:creationId xmlns:a16="http://schemas.microsoft.com/office/drawing/2014/main" id="{7AAEDE8F-3C43-418F-BA1A-1E2D9DD0E241}"/>
                </a:ext>
              </a:extLst>
            </p:cNvPr>
            <p:cNvGrpSpPr/>
            <p:nvPr/>
          </p:nvGrpSpPr>
          <p:grpSpPr>
            <a:xfrm>
              <a:off x="3982061" y="5764867"/>
              <a:ext cx="1174693" cy="203830"/>
              <a:chOff x="5896608" y="2741501"/>
              <a:chExt cx="1369846" cy="237693"/>
            </a:xfrm>
          </p:grpSpPr>
          <p:sp>
            <p:nvSpPr>
              <p:cNvPr id="479" name="Retângulo 131">
                <a:extLst>
                  <a:ext uri="{FF2B5EF4-FFF2-40B4-BE49-F238E27FC236}">
                    <a16:creationId xmlns:a16="http://schemas.microsoft.com/office/drawing/2014/main" id="{29AAA33A-67CD-4A51-A4A6-8FECD3A2B0D4}"/>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80" name="Retângulo 132">
                <a:extLst>
                  <a:ext uri="{FF2B5EF4-FFF2-40B4-BE49-F238E27FC236}">
                    <a16:creationId xmlns:a16="http://schemas.microsoft.com/office/drawing/2014/main" id="{8A1C88C3-E47B-4098-8D37-94ED04F2A777}"/>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81" name="Retângulo 133">
                <a:extLst>
                  <a:ext uri="{FF2B5EF4-FFF2-40B4-BE49-F238E27FC236}">
                    <a16:creationId xmlns:a16="http://schemas.microsoft.com/office/drawing/2014/main" id="{35EB6589-6A8D-4A47-8A2B-80FC5A86665B}"/>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82" name="Retângulo 134">
                <a:extLst>
                  <a:ext uri="{FF2B5EF4-FFF2-40B4-BE49-F238E27FC236}">
                    <a16:creationId xmlns:a16="http://schemas.microsoft.com/office/drawing/2014/main" id="{990BFDAB-7B87-478C-B63C-8C4CD65CAAF2}"/>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3</a:t>
                </a:r>
              </a:p>
            </p:txBody>
          </p:sp>
          <p:sp>
            <p:nvSpPr>
              <p:cNvPr id="483" name="Retângulo 135">
                <a:extLst>
                  <a:ext uri="{FF2B5EF4-FFF2-40B4-BE49-F238E27FC236}">
                    <a16:creationId xmlns:a16="http://schemas.microsoft.com/office/drawing/2014/main" id="{3CD9F55F-2A34-46DA-A155-8EEB7C1B4BD8}"/>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84" name="Retângulo 136">
                <a:extLst>
                  <a:ext uri="{FF2B5EF4-FFF2-40B4-BE49-F238E27FC236}">
                    <a16:creationId xmlns:a16="http://schemas.microsoft.com/office/drawing/2014/main" id="{307E4EE4-D241-495B-AE30-EE5F452FD863}"/>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85" name="Retângulo 137">
                <a:extLst>
                  <a:ext uri="{FF2B5EF4-FFF2-40B4-BE49-F238E27FC236}">
                    <a16:creationId xmlns:a16="http://schemas.microsoft.com/office/drawing/2014/main" id="{E174EE0F-B566-4649-9ED4-A7018976A533}"/>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6" name="Retângulo 138">
                <a:extLst>
                  <a:ext uri="{FF2B5EF4-FFF2-40B4-BE49-F238E27FC236}">
                    <a16:creationId xmlns:a16="http://schemas.microsoft.com/office/drawing/2014/main" id="{63A0DC22-0A9D-4A37-B57E-4EC2FA2F759F}"/>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24" name="Agrupar 113">
              <a:extLst>
                <a:ext uri="{FF2B5EF4-FFF2-40B4-BE49-F238E27FC236}">
                  <a16:creationId xmlns:a16="http://schemas.microsoft.com/office/drawing/2014/main" id="{2FE1569C-68BA-4719-B61C-E5FCD5831980}"/>
                </a:ext>
              </a:extLst>
            </p:cNvPr>
            <p:cNvGrpSpPr/>
            <p:nvPr/>
          </p:nvGrpSpPr>
          <p:grpSpPr>
            <a:xfrm>
              <a:off x="3982061" y="2453785"/>
              <a:ext cx="1174693" cy="203830"/>
              <a:chOff x="5896608" y="2300134"/>
              <a:chExt cx="1369846" cy="237693"/>
            </a:xfrm>
          </p:grpSpPr>
          <p:sp>
            <p:nvSpPr>
              <p:cNvPr id="525" name="Retângulo 149">
                <a:extLst>
                  <a:ext uri="{FF2B5EF4-FFF2-40B4-BE49-F238E27FC236}">
                    <a16:creationId xmlns:a16="http://schemas.microsoft.com/office/drawing/2014/main" id="{3C3CC1D9-6ABC-41A0-AAE9-2D97ED5E5664}"/>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26" name="Retângulo 150">
                <a:extLst>
                  <a:ext uri="{FF2B5EF4-FFF2-40B4-BE49-F238E27FC236}">
                    <a16:creationId xmlns:a16="http://schemas.microsoft.com/office/drawing/2014/main" id="{49E4E1B5-9E84-45C9-9F5E-F5115A1E5601}"/>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27" name="Retângulo 151">
                <a:extLst>
                  <a:ext uri="{FF2B5EF4-FFF2-40B4-BE49-F238E27FC236}">
                    <a16:creationId xmlns:a16="http://schemas.microsoft.com/office/drawing/2014/main" id="{1EF3F58A-9BD4-4EA7-AA37-C09B87FCE3B2}"/>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28" name="Retângulo 152">
                <a:extLst>
                  <a:ext uri="{FF2B5EF4-FFF2-40B4-BE49-F238E27FC236}">
                    <a16:creationId xmlns:a16="http://schemas.microsoft.com/office/drawing/2014/main" id="{1D3D1808-FE18-42BE-A0E7-CBBAA9948D74}"/>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29" name="Retângulo 153">
                <a:extLst>
                  <a:ext uri="{FF2B5EF4-FFF2-40B4-BE49-F238E27FC236}">
                    <a16:creationId xmlns:a16="http://schemas.microsoft.com/office/drawing/2014/main" id="{314AE488-DEC3-435D-A7D3-37A64458970A}"/>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4</a:t>
                </a:r>
              </a:p>
            </p:txBody>
          </p:sp>
          <p:sp>
            <p:nvSpPr>
              <p:cNvPr id="530" name="Retângulo 154">
                <a:extLst>
                  <a:ext uri="{FF2B5EF4-FFF2-40B4-BE49-F238E27FC236}">
                    <a16:creationId xmlns:a16="http://schemas.microsoft.com/office/drawing/2014/main" id="{C5CC3AEB-8A6F-4001-82E2-03ACED9DD386}"/>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31" name="Retângulo 155">
                <a:extLst>
                  <a:ext uri="{FF2B5EF4-FFF2-40B4-BE49-F238E27FC236}">
                    <a16:creationId xmlns:a16="http://schemas.microsoft.com/office/drawing/2014/main" id="{7BE351A3-A737-439C-9FD7-778D3C653F4D}"/>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2" name="Retângulo 156">
                <a:extLst>
                  <a:ext uri="{FF2B5EF4-FFF2-40B4-BE49-F238E27FC236}">
                    <a16:creationId xmlns:a16="http://schemas.microsoft.com/office/drawing/2014/main" id="{D72FF5F2-C7C1-4A89-AB3B-1DDC676F6008}"/>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3" name="Retângulo 157">
                <a:extLst>
                  <a:ext uri="{FF2B5EF4-FFF2-40B4-BE49-F238E27FC236}">
                    <a16:creationId xmlns:a16="http://schemas.microsoft.com/office/drawing/2014/main" id="{9B71DC6B-6ADD-429F-8981-090EF237013D}"/>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53" name="Agrupar 116">
              <a:extLst>
                <a:ext uri="{FF2B5EF4-FFF2-40B4-BE49-F238E27FC236}">
                  <a16:creationId xmlns:a16="http://schemas.microsoft.com/office/drawing/2014/main" id="{A62DBF4D-22F8-4878-AC72-2F7C6D93130C}"/>
                </a:ext>
              </a:extLst>
            </p:cNvPr>
            <p:cNvGrpSpPr/>
            <p:nvPr/>
          </p:nvGrpSpPr>
          <p:grpSpPr>
            <a:xfrm>
              <a:off x="3982061" y="4843820"/>
              <a:ext cx="1174693" cy="203830"/>
              <a:chOff x="5916049" y="3087950"/>
              <a:chExt cx="1369846" cy="237693"/>
            </a:xfrm>
          </p:grpSpPr>
          <p:sp>
            <p:nvSpPr>
              <p:cNvPr id="554" name="Retângulo 124">
                <a:extLst>
                  <a:ext uri="{FF2B5EF4-FFF2-40B4-BE49-F238E27FC236}">
                    <a16:creationId xmlns:a16="http://schemas.microsoft.com/office/drawing/2014/main" id="{B6C81230-0886-4842-AEA4-1001EB1A9AF4}"/>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55" name="Retângulo 125">
                <a:extLst>
                  <a:ext uri="{FF2B5EF4-FFF2-40B4-BE49-F238E27FC236}">
                    <a16:creationId xmlns:a16="http://schemas.microsoft.com/office/drawing/2014/main" id="{4F69E418-63A6-4A26-9B8E-FDCC5B7A2362}"/>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56" name="Retângulo 126">
                <a:extLst>
                  <a:ext uri="{FF2B5EF4-FFF2-40B4-BE49-F238E27FC236}">
                    <a16:creationId xmlns:a16="http://schemas.microsoft.com/office/drawing/2014/main" id="{231DDA35-1ED1-4821-86BC-FED337FC9A12}"/>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557" name="Retângulo 127">
                <a:extLst>
                  <a:ext uri="{FF2B5EF4-FFF2-40B4-BE49-F238E27FC236}">
                    <a16:creationId xmlns:a16="http://schemas.microsoft.com/office/drawing/2014/main" id="{C920F14F-2332-4A88-9F27-6D47614CF6C0}"/>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58" name="Retângulo 128">
                <a:extLst>
                  <a:ext uri="{FF2B5EF4-FFF2-40B4-BE49-F238E27FC236}">
                    <a16:creationId xmlns:a16="http://schemas.microsoft.com/office/drawing/2014/main" id="{B3FE0FA0-653D-42B8-9BD6-024554BFF680}"/>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59" name="Retângulo 129">
                <a:extLst>
                  <a:ext uri="{FF2B5EF4-FFF2-40B4-BE49-F238E27FC236}">
                    <a16:creationId xmlns:a16="http://schemas.microsoft.com/office/drawing/2014/main" id="{045113C0-5262-48E5-AB0A-BDC27672622D}"/>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60" name="Retângulo 130">
                <a:extLst>
                  <a:ext uri="{FF2B5EF4-FFF2-40B4-BE49-F238E27FC236}">
                    <a16:creationId xmlns:a16="http://schemas.microsoft.com/office/drawing/2014/main" id="{A751B4BE-1F07-473C-AE0A-FF2969F59255}"/>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81" name="Agrupar 117">
              <a:extLst>
                <a:ext uri="{FF2B5EF4-FFF2-40B4-BE49-F238E27FC236}">
                  <a16:creationId xmlns:a16="http://schemas.microsoft.com/office/drawing/2014/main" id="{EA65F6DD-27FD-40DB-8B97-77E9420CC83D}"/>
                </a:ext>
              </a:extLst>
            </p:cNvPr>
            <p:cNvGrpSpPr/>
            <p:nvPr/>
          </p:nvGrpSpPr>
          <p:grpSpPr>
            <a:xfrm>
              <a:off x="3975932" y="5309502"/>
              <a:ext cx="1174693" cy="203830"/>
              <a:chOff x="5931822" y="3459014"/>
              <a:chExt cx="1369846" cy="237693"/>
            </a:xfrm>
          </p:grpSpPr>
          <p:sp>
            <p:nvSpPr>
              <p:cNvPr id="582" name="Retângulo 118">
                <a:extLst>
                  <a:ext uri="{FF2B5EF4-FFF2-40B4-BE49-F238E27FC236}">
                    <a16:creationId xmlns:a16="http://schemas.microsoft.com/office/drawing/2014/main" id="{5EB5E1B2-4925-492F-8578-B33CA419ED04}"/>
                  </a:ext>
                </a:extLst>
              </p:cNvPr>
              <p:cNvSpPr>
                <a:spLocks noChangeAspect="1"/>
              </p:cNvSpPr>
              <p:nvPr/>
            </p:nvSpPr>
            <p:spPr>
              <a:xfrm>
                <a:off x="6116667" y="3520195"/>
                <a:ext cx="1036709" cy="127208"/>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83" name="Retângulo 119">
                <a:extLst>
                  <a:ext uri="{FF2B5EF4-FFF2-40B4-BE49-F238E27FC236}">
                    <a16:creationId xmlns:a16="http://schemas.microsoft.com/office/drawing/2014/main" id="{DF2D4361-87B1-46F3-938E-CDBEBE8A4C5A}"/>
                  </a:ext>
                </a:extLst>
              </p:cNvPr>
              <p:cNvSpPr>
                <a:spLocks/>
              </p:cNvSpPr>
              <p:nvPr/>
            </p:nvSpPr>
            <p:spPr>
              <a:xfrm>
                <a:off x="5931822" y="3462689"/>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1</a:t>
                </a:r>
              </a:p>
            </p:txBody>
          </p:sp>
          <p:sp>
            <p:nvSpPr>
              <p:cNvPr id="584" name="Retângulo 120">
                <a:extLst>
                  <a:ext uri="{FF2B5EF4-FFF2-40B4-BE49-F238E27FC236}">
                    <a16:creationId xmlns:a16="http://schemas.microsoft.com/office/drawing/2014/main" id="{781504EF-EFF3-4200-854D-5103739E5DF7}"/>
                  </a:ext>
                </a:extLst>
              </p:cNvPr>
              <p:cNvSpPr>
                <a:spLocks/>
              </p:cNvSpPr>
              <p:nvPr/>
            </p:nvSpPr>
            <p:spPr>
              <a:xfrm>
                <a:off x="6215784" y="3462700"/>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85" name="Retângulo 121">
                <a:extLst>
                  <a:ext uri="{FF2B5EF4-FFF2-40B4-BE49-F238E27FC236}">
                    <a16:creationId xmlns:a16="http://schemas.microsoft.com/office/drawing/2014/main" id="{AFE33036-C253-4D2E-845E-18EE262D126E}"/>
                  </a:ext>
                </a:extLst>
              </p:cNvPr>
              <p:cNvSpPr>
                <a:spLocks/>
              </p:cNvSpPr>
              <p:nvPr/>
            </p:nvSpPr>
            <p:spPr>
              <a:xfrm>
                <a:off x="6499747" y="3462708"/>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86" name="Retângulo 122">
                <a:extLst>
                  <a:ext uri="{FF2B5EF4-FFF2-40B4-BE49-F238E27FC236}">
                    <a16:creationId xmlns:a16="http://schemas.microsoft.com/office/drawing/2014/main" id="{1BDDFCE4-BFA0-4404-BE45-1BE838A58174}"/>
                  </a:ext>
                </a:extLst>
              </p:cNvPr>
              <p:cNvSpPr>
                <a:spLocks/>
              </p:cNvSpPr>
              <p:nvPr/>
            </p:nvSpPr>
            <p:spPr>
              <a:xfrm>
                <a:off x="6783706" y="3462691"/>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87" name="Retângulo 123">
                <a:extLst>
                  <a:ext uri="{FF2B5EF4-FFF2-40B4-BE49-F238E27FC236}">
                    <a16:creationId xmlns:a16="http://schemas.microsoft.com/office/drawing/2014/main" id="{A58F203A-3234-4D22-8EE2-D5FEA9FD5EE7}"/>
                  </a:ext>
                </a:extLst>
              </p:cNvPr>
              <p:cNvSpPr>
                <a:spLocks/>
              </p:cNvSpPr>
              <p:nvPr/>
            </p:nvSpPr>
            <p:spPr>
              <a:xfrm>
                <a:off x="7067669" y="3459014"/>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grpSp>
        <p:grpSp>
          <p:nvGrpSpPr>
            <p:cNvPr id="588" name="Agrupar 117">
              <a:extLst>
                <a:ext uri="{FF2B5EF4-FFF2-40B4-BE49-F238E27FC236}">
                  <a16:creationId xmlns:a16="http://schemas.microsoft.com/office/drawing/2014/main" id="{D1EF715C-95AB-49CA-BC0D-9ED1D1ACA0DB}"/>
                </a:ext>
              </a:extLst>
            </p:cNvPr>
            <p:cNvGrpSpPr/>
            <p:nvPr/>
          </p:nvGrpSpPr>
          <p:grpSpPr>
            <a:xfrm>
              <a:off x="3975932" y="6205454"/>
              <a:ext cx="1174693" cy="203830"/>
              <a:chOff x="5931822" y="3459014"/>
              <a:chExt cx="1369846" cy="237693"/>
            </a:xfrm>
          </p:grpSpPr>
          <p:sp>
            <p:nvSpPr>
              <p:cNvPr id="589" name="Retângulo 118">
                <a:extLst>
                  <a:ext uri="{FF2B5EF4-FFF2-40B4-BE49-F238E27FC236}">
                    <a16:creationId xmlns:a16="http://schemas.microsoft.com/office/drawing/2014/main" id="{D11F8B65-65F9-40C9-B074-5DC7E00056BA}"/>
                  </a:ext>
                </a:extLst>
              </p:cNvPr>
              <p:cNvSpPr>
                <a:spLocks noChangeAspect="1"/>
              </p:cNvSpPr>
              <p:nvPr/>
            </p:nvSpPr>
            <p:spPr>
              <a:xfrm>
                <a:off x="6116667" y="3520195"/>
                <a:ext cx="1036709" cy="127208"/>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90" name="Retângulo 119">
                <a:extLst>
                  <a:ext uri="{FF2B5EF4-FFF2-40B4-BE49-F238E27FC236}">
                    <a16:creationId xmlns:a16="http://schemas.microsoft.com/office/drawing/2014/main" id="{2986F4FD-234B-4503-BCC6-22C5270927BA}"/>
                  </a:ext>
                </a:extLst>
              </p:cNvPr>
              <p:cNvSpPr>
                <a:spLocks/>
              </p:cNvSpPr>
              <p:nvPr/>
            </p:nvSpPr>
            <p:spPr>
              <a:xfrm>
                <a:off x="5931822" y="3462689"/>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1</a:t>
                </a:r>
              </a:p>
            </p:txBody>
          </p:sp>
          <p:sp>
            <p:nvSpPr>
              <p:cNvPr id="591" name="Retângulo 120">
                <a:extLst>
                  <a:ext uri="{FF2B5EF4-FFF2-40B4-BE49-F238E27FC236}">
                    <a16:creationId xmlns:a16="http://schemas.microsoft.com/office/drawing/2014/main" id="{6073E74C-2EA6-4D0A-B57F-269A2CA70DE9}"/>
                  </a:ext>
                </a:extLst>
              </p:cNvPr>
              <p:cNvSpPr>
                <a:spLocks/>
              </p:cNvSpPr>
              <p:nvPr/>
            </p:nvSpPr>
            <p:spPr>
              <a:xfrm>
                <a:off x="6215784" y="3462700"/>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92" name="Retângulo 121">
                <a:extLst>
                  <a:ext uri="{FF2B5EF4-FFF2-40B4-BE49-F238E27FC236}">
                    <a16:creationId xmlns:a16="http://schemas.microsoft.com/office/drawing/2014/main" id="{B38E2FBB-1FC3-4D95-B76A-7BB07B257358}"/>
                  </a:ext>
                </a:extLst>
              </p:cNvPr>
              <p:cNvSpPr>
                <a:spLocks/>
              </p:cNvSpPr>
              <p:nvPr/>
            </p:nvSpPr>
            <p:spPr>
              <a:xfrm>
                <a:off x="6499747" y="3462708"/>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93" name="Retângulo 122">
                <a:extLst>
                  <a:ext uri="{FF2B5EF4-FFF2-40B4-BE49-F238E27FC236}">
                    <a16:creationId xmlns:a16="http://schemas.microsoft.com/office/drawing/2014/main" id="{E1913ED6-A8BD-40DE-909F-5CD27A65D5F2}"/>
                  </a:ext>
                </a:extLst>
              </p:cNvPr>
              <p:cNvSpPr>
                <a:spLocks/>
              </p:cNvSpPr>
              <p:nvPr/>
            </p:nvSpPr>
            <p:spPr>
              <a:xfrm>
                <a:off x="6783706" y="3462691"/>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94" name="Retângulo 123">
                <a:extLst>
                  <a:ext uri="{FF2B5EF4-FFF2-40B4-BE49-F238E27FC236}">
                    <a16:creationId xmlns:a16="http://schemas.microsoft.com/office/drawing/2014/main" id="{40106B12-4E92-4D0C-B0D6-53B5B2E7A8EB}"/>
                  </a:ext>
                </a:extLst>
              </p:cNvPr>
              <p:cNvSpPr>
                <a:spLocks/>
              </p:cNvSpPr>
              <p:nvPr/>
            </p:nvSpPr>
            <p:spPr>
              <a:xfrm>
                <a:off x="7067669" y="3459014"/>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grpSp>
        <p:grpSp>
          <p:nvGrpSpPr>
            <p:cNvPr id="340" name="Agrupar 116">
              <a:extLst>
                <a:ext uri="{FF2B5EF4-FFF2-40B4-BE49-F238E27FC236}">
                  <a16:creationId xmlns:a16="http://schemas.microsoft.com/office/drawing/2014/main" id="{A8DE2CE6-130E-4D94-A783-E373C3AF902B}"/>
                </a:ext>
              </a:extLst>
            </p:cNvPr>
            <p:cNvGrpSpPr/>
            <p:nvPr/>
          </p:nvGrpSpPr>
          <p:grpSpPr>
            <a:xfrm>
              <a:off x="3982061" y="3455948"/>
              <a:ext cx="1174693" cy="203830"/>
              <a:chOff x="5916049" y="3087950"/>
              <a:chExt cx="1369846" cy="237693"/>
            </a:xfrm>
          </p:grpSpPr>
          <p:sp>
            <p:nvSpPr>
              <p:cNvPr id="341" name="Retângulo 124">
                <a:extLst>
                  <a:ext uri="{FF2B5EF4-FFF2-40B4-BE49-F238E27FC236}">
                    <a16:creationId xmlns:a16="http://schemas.microsoft.com/office/drawing/2014/main" id="{4FE8AA3B-2B2B-404E-AAB8-8EF008B0AC0B}"/>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42" name="Retângulo 125">
                <a:extLst>
                  <a:ext uri="{FF2B5EF4-FFF2-40B4-BE49-F238E27FC236}">
                    <a16:creationId xmlns:a16="http://schemas.microsoft.com/office/drawing/2014/main" id="{EF44AAF8-E352-4AC8-B4C0-2F3D76AF2210}"/>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43" name="Retângulo 126">
                <a:extLst>
                  <a:ext uri="{FF2B5EF4-FFF2-40B4-BE49-F238E27FC236}">
                    <a16:creationId xmlns:a16="http://schemas.microsoft.com/office/drawing/2014/main" id="{F9D94D27-A4D2-41A3-8165-F4BB0394A579}"/>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344" name="Retângulo 127">
                <a:extLst>
                  <a:ext uri="{FF2B5EF4-FFF2-40B4-BE49-F238E27FC236}">
                    <a16:creationId xmlns:a16="http://schemas.microsoft.com/office/drawing/2014/main" id="{FFA01392-926F-4670-83AD-6B9CFE823433}"/>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45" name="Retângulo 128">
                <a:extLst>
                  <a:ext uri="{FF2B5EF4-FFF2-40B4-BE49-F238E27FC236}">
                    <a16:creationId xmlns:a16="http://schemas.microsoft.com/office/drawing/2014/main" id="{87544946-FFB2-44B4-8A50-806237ADB7AB}"/>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46" name="Retângulo 129">
                <a:extLst>
                  <a:ext uri="{FF2B5EF4-FFF2-40B4-BE49-F238E27FC236}">
                    <a16:creationId xmlns:a16="http://schemas.microsoft.com/office/drawing/2014/main" id="{5CF4C77B-C5F6-4FD4-BD61-B17C0529547C}"/>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47" name="Retângulo 130">
                <a:extLst>
                  <a:ext uri="{FF2B5EF4-FFF2-40B4-BE49-F238E27FC236}">
                    <a16:creationId xmlns:a16="http://schemas.microsoft.com/office/drawing/2014/main" id="{E97FB486-31D3-4079-A7BC-FC8039814405}"/>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92" name="Agrupar 113">
              <a:extLst>
                <a:ext uri="{FF2B5EF4-FFF2-40B4-BE49-F238E27FC236}">
                  <a16:creationId xmlns:a16="http://schemas.microsoft.com/office/drawing/2014/main" id="{9CCF59EF-FD10-4421-9DC3-05F29F94289F}"/>
                </a:ext>
              </a:extLst>
            </p:cNvPr>
            <p:cNvGrpSpPr/>
            <p:nvPr/>
          </p:nvGrpSpPr>
          <p:grpSpPr>
            <a:xfrm>
              <a:off x="3982061" y="3842293"/>
              <a:ext cx="1174693" cy="203830"/>
              <a:chOff x="5896608" y="2300134"/>
              <a:chExt cx="1369846" cy="237693"/>
            </a:xfrm>
          </p:grpSpPr>
          <p:sp>
            <p:nvSpPr>
              <p:cNvPr id="493" name="Retângulo 149">
                <a:extLst>
                  <a:ext uri="{FF2B5EF4-FFF2-40B4-BE49-F238E27FC236}">
                    <a16:creationId xmlns:a16="http://schemas.microsoft.com/office/drawing/2014/main" id="{074C019B-58E3-436D-94D3-8D0623C3E3BC}"/>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94" name="Retângulo 150">
                <a:extLst>
                  <a:ext uri="{FF2B5EF4-FFF2-40B4-BE49-F238E27FC236}">
                    <a16:creationId xmlns:a16="http://schemas.microsoft.com/office/drawing/2014/main" id="{1EC3ECDA-6EAD-4D17-BD80-9D7D86EA3BF0}"/>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95" name="Retângulo 151">
                <a:extLst>
                  <a:ext uri="{FF2B5EF4-FFF2-40B4-BE49-F238E27FC236}">
                    <a16:creationId xmlns:a16="http://schemas.microsoft.com/office/drawing/2014/main" id="{1075E2EB-E47F-4D23-8737-8A112D36D4B4}"/>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15" name="Retângulo 152">
                <a:extLst>
                  <a:ext uri="{FF2B5EF4-FFF2-40B4-BE49-F238E27FC236}">
                    <a16:creationId xmlns:a16="http://schemas.microsoft.com/office/drawing/2014/main" id="{0FF5DACC-E378-4F4D-B434-91BA347D4480}"/>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16" name="Retângulo 153">
                <a:extLst>
                  <a:ext uri="{FF2B5EF4-FFF2-40B4-BE49-F238E27FC236}">
                    <a16:creationId xmlns:a16="http://schemas.microsoft.com/office/drawing/2014/main" id="{4A768266-A832-473D-B0B9-8FF4D09B4A9C}"/>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4</a:t>
                </a:r>
              </a:p>
            </p:txBody>
          </p:sp>
          <p:sp>
            <p:nvSpPr>
              <p:cNvPr id="517" name="Retângulo 154">
                <a:extLst>
                  <a:ext uri="{FF2B5EF4-FFF2-40B4-BE49-F238E27FC236}">
                    <a16:creationId xmlns:a16="http://schemas.microsoft.com/office/drawing/2014/main" id="{36BDC3C7-2F7B-411A-8AB4-F4D58AC7BF28}"/>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18" name="Retângulo 155">
                <a:extLst>
                  <a:ext uri="{FF2B5EF4-FFF2-40B4-BE49-F238E27FC236}">
                    <a16:creationId xmlns:a16="http://schemas.microsoft.com/office/drawing/2014/main" id="{78544464-CDB9-4F54-838E-85BCFE0DCD1A}"/>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9" name="Retângulo 156">
                <a:extLst>
                  <a:ext uri="{FF2B5EF4-FFF2-40B4-BE49-F238E27FC236}">
                    <a16:creationId xmlns:a16="http://schemas.microsoft.com/office/drawing/2014/main" id="{9B9692F2-4828-4231-93FC-75172A9BF321}"/>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0" name="Retângulo 157">
                <a:extLst>
                  <a:ext uri="{FF2B5EF4-FFF2-40B4-BE49-F238E27FC236}">
                    <a16:creationId xmlns:a16="http://schemas.microsoft.com/office/drawing/2014/main" id="{C2D8A935-B54E-4EC3-9D19-1E016138A6BD}"/>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614" name="Agrupar 113">
              <a:extLst>
                <a:ext uri="{FF2B5EF4-FFF2-40B4-BE49-F238E27FC236}">
                  <a16:creationId xmlns:a16="http://schemas.microsoft.com/office/drawing/2014/main" id="{211AA706-456C-4DFA-BA37-518636E2B7BA}"/>
                </a:ext>
              </a:extLst>
            </p:cNvPr>
            <p:cNvGrpSpPr/>
            <p:nvPr/>
          </p:nvGrpSpPr>
          <p:grpSpPr>
            <a:xfrm>
              <a:off x="3982061" y="4199830"/>
              <a:ext cx="1174693" cy="203830"/>
              <a:chOff x="5896608" y="2300134"/>
              <a:chExt cx="1369846" cy="237693"/>
            </a:xfrm>
          </p:grpSpPr>
          <p:sp>
            <p:nvSpPr>
              <p:cNvPr id="615" name="Retângulo 149">
                <a:extLst>
                  <a:ext uri="{FF2B5EF4-FFF2-40B4-BE49-F238E27FC236}">
                    <a16:creationId xmlns:a16="http://schemas.microsoft.com/office/drawing/2014/main" id="{CFD26CB5-ED14-4A27-AA18-34E99CBEB26E}"/>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16" name="Retângulo 150">
                <a:extLst>
                  <a:ext uri="{FF2B5EF4-FFF2-40B4-BE49-F238E27FC236}">
                    <a16:creationId xmlns:a16="http://schemas.microsoft.com/office/drawing/2014/main" id="{30CDF120-95E2-442C-B5F9-B5B922A8AD5E}"/>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17" name="Retângulo 151">
                <a:extLst>
                  <a:ext uri="{FF2B5EF4-FFF2-40B4-BE49-F238E27FC236}">
                    <a16:creationId xmlns:a16="http://schemas.microsoft.com/office/drawing/2014/main" id="{CC824C6D-A803-4F68-A450-F5B4C9C2817A}"/>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18" name="Retângulo 152">
                <a:extLst>
                  <a:ext uri="{FF2B5EF4-FFF2-40B4-BE49-F238E27FC236}">
                    <a16:creationId xmlns:a16="http://schemas.microsoft.com/office/drawing/2014/main" id="{D97B78B0-D678-4B7D-B755-F322F4080F60}"/>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19" name="Retângulo 153">
                <a:extLst>
                  <a:ext uri="{FF2B5EF4-FFF2-40B4-BE49-F238E27FC236}">
                    <a16:creationId xmlns:a16="http://schemas.microsoft.com/office/drawing/2014/main" id="{BF0BB7D0-43F7-4D09-AE31-132AAD709E64}"/>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4</a:t>
                </a:r>
              </a:p>
            </p:txBody>
          </p:sp>
          <p:sp>
            <p:nvSpPr>
              <p:cNvPr id="620" name="Retângulo 154">
                <a:extLst>
                  <a:ext uri="{FF2B5EF4-FFF2-40B4-BE49-F238E27FC236}">
                    <a16:creationId xmlns:a16="http://schemas.microsoft.com/office/drawing/2014/main" id="{7B9E07C1-C8AF-4542-8EF6-D69972DC50D7}"/>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21" name="Retângulo 155">
                <a:extLst>
                  <a:ext uri="{FF2B5EF4-FFF2-40B4-BE49-F238E27FC236}">
                    <a16:creationId xmlns:a16="http://schemas.microsoft.com/office/drawing/2014/main" id="{F959CFFA-DFE0-4523-AC69-47E823CA3D35}"/>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2" name="Retângulo 156">
                <a:extLst>
                  <a:ext uri="{FF2B5EF4-FFF2-40B4-BE49-F238E27FC236}">
                    <a16:creationId xmlns:a16="http://schemas.microsoft.com/office/drawing/2014/main" id="{0212AEED-85A7-4B03-8F30-F4CDEE6279B6}"/>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3" name="Retângulo 157">
                <a:extLst>
                  <a:ext uri="{FF2B5EF4-FFF2-40B4-BE49-F238E27FC236}">
                    <a16:creationId xmlns:a16="http://schemas.microsoft.com/office/drawing/2014/main" id="{870FFE64-D464-41EF-B41C-FED241BBDB17}"/>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14" name="Agrupar 13">
            <a:extLst>
              <a:ext uri="{FF2B5EF4-FFF2-40B4-BE49-F238E27FC236}">
                <a16:creationId xmlns:a16="http://schemas.microsoft.com/office/drawing/2014/main" id="{DABC8793-DD91-4405-836F-CFE5064021DD}"/>
              </a:ext>
            </a:extLst>
          </p:cNvPr>
          <p:cNvGrpSpPr/>
          <p:nvPr/>
        </p:nvGrpSpPr>
        <p:grpSpPr>
          <a:xfrm>
            <a:off x="6867654" y="1276350"/>
            <a:ext cx="1174693" cy="5132934"/>
            <a:chOff x="6867654" y="1276350"/>
            <a:chExt cx="1174693" cy="5132934"/>
          </a:xfrm>
        </p:grpSpPr>
        <p:grpSp>
          <p:nvGrpSpPr>
            <p:cNvPr id="93" name="Agrupar 114">
              <a:extLst>
                <a:ext uri="{FF2B5EF4-FFF2-40B4-BE49-F238E27FC236}">
                  <a16:creationId xmlns:a16="http://schemas.microsoft.com/office/drawing/2014/main" id="{7F5B76FD-8F71-461D-9447-728F650A3DEF}"/>
                </a:ext>
              </a:extLst>
            </p:cNvPr>
            <p:cNvGrpSpPr/>
            <p:nvPr/>
          </p:nvGrpSpPr>
          <p:grpSpPr>
            <a:xfrm>
              <a:off x="6867654" y="2453785"/>
              <a:ext cx="1174693" cy="203830"/>
              <a:chOff x="5857229" y="1842511"/>
              <a:chExt cx="1369846" cy="237693"/>
            </a:xfrm>
          </p:grpSpPr>
          <p:sp>
            <p:nvSpPr>
              <p:cNvPr id="94" name="Retângulo 139">
                <a:extLst>
                  <a:ext uri="{FF2B5EF4-FFF2-40B4-BE49-F238E27FC236}">
                    <a16:creationId xmlns:a16="http://schemas.microsoft.com/office/drawing/2014/main" id="{7B59BCFB-75C9-44D0-B448-6E054B00C255}"/>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5" name="Retângulo 140">
                <a:extLst>
                  <a:ext uri="{FF2B5EF4-FFF2-40B4-BE49-F238E27FC236}">
                    <a16:creationId xmlns:a16="http://schemas.microsoft.com/office/drawing/2014/main" id="{1270ECF5-940B-47E3-A2B0-305C1B23777B}"/>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6" name="Retângulo 141">
                <a:extLst>
                  <a:ext uri="{FF2B5EF4-FFF2-40B4-BE49-F238E27FC236}">
                    <a16:creationId xmlns:a16="http://schemas.microsoft.com/office/drawing/2014/main" id="{08BDA2F9-C31E-48D4-BDBF-82C25AA5E0B5}"/>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7" name="Retângulo 142">
                <a:extLst>
                  <a:ext uri="{FF2B5EF4-FFF2-40B4-BE49-F238E27FC236}">
                    <a16:creationId xmlns:a16="http://schemas.microsoft.com/office/drawing/2014/main" id="{8B77A9E6-46FE-49DE-AB4C-360CA5977546}"/>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8" name="Retângulo 143">
                <a:extLst>
                  <a:ext uri="{FF2B5EF4-FFF2-40B4-BE49-F238E27FC236}">
                    <a16:creationId xmlns:a16="http://schemas.microsoft.com/office/drawing/2014/main" id="{5CC9BF47-F0C1-437E-BCA2-EEFF522E6F0E}"/>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9" name="Retângulo 144">
                <a:extLst>
                  <a:ext uri="{FF2B5EF4-FFF2-40B4-BE49-F238E27FC236}">
                    <a16:creationId xmlns:a16="http://schemas.microsoft.com/office/drawing/2014/main" id="{A67908EC-70AE-4CEE-92D3-E91A62293348}"/>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5</a:t>
                </a:r>
              </a:p>
            </p:txBody>
          </p:sp>
          <p:sp>
            <p:nvSpPr>
              <p:cNvPr id="100" name="Retângulo 145">
                <a:extLst>
                  <a:ext uri="{FF2B5EF4-FFF2-40B4-BE49-F238E27FC236}">
                    <a16:creationId xmlns:a16="http://schemas.microsoft.com/office/drawing/2014/main" id="{F3AEA85B-EFD8-4E85-90B9-6200601351FC}"/>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tângulo 146">
                <a:extLst>
                  <a:ext uri="{FF2B5EF4-FFF2-40B4-BE49-F238E27FC236}">
                    <a16:creationId xmlns:a16="http://schemas.microsoft.com/office/drawing/2014/main" id="{A4815695-DF38-44D3-8BA2-D7B92CBEC8D3}"/>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Retângulo 147">
                <a:extLst>
                  <a:ext uri="{FF2B5EF4-FFF2-40B4-BE49-F238E27FC236}">
                    <a16:creationId xmlns:a16="http://schemas.microsoft.com/office/drawing/2014/main" id="{81828C79-FC15-4955-AE8D-DF531274492F}"/>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Retângulo 148">
                <a:extLst>
                  <a:ext uri="{FF2B5EF4-FFF2-40B4-BE49-F238E27FC236}">
                    <a16:creationId xmlns:a16="http://schemas.microsoft.com/office/drawing/2014/main" id="{AA6D6615-21ED-4606-9298-FDB83320EFD0}"/>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14" name="Agrupar 115">
              <a:extLst>
                <a:ext uri="{FF2B5EF4-FFF2-40B4-BE49-F238E27FC236}">
                  <a16:creationId xmlns:a16="http://schemas.microsoft.com/office/drawing/2014/main" id="{37899CF6-B41D-4002-931E-FDFEFAD36989}"/>
                </a:ext>
              </a:extLst>
            </p:cNvPr>
            <p:cNvGrpSpPr/>
            <p:nvPr/>
          </p:nvGrpSpPr>
          <p:grpSpPr>
            <a:xfrm>
              <a:off x="6867654" y="1606467"/>
              <a:ext cx="1174693" cy="203830"/>
              <a:chOff x="5896608" y="2741501"/>
              <a:chExt cx="1369846" cy="237693"/>
            </a:xfrm>
          </p:grpSpPr>
          <p:sp>
            <p:nvSpPr>
              <p:cNvPr id="115" name="Retângulo 131">
                <a:extLst>
                  <a:ext uri="{FF2B5EF4-FFF2-40B4-BE49-F238E27FC236}">
                    <a16:creationId xmlns:a16="http://schemas.microsoft.com/office/drawing/2014/main" id="{93B2F5B3-FC6A-4C73-A630-F61B3196AAD1}"/>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16" name="Retângulo 132">
                <a:extLst>
                  <a:ext uri="{FF2B5EF4-FFF2-40B4-BE49-F238E27FC236}">
                    <a16:creationId xmlns:a16="http://schemas.microsoft.com/office/drawing/2014/main" id="{226AA040-DB68-4312-86FA-E65325CBFABC}"/>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17" name="Retângulo 133">
                <a:extLst>
                  <a:ext uri="{FF2B5EF4-FFF2-40B4-BE49-F238E27FC236}">
                    <a16:creationId xmlns:a16="http://schemas.microsoft.com/office/drawing/2014/main" id="{401AA2B9-0905-4F32-918C-EE861E83D754}"/>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18" name="Retângulo 134">
                <a:extLst>
                  <a:ext uri="{FF2B5EF4-FFF2-40B4-BE49-F238E27FC236}">
                    <a16:creationId xmlns:a16="http://schemas.microsoft.com/office/drawing/2014/main" id="{895E7DC9-18FA-42F7-9A2E-5033D75D65BA}"/>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3</a:t>
                </a:r>
              </a:p>
            </p:txBody>
          </p:sp>
          <p:sp>
            <p:nvSpPr>
              <p:cNvPr id="119" name="Retângulo 135">
                <a:extLst>
                  <a:ext uri="{FF2B5EF4-FFF2-40B4-BE49-F238E27FC236}">
                    <a16:creationId xmlns:a16="http://schemas.microsoft.com/office/drawing/2014/main" id="{FDB93C07-AA9D-40F9-8614-D40F7FB9BDD6}"/>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20" name="Retângulo 136">
                <a:extLst>
                  <a:ext uri="{FF2B5EF4-FFF2-40B4-BE49-F238E27FC236}">
                    <a16:creationId xmlns:a16="http://schemas.microsoft.com/office/drawing/2014/main" id="{BE483EE3-5027-4E87-9565-8C4EE37B4C5B}"/>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21" name="Retângulo 137">
                <a:extLst>
                  <a:ext uri="{FF2B5EF4-FFF2-40B4-BE49-F238E27FC236}">
                    <a16:creationId xmlns:a16="http://schemas.microsoft.com/office/drawing/2014/main" id="{7A9AE03A-B12B-4120-9CEC-F63592C087F2}"/>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Retângulo 138">
                <a:extLst>
                  <a:ext uri="{FF2B5EF4-FFF2-40B4-BE49-F238E27FC236}">
                    <a16:creationId xmlns:a16="http://schemas.microsoft.com/office/drawing/2014/main" id="{265FCF89-391E-4C2E-A7B5-8BAEEADA8454}"/>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1" name="Agrupar 116">
              <a:extLst>
                <a:ext uri="{FF2B5EF4-FFF2-40B4-BE49-F238E27FC236}">
                  <a16:creationId xmlns:a16="http://schemas.microsoft.com/office/drawing/2014/main" id="{D102BCAA-7F6C-4A94-B3E3-2E87ABD8A7B0}"/>
                </a:ext>
              </a:extLst>
            </p:cNvPr>
            <p:cNvGrpSpPr/>
            <p:nvPr/>
          </p:nvGrpSpPr>
          <p:grpSpPr>
            <a:xfrm>
              <a:off x="6867654" y="2094338"/>
              <a:ext cx="1174693" cy="203830"/>
              <a:chOff x="5916049" y="3087950"/>
              <a:chExt cx="1369846" cy="237693"/>
            </a:xfrm>
          </p:grpSpPr>
          <p:sp>
            <p:nvSpPr>
              <p:cNvPr id="142" name="Retângulo 124">
                <a:extLst>
                  <a:ext uri="{FF2B5EF4-FFF2-40B4-BE49-F238E27FC236}">
                    <a16:creationId xmlns:a16="http://schemas.microsoft.com/office/drawing/2014/main" id="{B71C544D-AFB6-42CC-A6A9-404DA3740FFC}"/>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43" name="Retângulo 125">
                <a:extLst>
                  <a:ext uri="{FF2B5EF4-FFF2-40B4-BE49-F238E27FC236}">
                    <a16:creationId xmlns:a16="http://schemas.microsoft.com/office/drawing/2014/main" id="{56F655D9-2A07-42AB-9BE5-3E2A815D5456}"/>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44" name="Retângulo 126">
                <a:extLst>
                  <a:ext uri="{FF2B5EF4-FFF2-40B4-BE49-F238E27FC236}">
                    <a16:creationId xmlns:a16="http://schemas.microsoft.com/office/drawing/2014/main" id="{9D387A60-BA0E-42B3-BE29-6FC1054517AE}"/>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145" name="Retângulo 127">
                <a:extLst>
                  <a:ext uri="{FF2B5EF4-FFF2-40B4-BE49-F238E27FC236}">
                    <a16:creationId xmlns:a16="http://schemas.microsoft.com/office/drawing/2014/main" id="{5636CC87-A384-4B63-B298-C449F057507D}"/>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46" name="Retângulo 128">
                <a:extLst>
                  <a:ext uri="{FF2B5EF4-FFF2-40B4-BE49-F238E27FC236}">
                    <a16:creationId xmlns:a16="http://schemas.microsoft.com/office/drawing/2014/main" id="{4E2D4B48-F00E-4FAC-9EB9-7C89924FE0BB}"/>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47" name="Retângulo 129">
                <a:extLst>
                  <a:ext uri="{FF2B5EF4-FFF2-40B4-BE49-F238E27FC236}">
                    <a16:creationId xmlns:a16="http://schemas.microsoft.com/office/drawing/2014/main" id="{E6CB4261-A9DD-4F2C-AD07-EBD80F62A16B}"/>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48" name="Retângulo 130">
                <a:extLst>
                  <a:ext uri="{FF2B5EF4-FFF2-40B4-BE49-F238E27FC236}">
                    <a16:creationId xmlns:a16="http://schemas.microsoft.com/office/drawing/2014/main" id="{151DAFFC-BB5A-4A33-AD59-2FC4699FE023}"/>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51" name="Agrupar 115">
              <a:extLst>
                <a:ext uri="{FF2B5EF4-FFF2-40B4-BE49-F238E27FC236}">
                  <a16:creationId xmlns:a16="http://schemas.microsoft.com/office/drawing/2014/main" id="{B3FD8B7A-E3A8-49BC-A8CF-F282193F2790}"/>
                </a:ext>
              </a:extLst>
            </p:cNvPr>
            <p:cNvGrpSpPr/>
            <p:nvPr/>
          </p:nvGrpSpPr>
          <p:grpSpPr>
            <a:xfrm>
              <a:off x="6867654" y="4480972"/>
              <a:ext cx="1174693" cy="203830"/>
              <a:chOff x="5896608" y="2741501"/>
              <a:chExt cx="1369846" cy="237693"/>
            </a:xfrm>
          </p:grpSpPr>
          <p:sp>
            <p:nvSpPr>
              <p:cNvPr id="252" name="Retângulo 131">
                <a:extLst>
                  <a:ext uri="{FF2B5EF4-FFF2-40B4-BE49-F238E27FC236}">
                    <a16:creationId xmlns:a16="http://schemas.microsoft.com/office/drawing/2014/main" id="{467F9AA7-DB27-49EC-9953-4FE9A272226C}"/>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3" name="Retângulo 132">
                <a:extLst>
                  <a:ext uri="{FF2B5EF4-FFF2-40B4-BE49-F238E27FC236}">
                    <a16:creationId xmlns:a16="http://schemas.microsoft.com/office/drawing/2014/main" id="{61CA1A6F-D57B-419D-87C3-B29F6C45A39C}"/>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4" name="Retângulo 133">
                <a:extLst>
                  <a:ext uri="{FF2B5EF4-FFF2-40B4-BE49-F238E27FC236}">
                    <a16:creationId xmlns:a16="http://schemas.microsoft.com/office/drawing/2014/main" id="{A4642EBC-0B7B-4551-AA83-FC37C2FD6F0C}"/>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5" name="Retângulo 134">
                <a:extLst>
                  <a:ext uri="{FF2B5EF4-FFF2-40B4-BE49-F238E27FC236}">
                    <a16:creationId xmlns:a16="http://schemas.microsoft.com/office/drawing/2014/main" id="{CADDE9CB-BEAC-4E0B-9002-13872C9680B3}"/>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256" name="Retângulo 135">
                <a:extLst>
                  <a:ext uri="{FF2B5EF4-FFF2-40B4-BE49-F238E27FC236}">
                    <a16:creationId xmlns:a16="http://schemas.microsoft.com/office/drawing/2014/main" id="{2826DBA8-0A27-4B03-B3B0-F7CFD057A9F8}"/>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7" name="Retângulo 136">
                <a:extLst>
                  <a:ext uri="{FF2B5EF4-FFF2-40B4-BE49-F238E27FC236}">
                    <a16:creationId xmlns:a16="http://schemas.microsoft.com/office/drawing/2014/main" id="{65C8BC92-5BE6-46EF-BFC5-369AB1CF1CD1}"/>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8" name="Retângulo 137">
                <a:extLst>
                  <a:ext uri="{FF2B5EF4-FFF2-40B4-BE49-F238E27FC236}">
                    <a16:creationId xmlns:a16="http://schemas.microsoft.com/office/drawing/2014/main" id="{A1C83968-E802-42D8-9BBC-0B086CBD6CCC}"/>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9" name="Retângulo 138">
                <a:extLst>
                  <a:ext uri="{FF2B5EF4-FFF2-40B4-BE49-F238E27FC236}">
                    <a16:creationId xmlns:a16="http://schemas.microsoft.com/office/drawing/2014/main" id="{0A0F8B72-32B3-421C-812E-4D338D9B9996}"/>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19" name="Agrupar 113">
              <a:extLst>
                <a:ext uri="{FF2B5EF4-FFF2-40B4-BE49-F238E27FC236}">
                  <a16:creationId xmlns:a16="http://schemas.microsoft.com/office/drawing/2014/main" id="{0BF8C0CF-55EA-45D2-A731-317B1B29897C}"/>
                </a:ext>
              </a:extLst>
            </p:cNvPr>
            <p:cNvGrpSpPr/>
            <p:nvPr/>
          </p:nvGrpSpPr>
          <p:grpSpPr>
            <a:xfrm>
              <a:off x="6867654" y="1276350"/>
              <a:ext cx="1174693" cy="203830"/>
              <a:chOff x="5896608" y="2300134"/>
              <a:chExt cx="1369846" cy="237693"/>
            </a:xfrm>
          </p:grpSpPr>
          <p:sp>
            <p:nvSpPr>
              <p:cNvPr id="420" name="Retângulo 149">
                <a:extLst>
                  <a:ext uri="{FF2B5EF4-FFF2-40B4-BE49-F238E27FC236}">
                    <a16:creationId xmlns:a16="http://schemas.microsoft.com/office/drawing/2014/main" id="{81BECCD2-C627-4598-9735-4DDA2CBDE0A9}"/>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21" name="Retângulo 150">
                <a:extLst>
                  <a:ext uri="{FF2B5EF4-FFF2-40B4-BE49-F238E27FC236}">
                    <a16:creationId xmlns:a16="http://schemas.microsoft.com/office/drawing/2014/main" id="{1AF867A7-43A0-4455-AAA4-A9B810612977}"/>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22" name="Retângulo 151">
                <a:extLst>
                  <a:ext uri="{FF2B5EF4-FFF2-40B4-BE49-F238E27FC236}">
                    <a16:creationId xmlns:a16="http://schemas.microsoft.com/office/drawing/2014/main" id="{1435BBEB-8246-499A-A335-81EB459B783D}"/>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23" name="Retângulo 152">
                <a:extLst>
                  <a:ext uri="{FF2B5EF4-FFF2-40B4-BE49-F238E27FC236}">
                    <a16:creationId xmlns:a16="http://schemas.microsoft.com/office/drawing/2014/main" id="{A228FEFB-5A00-4424-AAE2-27EDDF897C8D}"/>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24" name="Retângulo 153">
                <a:extLst>
                  <a:ext uri="{FF2B5EF4-FFF2-40B4-BE49-F238E27FC236}">
                    <a16:creationId xmlns:a16="http://schemas.microsoft.com/office/drawing/2014/main" id="{47017848-B0DD-4A47-A0A3-2F036AC2F35A}"/>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425" name="Retângulo 154">
                <a:extLst>
                  <a:ext uri="{FF2B5EF4-FFF2-40B4-BE49-F238E27FC236}">
                    <a16:creationId xmlns:a16="http://schemas.microsoft.com/office/drawing/2014/main" id="{78275EBE-83E5-4E36-AD0E-096D9EDD0747}"/>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26" name="Retângulo 155">
                <a:extLst>
                  <a:ext uri="{FF2B5EF4-FFF2-40B4-BE49-F238E27FC236}">
                    <a16:creationId xmlns:a16="http://schemas.microsoft.com/office/drawing/2014/main" id="{E52F43CC-30CD-461A-BB05-F23A5DC57D55}"/>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7" name="Retângulo 156">
                <a:extLst>
                  <a:ext uri="{FF2B5EF4-FFF2-40B4-BE49-F238E27FC236}">
                    <a16:creationId xmlns:a16="http://schemas.microsoft.com/office/drawing/2014/main" id="{B2276D0C-C76B-4999-B9CF-9723F4A4D7B0}"/>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8" name="Retângulo 157">
                <a:extLst>
                  <a:ext uri="{FF2B5EF4-FFF2-40B4-BE49-F238E27FC236}">
                    <a16:creationId xmlns:a16="http://schemas.microsoft.com/office/drawing/2014/main" id="{E3C0DCF4-62AA-4587-ABA7-A560AF291C15}"/>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62" name="Agrupar 114">
              <a:extLst>
                <a:ext uri="{FF2B5EF4-FFF2-40B4-BE49-F238E27FC236}">
                  <a16:creationId xmlns:a16="http://schemas.microsoft.com/office/drawing/2014/main" id="{5CE3E623-C24F-4A96-A061-ACFBF3E072F9}"/>
                </a:ext>
              </a:extLst>
            </p:cNvPr>
            <p:cNvGrpSpPr/>
            <p:nvPr/>
          </p:nvGrpSpPr>
          <p:grpSpPr>
            <a:xfrm>
              <a:off x="6867654" y="3092052"/>
              <a:ext cx="1174693" cy="203830"/>
              <a:chOff x="5857229" y="1842511"/>
              <a:chExt cx="1369846" cy="237693"/>
            </a:xfrm>
          </p:grpSpPr>
          <p:sp>
            <p:nvSpPr>
              <p:cNvPr id="430" name="Retângulo 139">
                <a:extLst>
                  <a:ext uri="{FF2B5EF4-FFF2-40B4-BE49-F238E27FC236}">
                    <a16:creationId xmlns:a16="http://schemas.microsoft.com/office/drawing/2014/main" id="{BE3F4737-5719-438F-AB98-AFD297467DF2}"/>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31" name="Retângulo 140">
                <a:extLst>
                  <a:ext uri="{FF2B5EF4-FFF2-40B4-BE49-F238E27FC236}">
                    <a16:creationId xmlns:a16="http://schemas.microsoft.com/office/drawing/2014/main" id="{44D4D19B-FC17-4370-BC92-81CD73185F37}"/>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32" name="Retângulo 141">
                <a:extLst>
                  <a:ext uri="{FF2B5EF4-FFF2-40B4-BE49-F238E27FC236}">
                    <a16:creationId xmlns:a16="http://schemas.microsoft.com/office/drawing/2014/main" id="{2BCB27B6-4CED-4653-ADEF-45FC71DD2D4A}"/>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33" name="Retângulo 142">
                <a:extLst>
                  <a:ext uri="{FF2B5EF4-FFF2-40B4-BE49-F238E27FC236}">
                    <a16:creationId xmlns:a16="http://schemas.microsoft.com/office/drawing/2014/main" id="{0909CE5C-F9C8-4CA1-AE44-15A50FBFA17E}"/>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34" name="Retângulo 143">
                <a:extLst>
                  <a:ext uri="{FF2B5EF4-FFF2-40B4-BE49-F238E27FC236}">
                    <a16:creationId xmlns:a16="http://schemas.microsoft.com/office/drawing/2014/main" id="{364AF890-14FC-471B-998A-304081DF74F9}"/>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35" name="Retângulo 144">
                <a:extLst>
                  <a:ext uri="{FF2B5EF4-FFF2-40B4-BE49-F238E27FC236}">
                    <a16:creationId xmlns:a16="http://schemas.microsoft.com/office/drawing/2014/main" id="{76508882-6F4B-4BDC-9FB9-6B3EF3F56E9A}"/>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5</a:t>
                </a:r>
              </a:p>
            </p:txBody>
          </p:sp>
          <p:sp>
            <p:nvSpPr>
              <p:cNvPr id="436" name="Retângulo 145">
                <a:extLst>
                  <a:ext uri="{FF2B5EF4-FFF2-40B4-BE49-F238E27FC236}">
                    <a16:creationId xmlns:a16="http://schemas.microsoft.com/office/drawing/2014/main" id="{F2619715-661D-443A-AA0A-C770565DD35C}"/>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7" name="Retângulo 146">
                <a:extLst>
                  <a:ext uri="{FF2B5EF4-FFF2-40B4-BE49-F238E27FC236}">
                    <a16:creationId xmlns:a16="http://schemas.microsoft.com/office/drawing/2014/main" id="{A81B24A4-0AA9-4B67-A262-53E301FB541A}"/>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8" name="Retângulo 147">
                <a:extLst>
                  <a:ext uri="{FF2B5EF4-FFF2-40B4-BE49-F238E27FC236}">
                    <a16:creationId xmlns:a16="http://schemas.microsoft.com/office/drawing/2014/main" id="{FE2E3DAE-78F1-4A60-8A67-D12AFD02AC8A}"/>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9" name="Retângulo 148">
                <a:extLst>
                  <a:ext uri="{FF2B5EF4-FFF2-40B4-BE49-F238E27FC236}">
                    <a16:creationId xmlns:a16="http://schemas.microsoft.com/office/drawing/2014/main" id="{33F8A24C-4AD8-487F-B1CA-1BC67AFB8055}"/>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50" name="Agrupar 115">
              <a:extLst>
                <a:ext uri="{FF2B5EF4-FFF2-40B4-BE49-F238E27FC236}">
                  <a16:creationId xmlns:a16="http://schemas.microsoft.com/office/drawing/2014/main" id="{A872B934-57D3-415D-96FE-CD63700472DE}"/>
                </a:ext>
              </a:extLst>
            </p:cNvPr>
            <p:cNvGrpSpPr/>
            <p:nvPr/>
          </p:nvGrpSpPr>
          <p:grpSpPr>
            <a:xfrm>
              <a:off x="6867654" y="5305460"/>
              <a:ext cx="1174693" cy="203830"/>
              <a:chOff x="5896608" y="2741501"/>
              <a:chExt cx="1369846" cy="237693"/>
            </a:xfrm>
          </p:grpSpPr>
          <p:sp>
            <p:nvSpPr>
              <p:cNvPr id="451" name="Retângulo 131">
                <a:extLst>
                  <a:ext uri="{FF2B5EF4-FFF2-40B4-BE49-F238E27FC236}">
                    <a16:creationId xmlns:a16="http://schemas.microsoft.com/office/drawing/2014/main" id="{A37D6E0F-A8E7-473B-BE44-777471E9A89E}"/>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52" name="Retângulo 132">
                <a:extLst>
                  <a:ext uri="{FF2B5EF4-FFF2-40B4-BE49-F238E27FC236}">
                    <a16:creationId xmlns:a16="http://schemas.microsoft.com/office/drawing/2014/main" id="{A1924696-72FF-4472-8AD7-062997FD9B24}"/>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53" name="Retângulo 133">
                <a:extLst>
                  <a:ext uri="{FF2B5EF4-FFF2-40B4-BE49-F238E27FC236}">
                    <a16:creationId xmlns:a16="http://schemas.microsoft.com/office/drawing/2014/main" id="{CC4DC5AA-E947-417E-8057-16C0782369BD}"/>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54" name="Retângulo 134">
                <a:extLst>
                  <a:ext uri="{FF2B5EF4-FFF2-40B4-BE49-F238E27FC236}">
                    <a16:creationId xmlns:a16="http://schemas.microsoft.com/office/drawing/2014/main" id="{11ED40E8-EB78-4E3A-A263-7D3B3A8D94A1}"/>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455" name="Retângulo 135">
                <a:extLst>
                  <a:ext uri="{FF2B5EF4-FFF2-40B4-BE49-F238E27FC236}">
                    <a16:creationId xmlns:a16="http://schemas.microsoft.com/office/drawing/2014/main" id="{150D30DE-256C-4405-8C67-E48044DB70E1}"/>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56" name="Retângulo 136">
                <a:extLst>
                  <a:ext uri="{FF2B5EF4-FFF2-40B4-BE49-F238E27FC236}">
                    <a16:creationId xmlns:a16="http://schemas.microsoft.com/office/drawing/2014/main" id="{1BE283BD-305B-4D88-9938-089F2CC4FD3E}"/>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57" name="Retângulo 137">
                <a:extLst>
                  <a:ext uri="{FF2B5EF4-FFF2-40B4-BE49-F238E27FC236}">
                    <a16:creationId xmlns:a16="http://schemas.microsoft.com/office/drawing/2014/main" id="{238BDF75-D130-4A7B-A3C9-580B2D818152}"/>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8" name="Retângulo 138">
                <a:extLst>
                  <a:ext uri="{FF2B5EF4-FFF2-40B4-BE49-F238E27FC236}">
                    <a16:creationId xmlns:a16="http://schemas.microsoft.com/office/drawing/2014/main" id="{FFC373F9-2EEF-490B-B3F3-E6CECD0A03AA}"/>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59" name="Agrupar 113">
              <a:extLst>
                <a:ext uri="{FF2B5EF4-FFF2-40B4-BE49-F238E27FC236}">
                  <a16:creationId xmlns:a16="http://schemas.microsoft.com/office/drawing/2014/main" id="{F46A0C1E-D351-4FE0-A987-D3DD79D0A3A7}"/>
                </a:ext>
              </a:extLst>
            </p:cNvPr>
            <p:cNvGrpSpPr/>
            <p:nvPr/>
          </p:nvGrpSpPr>
          <p:grpSpPr>
            <a:xfrm>
              <a:off x="6867654" y="5764867"/>
              <a:ext cx="1174693" cy="203830"/>
              <a:chOff x="5896608" y="2300134"/>
              <a:chExt cx="1369846" cy="237693"/>
            </a:xfrm>
          </p:grpSpPr>
          <p:sp>
            <p:nvSpPr>
              <p:cNvPr id="460" name="Retângulo 149">
                <a:extLst>
                  <a:ext uri="{FF2B5EF4-FFF2-40B4-BE49-F238E27FC236}">
                    <a16:creationId xmlns:a16="http://schemas.microsoft.com/office/drawing/2014/main" id="{0B279B01-19C6-44B9-B788-0829F62EEBC1}"/>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61" name="Retângulo 150">
                <a:extLst>
                  <a:ext uri="{FF2B5EF4-FFF2-40B4-BE49-F238E27FC236}">
                    <a16:creationId xmlns:a16="http://schemas.microsoft.com/office/drawing/2014/main" id="{1BCCB947-F6E0-4DB4-82D4-AA35A84C6933}"/>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62" name="Retângulo 151">
                <a:extLst>
                  <a:ext uri="{FF2B5EF4-FFF2-40B4-BE49-F238E27FC236}">
                    <a16:creationId xmlns:a16="http://schemas.microsoft.com/office/drawing/2014/main" id="{BB238B39-D26A-4BB4-B3E0-5E46348787B9}"/>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63" name="Retângulo 152">
                <a:extLst>
                  <a:ext uri="{FF2B5EF4-FFF2-40B4-BE49-F238E27FC236}">
                    <a16:creationId xmlns:a16="http://schemas.microsoft.com/office/drawing/2014/main" id="{A4FABA7E-F637-4417-8C0F-CD353E23F39A}"/>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64" name="Retângulo 153">
                <a:extLst>
                  <a:ext uri="{FF2B5EF4-FFF2-40B4-BE49-F238E27FC236}">
                    <a16:creationId xmlns:a16="http://schemas.microsoft.com/office/drawing/2014/main" id="{4BA11AB0-F8E9-49A5-B12D-4DE1C3AA389D}"/>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465" name="Retângulo 154">
                <a:extLst>
                  <a:ext uri="{FF2B5EF4-FFF2-40B4-BE49-F238E27FC236}">
                    <a16:creationId xmlns:a16="http://schemas.microsoft.com/office/drawing/2014/main" id="{ACE66F79-27BE-47F9-A21E-FD1BABB9C709}"/>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66" name="Retângulo 155">
                <a:extLst>
                  <a:ext uri="{FF2B5EF4-FFF2-40B4-BE49-F238E27FC236}">
                    <a16:creationId xmlns:a16="http://schemas.microsoft.com/office/drawing/2014/main" id="{4FAEF098-E8C7-497A-945E-29513B79522D}"/>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7" name="Retângulo 156">
                <a:extLst>
                  <a:ext uri="{FF2B5EF4-FFF2-40B4-BE49-F238E27FC236}">
                    <a16:creationId xmlns:a16="http://schemas.microsoft.com/office/drawing/2014/main" id="{DF536851-DC13-4EE6-9522-A3CF15910EA9}"/>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8" name="Retângulo 157">
                <a:extLst>
                  <a:ext uri="{FF2B5EF4-FFF2-40B4-BE49-F238E27FC236}">
                    <a16:creationId xmlns:a16="http://schemas.microsoft.com/office/drawing/2014/main" id="{5E8D58FC-8B3D-4B69-87F7-CD8AD7606B95}"/>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06" name="Agrupar 115">
              <a:extLst>
                <a:ext uri="{FF2B5EF4-FFF2-40B4-BE49-F238E27FC236}">
                  <a16:creationId xmlns:a16="http://schemas.microsoft.com/office/drawing/2014/main" id="{9A2C1832-CBCE-4815-A14A-D2221ACBD831}"/>
                </a:ext>
              </a:extLst>
            </p:cNvPr>
            <p:cNvGrpSpPr/>
            <p:nvPr/>
          </p:nvGrpSpPr>
          <p:grpSpPr>
            <a:xfrm>
              <a:off x="6867654" y="6205454"/>
              <a:ext cx="1174693" cy="203830"/>
              <a:chOff x="5896608" y="2741501"/>
              <a:chExt cx="1369846" cy="237693"/>
            </a:xfrm>
          </p:grpSpPr>
          <p:sp>
            <p:nvSpPr>
              <p:cNvPr id="507" name="Retângulo 131">
                <a:extLst>
                  <a:ext uri="{FF2B5EF4-FFF2-40B4-BE49-F238E27FC236}">
                    <a16:creationId xmlns:a16="http://schemas.microsoft.com/office/drawing/2014/main" id="{4339153E-A36D-4405-91DA-F49BA18A551B}"/>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08" name="Retângulo 132">
                <a:extLst>
                  <a:ext uri="{FF2B5EF4-FFF2-40B4-BE49-F238E27FC236}">
                    <a16:creationId xmlns:a16="http://schemas.microsoft.com/office/drawing/2014/main" id="{4F65B6C6-35F5-4F1D-9EFF-435CD1A65984}"/>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09" name="Retângulo 133">
                <a:extLst>
                  <a:ext uri="{FF2B5EF4-FFF2-40B4-BE49-F238E27FC236}">
                    <a16:creationId xmlns:a16="http://schemas.microsoft.com/office/drawing/2014/main" id="{CCBED690-33A8-44A5-9AC6-ED3B8C4134CE}"/>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10" name="Retângulo 134">
                <a:extLst>
                  <a:ext uri="{FF2B5EF4-FFF2-40B4-BE49-F238E27FC236}">
                    <a16:creationId xmlns:a16="http://schemas.microsoft.com/office/drawing/2014/main" id="{2F45BD1D-75E4-4269-BEAE-8EFD9604990F}"/>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511" name="Retângulo 135">
                <a:extLst>
                  <a:ext uri="{FF2B5EF4-FFF2-40B4-BE49-F238E27FC236}">
                    <a16:creationId xmlns:a16="http://schemas.microsoft.com/office/drawing/2014/main" id="{D8E6F850-7483-48DE-BBE5-C40DA4D6B817}"/>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12" name="Retângulo 136">
                <a:extLst>
                  <a:ext uri="{FF2B5EF4-FFF2-40B4-BE49-F238E27FC236}">
                    <a16:creationId xmlns:a16="http://schemas.microsoft.com/office/drawing/2014/main" id="{C2BF9BDE-A329-4994-97D2-4EB0A433F0BB}"/>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13" name="Retângulo 137">
                <a:extLst>
                  <a:ext uri="{FF2B5EF4-FFF2-40B4-BE49-F238E27FC236}">
                    <a16:creationId xmlns:a16="http://schemas.microsoft.com/office/drawing/2014/main" id="{78824AF9-FB60-41A3-B1A5-626D65ECEFD6}"/>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4" name="Retângulo 138">
                <a:extLst>
                  <a:ext uri="{FF2B5EF4-FFF2-40B4-BE49-F238E27FC236}">
                    <a16:creationId xmlns:a16="http://schemas.microsoft.com/office/drawing/2014/main" id="{C51F311D-0861-47BD-8A60-8C51E4B10F51}"/>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43" name="Agrupar 113">
              <a:extLst>
                <a:ext uri="{FF2B5EF4-FFF2-40B4-BE49-F238E27FC236}">
                  <a16:creationId xmlns:a16="http://schemas.microsoft.com/office/drawing/2014/main" id="{BFE252D0-C7E1-4764-A957-2D9AA4BD7EB9}"/>
                </a:ext>
              </a:extLst>
            </p:cNvPr>
            <p:cNvGrpSpPr/>
            <p:nvPr/>
          </p:nvGrpSpPr>
          <p:grpSpPr>
            <a:xfrm>
              <a:off x="6867654" y="2735095"/>
              <a:ext cx="1174693" cy="203830"/>
              <a:chOff x="5896608" y="2300134"/>
              <a:chExt cx="1369846" cy="237693"/>
            </a:xfrm>
          </p:grpSpPr>
          <p:sp>
            <p:nvSpPr>
              <p:cNvPr id="544" name="Retângulo 149">
                <a:extLst>
                  <a:ext uri="{FF2B5EF4-FFF2-40B4-BE49-F238E27FC236}">
                    <a16:creationId xmlns:a16="http://schemas.microsoft.com/office/drawing/2014/main" id="{BA8BBAC9-716B-4445-991C-6170D53B7E6B}"/>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45" name="Retângulo 150">
                <a:extLst>
                  <a:ext uri="{FF2B5EF4-FFF2-40B4-BE49-F238E27FC236}">
                    <a16:creationId xmlns:a16="http://schemas.microsoft.com/office/drawing/2014/main" id="{7ED6B67D-86F8-4E58-80BC-EBE372F3B686}"/>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46" name="Retângulo 151">
                <a:extLst>
                  <a:ext uri="{FF2B5EF4-FFF2-40B4-BE49-F238E27FC236}">
                    <a16:creationId xmlns:a16="http://schemas.microsoft.com/office/drawing/2014/main" id="{C7197F5A-2901-47BE-87D2-5EB369C53BDF}"/>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47" name="Retângulo 152">
                <a:extLst>
                  <a:ext uri="{FF2B5EF4-FFF2-40B4-BE49-F238E27FC236}">
                    <a16:creationId xmlns:a16="http://schemas.microsoft.com/office/drawing/2014/main" id="{EC5CFD60-FC54-4B2D-9EED-16747ECD47EE}"/>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48" name="Retângulo 153">
                <a:extLst>
                  <a:ext uri="{FF2B5EF4-FFF2-40B4-BE49-F238E27FC236}">
                    <a16:creationId xmlns:a16="http://schemas.microsoft.com/office/drawing/2014/main" id="{A2EE915C-0AB3-4BE1-AF3E-1B9FBCBAE806}"/>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549" name="Retângulo 154">
                <a:extLst>
                  <a:ext uri="{FF2B5EF4-FFF2-40B4-BE49-F238E27FC236}">
                    <a16:creationId xmlns:a16="http://schemas.microsoft.com/office/drawing/2014/main" id="{5A5CE682-6406-45B6-BB96-49F9808D97BB}"/>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50" name="Retângulo 155">
                <a:extLst>
                  <a:ext uri="{FF2B5EF4-FFF2-40B4-BE49-F238E27FC236}">
                    <a16:creationId xmlns:a16="http://schemas.microsoft.com/office/drawing/2014/main" id="{7FFF580D-93F0-4051-BC8C-0A549F7B07ED}"/>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1" name="Retângulo 156">
                <a:extLst>
                  <a:ext uri="{FF2B5EF4-FFF2-40B4-BE49-F238E27FC236}">
                    <a16:creationId xmlns:a16="http://schemas.microsoft.com/office/drawing/2014/main" id="{0E989B61-4DD3-474A-96D1-5017DCFC260C}"/>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2" name="Retângulo 157">
                <a:extLst>
                  <a:ext uri="{FF2B5EF4-FFF2-40B4-BE49-F238E27FC236}">
                    <a16:creationId xmlns:a16="http://schemas.microsoft.com/office/drawing/2014/main" id="{29F9DDE5-C9F3-40E1-A7C7-F1FF9C5F6432}"/>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71" name="Agrupar 113">
              <a:extLst>
                <a:ext uri="{FF2B5EF4-FFF2-40B4-BE49-F238E27FC236}">
                  <a16:creationId xmlns:a16="http://schemas.microsoft.com/office/drawing/2014/main" id="{B0980D6F-AE23-471B-A354-502EC88DB0D6}"/>
                </a:ext>
              </a:extLst>
            </p:cNvPr>
            <p:cNvGrpSpPr/>
            <p:nvPr/>
          </p:nvGrpSpPr>
          <p:grpSpPr>
            <a:xfrm>
              <a:off x="6867654" y="4843820"/>
              <a:ext cx="1174693" cy="203830"/>
              <a:chOff x="5896608" y="2300134"/>
              <a:chExt cx="1369846" cy="237693"/>
            </a:xfrm>
          </p:grpSpPr>
          <p:sp>
            <p:nvSpPr>
              <p:cNvPr id="572" name="Retângulo 149">
                <a:extLst>
                  <a:ext uri="{FF2B5EF4-FFF2-40B4-BE49-F238E27FC236}">
                    <a16:creationId xmlns:a16="http://schemas.microsoft.com/office/drawing/2014/main" id="{42879457-5BF2-4249-A1D8-130CA3A5CF8F}"/>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73" name="Retângulo 150">
                <a:extLst>
                  <a:ext uri="{FF2B5EF4-FFF2-40B4-BE49-F238E27FC236}">
                    <a16:creationId xmlns:a16="http://schemas.microsoft.com/office/drawing/2014/main" id="{5080D86D-52B3-4540-B205-875C8E47F9CC}"/>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74" name="Retângulo 151">
                <a:extLst>
                  <a:ext uri="{FF2B5EF4-FFF2-40B4-BE49-F238E27FC236}">
                    <a16:creationId xmlns:a16="http://schemas.microsoft.com/office/drawing/2014/main" id="{8D88647D-62DC-43B0-9B14-B4AA58326AA3}"/>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75" name="Retângulo 152">
                <a:extLst>
                  <a:ext uri="{FF2B5EF4-FFF2-40B4-BE49-F238E27FC236}">
                    <a16:creationId xmlns:a16="http://schemas.microsoft.com/office/drawing/2014/main" id="{F66FDBE7-B2FD-48FB-A8FA-7FD7EEDAA0D9}"/>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76" name="Retângulo 153">
                <a:extLst>
                  <a:ext uri="{FF2B5EF4-FFF2-40B4-BE49-F238E27FC236}">
                    <a16:creationId xmlns:a16="http://schemas.microsoft.com/office/drawing/2014/main" id="{B059DAB8-F3D6-470C-A800-70FFB95DBDC2}"/>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577" name="Retângulo 154">
                <a:extLst>
                  <a:ext uri="{FF2B5EF4-FFF2-40B4-BE49-F238E27FC236}">
                    <a16:creationId xmlns:a16="http://schemas.microsoft.com/office/drawing/2014/main" id="{CDBB4063-B7A9-4A8B-B26B-0C40A2FF9CF3}"/>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78" name="Retângulo 155">
                <a:extLst>
                  <a:ext uri="{FF2B5EF4-FFF2-40B4-BE49-F238E27FC236}">
                    <a16:creationId xmlns:a16="http://schemas.microsoft.com/office/drawing/2014/main" id="{829A2D1F-4918-40B2-9EDD-21945D0F847F}"/>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9" name="Retângulo 156">
                <a:extLst>
                  <a:ext uri="{FF2B5EF4-FFF2-40B4-BE49-F238E27FC236}">
                    <a16:creationId xmlns:a16="http://schemas.microsoft.com/office/drawing/2014/main" id="{03FD41F1-64EC-4C76-B0D2-BE87C78FE811}"/>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0" name="Retângulo 157">
                <a:extLst>
                  <a:ext uri="{FF2B5EF4-FFF2-40B4-BE49-F238E27FC236}">
                    <a16:creationId xmlns:a16="http://schemas.microsoft.com/office/drawing/2014/main" id="{6DF9C0CA-798C-4186-9247-FB0ED3BDE405}"/>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57" name="Agrupar 113">
              <a:extLst>
                <a:ext uri="{FF2B5EF4-FFF2-40B4-BE49-F238E27FC236}">
                  <a16:creationId xmlns:a16="http://schemas.microsoft.com/office/drawing/2014/main" id="{4897BE22-2785-4955-8604-2CC997208BDB}"/>
                </a:ext>
              </a:extLst>
            </p:cNvPr>
            <p:cNvGrpSpPr/>
            <p:nvPr/>
          </p:nvGrpSpPr>
          <p:grpSpPr>
            <a:xfrm>
              <a:off x="6867654" y="3455948"/>
              <a:ext cx="1174693" cy="203830"/>
              <a:chOff x="5896608" y="2300134"/>
              <a:chExt cx="1369846" cy="237693"/>
            </a:xfrm>
          </p:grpSpPr>
          <p:sp>
            <p:nvSpPr>
              <p:cNvPr id="358" name="Retângulo 149">
                <a:extLst>
                  <a:ext uri="{FF2B5EF4-FFF2-40B4-BE49-F238E27FC236}">
                    <a16:creationId xmlns:a16="http://schemas.microsoft.com/office/drawing/2014/main" id="{8BFE4D38-A046-40C7-BEED-AE2210D17C9A}"/>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9" name="Retângulo 150">
                <a:extLst>
                  <a:ext uri="{FF2B5EF4-FFF2-40B4-BE49-F238E27FC236}">
                    <a16:creationId xmlns:a16="http://schemas.microsoft.com/office/drawing/2014/main" id="{2CADCBB2-02B4-47BB-8803-0078698287FE}"/>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60" name="Retângulo 151">
                <a:extLst>
                  <a:ext uri="{FF2B5EF4-FFF2-40B4-BE49-F238E27FC236}">
                    <a16:creationId xmlns:a16="http://schemas.microsoft.com/office/drawing/2014/main" id="{6CD7D044-BBBE-4D16-BCFF-86373ED98DAC}"/>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61" name="Retângulo 152">
                <a:extLst>
                  <a:ext uri="{FF2B5EF4-FFF2-40B4-BE49-F238E27FC236}">
                    <a16:creationId xmlns:a16="http://schemas.microsoft.com/office/drawing/2014/main" id="{D69FCD4E-FEFF-468F-835F-7578E737E030}"/>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63" name="Retângulo 153">
                <a:extLst>
                  <a:ext uri="{FF2B5EF4-FFF2-40B4-BE49-F238E27FC236}">
                    <a16:creationId xmlns:a16="http://schemas.microsoft.com/office/drawing/2014/main" id="{52EACAE9-4440-4C77-AD5F-7D2BA3C2B756}"/>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383" name="Retângulo 154">
                <a:extLst>
                  <a:ext uri="{FF2B5EF4-FFF2-40B4-BE49-F238E27FC236}">
                    <a16:creationId xmlns:a16="http://schemas.microsoft.com/office/drawing/2014/main" id="{0FCB3007-D32E-48A2-8EB5-C4817B2A11E1}"/>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84" name="Retângulo 155">
                <a:extLst>
                  <a:ext uri="{FF2B5EF4-FFF2-40B4-BE49-F238E27FC236}">
                    <a16:creationId xmlns:a16="http://schemas.microsoft.com/office/drawing/2014/main" id="{7074A5CD-F3C3-47D6-BAAD-F255CAD29C4C}"/>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5" name="Retângulo 156">
                <a:extLst>
                  <a:ext uri="{FF2B5EF4-FFF2-40B4-BE49-F238E27FC236}">
                    <a16:creationId xmlns:a16="http://schemas.microsoft.com/office/drawing/2014/main" id="{78A8CF42-4CF8-435C-905D-B4B75077D980}"/>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6" name="Retângulo 157">
                <a:extLst>
                  <a:ext uri="{FF2B5EF4-FFF2-40B4-BE49-F238E27FC236}">
                    <a16:creationId xmlns:a16="http://schemas.microsoft.com/office/drawing/2014/main" id="{10532F6A-485B-4172-BD48-2D0CC12E806B}"/>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21" name="Agrupar 116">
              <a:extLst>
                <a:ext uri="{FF2B5EF4-FFF2-40B4-BE49-F238E27FC236}">
                  <a16:creationId xmlns:a16="http://schemas.microsoft.com/office/drawing/2014/main" id="{60114205-8D48-47DB-8F81-C570CA9505EF}"/>
                </a:ext>
              </a:extLst>
            </p:cNvPr>
            <p:cNvGrpSpPr/>
            <p:nvPr/>
          </p:nvGrpSpPr>
          <p:grpSpPr>
            <a:xfrm>
              <a:off x="6867654" y="3842999"/>
              <a:ext cx="1174693" cy="203830"/>
              <a:chOff x="5916049" y="3087950"/>
              <a:chExt cx="1369846" cy="237693"/>
            </a:xfrm>
          </p:grpSpPr>
          <p:sp>
            <p:nvSpPr>
              <p:cNvPr id="522" name="Retângulo 124">
                <a:extLst>
                  <a:ext uri="{FF2B5EF4-FFF2-40B4-BE49-F238E27FC236}">
                    <a16:creationId xmlns:a16="http://schemas.microsoft.com/office/drawing/2014/main" id="{FFF10AC4-C8E1-46D3-9757-BE5CEFA43469}"/>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23" name="Retângulo 125">
                <a:extLst>
                  <a:ext uri="{FF2B5EF4-FFF2-40B4-BE49-F238E27FC236}">
                    <a16:creationId xmlns:a16="http://schemas.microsoft.com/office/drawing/2014/main" id="{E233F3C7-3947-4274-B388-EE621A761101}"/>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95" name="Retângulo 126">
                <a:extLst>
                  <a:ext uri="{FF2B5EF4-FFF2-40B4-BE49-F238E27FC236}">
                    <a16:creationId xmlns:a16="http://schemas.microsoft.com/office/drawing/2014/main" id="{40C1FC96-E700-4680-8058-D97E69B683B5}"/>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596" name="Retângulo 127">
                <a:extLst>
                  <a:ext uri="{FF2B5EF4-FFF2-40B4-BE49-F238E27FC236}">
                    <a16:creationId xmlns:a16="http://schemas.microsoft.com/office/drawing/2014/main" id="{6F4FDE74-0675-4910-A401-39729469B115}"/>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97" name="Retângulo 128">
                <a:extLst>
                  <a:ext uri="{FF2B5EF4-FFF2-40B4-BE49-F238E27FC236}">
                    <a16:creationId xmlns:a16="http://schemas.microsoft.com/office/drawing/2014/main" id="{5F8AC91F-3874-4CAF-B96E-298AED7151AD}"/>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98" name="Retângulo 129">
                <a:extLst>
                  <a:ext uri="{FF2B5EF4-FFF2-40B4-BE49-F238E27FC236}">
                    <a16:creationId xmlns:a16="http://schemas.microsoft.com/office/drawing/2014/main" id="{A2A591C5-B136-4B21-ADAD-C83CE9ACD98F}"/>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99" name="Retângulo 130">
                <a:extLst>
                  <a:ext uri="{FF2B5EF4-FFF2-40B4-BE49-F238E27FC236}">
                    <a16:creationId xmlns:a16="http://schemas.microsoft.com/office/drawing/2014/main" id="{549652BD-881D-480B-88CD-2D8FD9E6DFD9}"/>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624" name="Agrupar 116">
              <a:extLst>
                <a:ext uri="{FF2B5EF4-FFF2-40B4-BE49-F238E27FC236}">
                  <a16:creationId xmlns:a16="http://schemas.microsoft.com/office/drawing/2014/main" id="{D998A31A-3D90-4CF3-A59D-164F1BED791F}"/>
                </a:ext>
              </a:extLst>
            </p:cNvPr>
            <p:cNvGrpSpPr/>
            <p:nvPr/>
          </p:nvGrpSpPr>
          <p:grpSpPr>
            <a:xfrm>
              <a:off x="6867654" y="4200536"/>
              <a:ext cx="1174693" cy="203830"/>
              <a:chOff x="5916049" y="3087950"/>
              <a:chExt cx="1369846" cy="237693"/>
            </a:xfrm>
          </p:grpSpPr>
          <p:sp>
            <p:nvSpPr>
              <p:cNvPr id="625" name="Retângulo 124">
                <a:extLst>
                  <a:ext uri="{FF2B5EF4-FFF2-40B4-BE49-F238E27FC236}">
                    <a16:creationId xmlns:a16="http://schemas.microsoft.com/office/drawing/2014/main" id="{D2EF506A-DF69-444A-8803-A81CAF785579}"/>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26" name="Retângulo 125">
                <a:extLst>
                  <a:ext uri="{FF2B5EF4-FFF2-40B4-BE49-F238E27FC236}">
                    <a16:creationId xmlns:a16="http://schemas.microsoft.com/office/drawing/2014/main" id="{C55F1595-2B69-4729-AEB3-DD32ECC6CFCB}"/>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27" name="Retângulo 126">
                <a:extLst>
                  <a:ext uri="{FF2B5EF4-FFF2-40B4-BE49-F238E27FC236}">
                    <a16:creationId xmlns:a16="http://schemas.microsoft.com/office/drawing/2014/main" id="{9FB763E2-508C-40FC-8952-69782FFC7BD1}"/>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628" name="Retângulo 127">
                <a:extLst>
                  <a:ext uri="{FF2B5EF4-FFF2-40B4-BE49-F238E27FC236}">
                    <a16:creationId xmlns:a16="http://schemas.microsoft.com/office/drawing/2014/main" id="{AC80E32C-40C8-49DF-8C1F-75D8D1099A4B}"/>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29" name="Retângulo 128">
                <a:extLst>
                  <a:ext uri="{FF2B5EF4-FFF2-40B4-BE49-F238E27FC236}">
                    <a16:creationId xmlns:a16="http://schemas.microsoft.com/office/drawing/2014/main" id="{FE3D97B6-903C-47BE-B2C9-52FACBC01128}"/>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30" name="Retângulo 129">
                <a:extLst>
                  <a:ext uri="{FF2B5EF4-FFF2-40B4-BE49-F238E27FC236}">
                    <a16:creationId xmlns:a16="http://schemas.microsoft.com/office/drawing/2014/main" id="{FE50974C-DD49-42C7-B1C1-8325F437112D}"/>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31" name="Retângulo 130">
                <a:extLst>
                  <a:ext uri="{FF2B5EF4-FFF2-40B4-BE49-F238E27FC236}">
                    <a16:creationId xmlns:a16="http://schemas.microsoft.com/office/drawing/2014/main" id="{5B364418-8288-4113-9E78-75A9C6CA0DC8}"/>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Tree>
    <p:extLst>
      <p:ext uri="{BB962C8B-B14F-4D97-AF65-F5344CB8AC3E}">
        <p14:creationId xmlns:p14="http://schemas.microsoft.com/office/powerpoint/2010/main" val="737466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2721EC-82A4-43D7-A5F0-812320C44224}"/>
              </a:ext>
            </a:extLst>
          </p:cNvPr>
          <p:cNvSpPr>
            <a:spLocks noGrp="1"/>
          </p:cNvSpPr>
          <p:nvPr>
            <p:ph type="title"/>
          </p:nvPr>
        </p:nvSpPr>
        <p:spPr/>
        <p:txBody>
          <a:bodyPr/>
          <a:lstStyle/>
          <a:p>
            <a:r>
              <a:rPr lang="pt-BR" dirty="0"/>
              <a:t>Método de trabalho</a:t>
            </a:r>
          </a:p>
        </p:txBody>
      </p:sp>
      <p:sp>
        <p:nvSpPr>
          <p:cNvPr id="5" name="Espaço Reservado para Texto 4">
            <a:extLst>
              <a:ext uri="{FF2B5EF4-FFF2-40B4-BE49-F238E27FC236}">
                <a16:creationId xmlns:a16="http://schemas.microsoft.com/office/drawing/2014/main" id="{3CFCF4EF-92FB-4853-A5F9-9035CCD8182C}"/>
              </a:ext>
            </a:extLst>
          </p:cNvPr>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39143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016559-2A4D-4913-9E4C-4309CEE1CE44}"/>
              </a:ext>
            </a:extLst>
          </p:cNvPr>
          <p:cNvSpPr>
            <a:spLocks noGrp="1"/>
          </p:cNvSpPr>
          <p:nvPr>
            <p:ph type="title"/>
          </p:nvPr>
        </p:nvSpPr>
        <p:spPr/>
        <p:txBody>
          <a:bodyPr>
            <a:normAutofit/>
          </a:bodyPr>
          <a:lstStyle/>
          <a:p>
            <a:r>
              <a:rPr lang="pt-BR" dirty="0"/>
              <a:t>Detalhamento da arquitetura</a:t>
            </a:r>
          </a:p>
        </p:txBody>
      </p:sp>
    </p:spTree>
    <p:extLst>
      <p:ext uri="{BB962C8B-B14F-4D97-AF65-F5344CB8AC3E}">
        <p14:creationId xmlns:p14="http://schemas.microsoft.com/office/powerpoint/2010/main" val="105926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tângulo 100">
            <a:extLst>
              <a:ext uri="{FF2B5EF4-FFF2-40B4-BE49-F238E27FC236}">
                <a16:creationId xmlns:a16="http://schemas.microsoft.com/office/drawing/2014/main" id="{719D0AE1-7FE7-49E5-BE40-73BF63FAD7C2}"/>
              </a:ext>
            </a:extLst>
          </p:cNvPr>
          <p:cNvSpPr/>
          <p:nvPr/>
        </p:nvSpPr>
        <p:spPr>
          <a:xfrm>
            <a:off x="6773393" y="1165154"/>
            <a:ext cx="5341041" cy="3935764"/>
          </a:xfrm>
          <a:prstGeom prst="rect">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5056C312-3B7D-477B-B7B8-2047AAF5CDB6}"/>
              </a:ext>
            </a:extLst>
          </p:cNvPr>
          <p:cNvSpPr/>
          <p:nvPr/>
        </p:nvSpPr>
        <p:spPr>
          <a:xfrm>
            <a:off x="70337" y="1165154"/>
            <a:ext cx="6588550" cy="3935764"/>
          </a:xfrm>
          <a:prstGeom prst="rect">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86EC5906-3B9C-4F42-8D6F-7D3C969CC5F3}"/>
              </a:ext>
            </a:extLst>
          </p:cNvPr>
          <p:cNvSpPr/>
          <p:nvPr/>
        </p:nvSpPr>
        <p:spPr>
          <a:xfrm>
            <a:off x="9516906" y="1198243"/>
            <a:ext cx="2548484" cy="387959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Retângulo 72">
            <a:extLst>
              <a:ext uri="{FF2B5EF4-FFF2-40B4-BE49-F238E27FC236}">
                <a16:creationId xmlns:a16="http://schemas.microsoft.com/office/drawing/2014/main" id="{3AC1860C-FAC7-49A7-86CF-9E58C1C3121D}"/>
              </a:ext>
            </a:extLst>
          </p:cNvPr>
          <p:cNvSpPr/>
          <p:nvPr/>
        </p:nvSpPr>
        <p:spPr>
          <a:xfrm>
            <a:off x="1347266" y="1180696"/>
            <a:ext cx="2592000" cy="1172999"/>
          </a:xfrm>
          <a:prstGeom prst="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dirty="0">
              <a:solidFill>
                <a:schemeClr val="tx1"/>
              </a:solidFill>
              <a:latin typeface="Quicksand Light" pitchFamily="2" charset="0"/>
            </a:endParaRPr>
          </a:p>
        </p:txBody>
      </p:sp>
      <p:sp>
        <p:nvSpPr>
          <p:cNvPr id="26" name="Retângulo 25">
            <a:extLst>
              <a:ext uri="{FF2B5EF4-FFF2-40B4-BE49-F238E27FC236}">
                <a16:creationId xmlns:a16="http://schemas.microsoft.com/office/drawing/2014/main" id="{97721548-0F95-4D5B-B8DF-D3FE1757DD37}"/>
              </a:ext>
            </a:extLst>
          </p:cNvPr>
          <p:cNvSpPr/>
          <p:nvPr/>
        </p:nvSpPr>
        <p:spPr>
          <a:xfrm>
            <a:off x="126610" y="3951140"/>
            <a:ext cx="1044000" cy="849600"/>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7" name="CaixaDeTexto 26">
            <a:extLst>
              <a:ext uri="{FF2B5EF4-FFF2-40B4-BE49-F238E27FC236}">
                <a16:creationId xmlns:a16="http://schemas.microsoft.com/office/drawing/2014/main" id="{2412A026-F7E2-44DF-9C92-864106696F17}"/>
              </a:ext>
            </a:extLst>
          </p:cNvPr>
          <p:cNvSpPr txBox="1"/>
          <p:nvPr/>
        </p:nvSpPr>
        <p:spPr>
          <a:xfrm>
            <a:off x="142750" y="3980996"/>
            <a:ext cx="1004050" cy="784830"/>
          </a:xfrm>
          <a:prstGeom prst="rect">
            <a:avLst/>
          </a:prstGeom>
          <a:noFill/>
        </p:spPr>
        <p:txBody>
          <a:bodyPr wrap="square" rtlCol="0" anchor="ctr">
            <a:spAutoFit/>
          </a:bodyPr>
          <a:lstStyle>
            <a:defPPr>
              <a:defRPr lang="pt-BR"/>
            </a:defPPr>
            <a:lvl1pPr algn="ctr">
              <a:defRPr sz="900">
                <a:latin typeface="Quicksand Light" pitchFamily="2" charset="0"/>
              </a:defRPr>
            </a:lvl1pPr>
          </a:lstStyle>
          <a:p>
            <a:pPr algn="ctr"/>
            <a:r>
              <a:rPr lang="pt-BR" sz="900" dirty="0">
                <a:latin typeface="Quicksand Light" pitchFamily="2" charset="0"/>
              </a:rPr>
              <a:t>Utilitários</a:t>
            </a:r>
          </a:p>
          <a:p>
            <a:pPr algn="ctr"/>
            <a:r>
              <a:rPr lang="pt-BR" sz="900" dirty="0">
                <a:latin typeface="Quicksand Light" pitchFamily="2" charset="0"/>
              </a:rPr>
              <a:t>(</a:t>
            </a:r>
            <a:r>
              <a:rPr lang="pt-BR" sz="900" dirty="0" err="1">
                <a:latin typeface="Quicksand Light" pitchFamily="2" charset="0"/>
              </a:rPr>
              <a:t>Firebase</a:t>
            </a:r>
            <a:r>
              <a:rPr lang="pt-BR" sz="900" dirty="0">
                <a:latin typeface="Quicksand Light" pitchFamily="2" charset="0"/>
              </a:rPr>
              <a:t>, </a:t>
            </a:r>
            <a:r>
              <a:rPr lang="pt-BR" sz="900" dirty="0" err="1">
                <a:latin typeface="Quicksand Light" pitchFamily="2" charset="0"/>
              </a:rPr>
              <a:t>Dynatrace</a:t>
            </a:r>
            <a:endParaRPr lang="pt-BR" sz="900" dirty="0">
              <a:latin typeface="Quicksand Light" pitchFamily="2" charset="0"/>
            </a:endParaRPr>
          </a:p>
          <a:p>
            <a:pPr algn="ctr"/>
            <a:r>
              <a:rPr lang="pt-BR" sz="900" dirty="0" err="1">
                <a:latin typeface="Quicksand Light" pitchFamily="2" charset="0"/>
              </a:rPr>
              <a:t>idWall</a:t>
            </a:r>
            <a:r>
              <a:rPr lang="pt-BR" sz="900" dirty="0">
                <a:latin typeface="Quicksand Light" pitchFamily="2" charset="0"/>
              </a:rPr>
              <a:t>, </a:t>
            </a:r>
            <a:r>
              <a:rPr lang="pt-BR" sz="900" dirty="0" err="1">
                <a:latin typeface="Quicksand Light" pitchFamily="2" charset="0"/>
              </a:rPr>
              <a:t>flowsense</a:t>
            </a:r>
            <a:r>
              <a:rPr lang="pt-BR" sz="900" dirty="0">
                <a:latin typeface="Quicksand Light" pitchFamily="2" charset="0"/>
              </a:rPr>
              <a:t>, </a:t>
            </a:r>
            <a:r>
              <a:rPr lang="pt-BR" sz="900" dirty="0" err="1">
                <a:latin typeface="Quicksand Light" pitchFamily="2" charset="0"/>
              </a:rPr>
              <a:t>etc</a:t>
            </a:r>
            <a:r>
              <a:rPr lang="pt-BR" sz="900" dirty="0">
                <a:latin typeface="Quicksand Light" pitchFamily="2" charset="0"/>
              </a:rPr>
              <a:t>)</a:t>
            </a:r>
          </a:p>
        </p:txBody>
      </p:sp>
      <p:sp>
        <p:nvSpPr>
          <p:cNvPr id="34" name="CaixaDeTexto 33">
            <a:extLst>
              <a:ext uri="{FF2B5EF4-FFF2-40B4-BE49-F238E27FC236}">
                <a16:creationId xmlns:a16="http://schemas.microsoft.com/office/drawing/2014/main" id="{B40DC43E-06EC-406C-98F3-74429C035D74}"/>
              </a:ext>
            </a:extLst>
          </p:cNvPr>
          <p:cNvSpPr txBox="1"/>
          <p:nvPr/>
        </p:nvSpPr>
        <p:spPr>
          <a:xfrm>
            <a:off x="142751" y="3363837"/>
            <a:ext cx="837360" cy="482400"/>
          </a:xfrm>
          <a:prstGeom prst="rect">
            <a:avLst/>
          </a:prstGeom>
          <a:solidFill>
            <a:srgbClr val="E6D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BR" sz="900" dirty="0">
                <a:solidFill>
                  <a:schemeClr val="tx1"/>
                </a:solidFill>
                <a:latin typeface="Quicksand Light" pitchFamily="2" charset="0"/>
              </a:rPr>
              <a:t>Mini App</a:t>
            </a:r>
            <a:br>
              <a:rPr lang="pt-BR" sz="900" dirty="0">
                <a:solidFill>
                  <a:schemeClr val="tx1"/>
                </a:solidFill>
                <a:latin typeface="Quicksand Light" pitchFamily="2" charset="0"/>
              </a:rPr>
            </a:br>
            <a:r>
              <a:rPr lang="pt-BR" sz="900" dirty="0">
                <a:solidFill>
                  <a:schemeClr val="tx1"/>
                </a:solidFill>
                <a:latin typeface="Quicksand Light" pitchFamily="2" charset="0"/>
              </a:rPr>
              <a:t>(web)</a:t>
            </a:r>
          </a:p>
        </p:txBody>
      </p:sp>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Design estrutural da arquitetura</a:t>
            </a:r>
          </a:p>
        </p:txBody>
      </p:sp>
      <p:sp>
        <p:nvSpPr>
          <p:cNvPr id="71" name="Subtítulo 70">
            <a:extLst>
              <a:ext uri="{FF2B5EF4-FFF2-40B4-BE49-F238E27FC236}">
                <a16:creationId xmlns:a16="http://schemas.microsoft.com/office/drawing/2014/main" id="{7B45BF1A-CB60-471B-BCFD-E792D56C0EC0}"/>
              </a:ext>
            </a:extLst>
          </p:cNvPr>
          <p:cNvSpPr>
            <a:spLocks noGrp="1"/>
          </p:cNvSpPr>
          <p:nvPr>
            <p:ph type="subTitle" idx="1"/>
          </p:nvPr>
        </p:nvSpPr>
        <p:spPr/>
        <p:txBody>
          <a:bodyPr>
            <a:normAutofit fontScale="92500" lnSpcReduction="10000"/>
          </a:bodyPr>
          <a:lstStyle/>
          <a:p>
            <a:r>
              <a:rPr lang="pt-BR" dirty="0" err="1"/>
              <a:t>Blueprint</a:t>
            </a:r>
            <a:endParaRPr lang="pt-BR" dirty="0"/>
          </a:p>
        </p:txBody>
      </p:sp>
      <p:grpSp>
        <p:nvGrpSpPr>
          <p:cNvPr id="3" name="Agrupar 2">
            <a:extLst>
              <a:ext uri="{FF2B5EF4-FFF2-40B4-BE49-F238E27FC236}">
                <a16:creationId xmlns:a16="http://schemas.microsoft.com/office/drawing/2014/main" id="{AA68DC20-97B4-4950-A88A-34655F2F8EC9}"/>
              </a:ext>
            </a:extLst>
          </p:cNvPr>
          <p:cNvGrpSpPr/>
          <p:nvPr/>
        </p:nvGrpSpPr>
        <p:grpSpPr>
          <a:xfrm>
            <a:off x="70338" y="5535124"/>
            <a:ext cx="12037255" cy="710000"/>
            <a:chOff x="70338" y="5519947"/>
            <a:chExt cx="12037255" cy="710000"/>
          </a:xfrm>
        </p:grpSpPr>
        <p:sp>
          <p:nvSpPr>
            <p:cNvPr id="30" name="Retângulo 29">
              <a:extLst>
                <a:ext uri="{FF2B5EF4-FFF2-40B4-BE49-F238E27FC236}">
                  <a16:creationId xmlns:a16="http://schemas.microsoft.com/office/drawing/2014/main" id="{374FB604-B9DA-417C-988D-A702FB9350DE}"/>
                </a:ext>
              </a:extLst>
            </p:cNvPr>
            <p:cNvSpPr/>
            <p:nvPr/>
          </p:nvSpPr>
          <p:spPr>
            <a:xfrm>
              <a:off x="70338" y="5564699"/>
              <a:ext cx="12037255" cy="665120"/>
            </a:xfrm>
            <a:prstGeom prst="rect">
              <a:avLst/>
            </a:prstGeom>
            <a:solidFill>
              <a:srgbClr val="BBA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F45A9AA5-9F60-4F34-A4E3-9327CBE1BF82}"/>
                </a:ext>
              </a:extLst>
            </p:cNvPr>
            <p:cNvSpPr txBox="1"/>
            <p:nvPr/>
          </p:nvSpPr>
          <p:spPr>
            <a:xfrm>
              <a:off x="98474" y="5519947"/>
              <a:ext cx="2005450" cy="307777"/>
            </a:xfrm>
            <a:prstGeom prst="rect">
              <a:avLst/>
            </a:prstGeom>
            <a:noFill/>
          </p:spPr>
          <p:txBody>
            <a:bodyPr wrap="square" rtlCol="0">
              <a:spAutoFit/>
            </a:bodyPr>
            <a:lstStyle/>
            <a:p>
              <a:pPr algn="l"/>
              <a:r>
                <a:rPr lang="pt-BR" sz="1400" b="1" dirty="0" err="1">
                  <a:latin typeface="Quicksand" pitchFamily="2" charset="0"/>
                </a:rPr>
                <a:t>DevSecOps</a:t>
              </a:r>
              <a:endParaRPr lang="pt-BR" sz="1400" b="1" dirty="0">
                <a:latin typeface="Quicksand" pitchFamily="2" charset="0"/>
              </a:endParaRPr>
            </a:p>
          </p:txBody>
        </p:sp>
        <p:sp>
          <p:nvSpPr>
            <p:cNvPr id="44" name="CaixaDeTexto 43">
              <a:extLst>
                <a:ext uri="{FF2B5EF4-FFF2-40B4-BE49-F238E27FC236}">
                  <a16:creationId xmlns:a16="http://schemas.microsoft.com/office/drawing/2014/main" id="{8590FAD8-1498-4CB8-9115-A62B0E441293}"/>
                </a:ext>
              </a:extLst>
            </p:cNvPr>
            <p:cNvSpPr txBox="1"/>
            <p:nvPr/>
          </p:nvSpPr>
          <p:spPr>
            <a:xfrm>
              <a:off x="84407" y="5768282"/>
              <a:ext cx="3533436" cy="461665"/>
            </a:xfrm>
            <a:prstGeom prst="rect">
              <a:avLst/>
            </a:prstGeom>
            <a:noFill/>
          </p:spPr>
          <p:txBody>
            <a:bodyPr wrap="square" rtlCol="0">
              <a:spAutoFit/>
            </a:bodyPr>
            <a:lstStyle/>
            <a:p>
              <a:pPr algn="l"/>
              <a:r>
                <a:rPr lang="pt-BR" sz="1200" dirty="0">
                  <a:latin typeface="Quicksand Light" pitchFamily="2" charset="0"/>
                </a:rPr>
                <a:t>CI/CD e Ferramentas de suporte</a:t>
              </a:r>
              <a:br>
                <a:rPr lang="pt-BR" sz="1200" dirty="0">
                  <a:latin typeface="Quicksand Light" pitchFamily="2" charset="0"/>
                </a:rPr>
              </a:br>
              <a:r>
                <a:rPr lang="pt-BR" sz="1200" dirty="0">
                  <a:latin typeface="Quicksand Light" pitchFamily="2" charset="0"/>
                </a:rPr>
                <a:t>(repositórios, gestão de configuração, release)</a:t>
              </a:r>
            </a:p>
          </p:txBody>
        </p:sp>
        <p:sp>
          <p:nvSpPr>
            <p:cNvPr id="46" name="Retângulo 45">
              <a:extLst>
                <a:ext uri="{FF2B5EF4-FFF2-40B4-BE49-F238E27FC236}">
                  <a16:creationId xmlns:a16="http://schemas.microsoft.com/office/drawing/2014/main" id="{30E8038C-9D3D-4EC0-9FD4-BF231E9A6D19}"/>
                </a:ext>
              </a:extLst>
            </p:cNvPr>
            <p:cNvSpPr/>
            <p:nvPr/>
          </p:nvSpPr>
          <p:spPr>
            <a:xfrm>
              <a:off x="3708236" y="5666578"/>
              <a:ext cx="2294789"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Integração Continua</a:t>
              </a:r>
            </a:p>
          </p:txBody>
        </p:sp>
        <p:sp>
          <p:nvSpPr>
            <p:cNvPr id="47" name="Retângulo 46">
              <a:extLst>
                <a:ext uri="{FF2B5EF4-FFF2-40B4-BE49-F238E27FC236}">
                  <a16:creationId xmlns:a16="http://schemas.microsoft.com/office/drawing/2014/main" id="{2A0B3315-5AE1-4F7F-9532-DC568A844028}"/>
                </a:ext>
              </a:extLst>
            </p:cNvPr>
            <p:cNvSpPr/>
            <p:nvPr/>
          </p:nvSpPr>
          <p:spPr>
            <a:xfrm>
              <a:off x="6630501" y="5666578"/>
              <a:ext cx="2294789"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Delivery Continuo</a:t>
              </a:r>
            </a:p>
          </p:txBody>
        </p:sp>
        <p:sp>
          <p:nvSpPr>
            <p:cNvPr id="48" name="Retângulo 47">
              <a:extLst>
                <a:ext uri="{FF2B5EF4-FFF2-40B4-BE49-F238E27FC236}">
                  <a16:creationId xmlns:a16="http://schemas.microsoft.com/office/drawing/2014/main" id="{B7FE0B71-9AE9-4442-B73F-4B7F79F400B0}"/>
                </a:ext>
              </a:extLst>
            </p:cNvPr>
            <p:cNvSpPr/>
            <p:nvPr/>
          </p:nvSpPr>
          <p:spPr>
            <a:xfrm>
              <a:off x="9552766" y="5666578"/>
              <a:ext cx="2294789"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latin typeface="Quicksand Light" pitchFamily="2" charset="0"/>
                </a:rPr>
                <a:t>Quality</a:t>
              </a:r>
              <a:r>
                <a:rPr lang="pt-BR" sz="1200" dirty="0">
                  <a:solidFill>
                    <a:schemeClr val="tx1"/>
                  </a:solidFill>
                  <a:latin typeface="Quicksand Light" pitchFamily="2" charset="0"/>
                </a:rPr>
                <a:t> Gates</a:t>
              </a:r>
            </a:p>
          </p:txBody>
        </p:sp>
      </p:grpSp>
      <p:sp>
        <p:nvSpPr>
          <p:cNvPr id="52" name="CaixaDeTexto 51">
            <a:extLst>
              <a:ext uri="{FF2B5EF4-FFF2-40B4-BE49-F238E27FC236}">
                <a16:creationId xmlns:a16="http://schemas.microsoft.com/office/drawing/2014/main" id="{D6F77FCF-A56C-4947-909A-D64C9FD63739}"/>
              </a:ext>
            </a:extLst>
          </p:cNvPr>
          <p:cNvSpPr txBox="1"/>
          <p:nvPr/>
        </p:nvSpPr>
        <p:spPr>
          <a:xfrm>
            <a:off x="9661176" y="1204730"/>
            <a:ext cx="2100255" cy="492443"/>
          </a:xfrm>
          <a:prstGeom prst="rect">
            <a:avLst/>
          </a:prstGeom>
          <a:noFill/>
        </p:spPr>
        <p:txBody>
          <a:bodyPr wrap="square" rtlCol="0">
            <a:spAutoFit/>
          </a:bodyPr>
          <a:lstStyle/>
          <a:p>
            <a:pPr algn="ctr"/>
            <a:r>
              <a:rPr lang="pt-BR" sz="1400" b="1" dirty="0">
                <a:solidFill>
                  <a:srgbClr val="525252"/>
                </a:solidFill>
                <a:latin typeface="Quicksand" pitchFamily="2" charset="0"/>
              </a:rPr>
              <a:t>Arquitetura </a:t>
            </a:r>
            <a:r>
              <a:rPr lang="pt-BR" sz="1400" b="1" dirty="0" err="1">
                <a:solidFill>
                  <a:srgbClr val="525252"/>
                </a:solidFill>
                <a:latin typeface="Quicksand" pitchFamily="2" charset="0"/>
              </a:rPr>
              <a:t>back-end</a:t>
            </a:r>
            <a:r>
              <a:rPr lang="pt-BR" sz="1400" b="1" dirty="0">
                <a:solidFill>
                  <a:srgbClr val="525252"/>
                </a:solidFill>
                <a:latin typeface="Quicksand" pitchFamily="2" charset="0"/>
              </a:rPr>
              <a:t> </a:t>
            </a:r>
            <a:br>
              <a:rPr lang="pt-BR" sz="1400" b="1" dirty="0">
                <a:solidFill>
                  <a:srgbClr val="525252"/>
                </a:solidFill>
                <a:latin typeface="Quicksand" pitchFamily="2" charset="0"/>
              </a:rPr>
            </a:br>
            <a:r>
              <a:rPr lang="pt-BR" sz="1200" dirty="0">
                <a:solidFill>
                  <a:srgbClr val="525252"/>
                </a:solidFill>
                <a:latin typeface="Quicksand" pitchFamily="2" charset="0"/>
              </a:rPr>
              <a:t>(</a:t>
            </a:r>
            <a:r>
              <a:rPr lang="pt-BR" sz="1100" dirty="0" err="1">
                <a:solidFill>
                  <a:srgbClr val="525252"/>
                </a:solidFill>
                <a:latin typeface="Quicksand" pitchFamily="2" charset="0"/>
              </a:rPr>
              <a:t>springboot</a:t>
            </a:r>
            <a:r>
              <a:rPr lang="pt-BR" sz="1200" dirty="0">
                <a:solidFill>
                  <a:srgbClr val="525252"/>
                </a:solidFill>
                <a:latin typeface="Quicksand" pitchFamily="2" charset="0"/>
              </a:rPr>
              <a:t>)</a:t>
            </a:r>
            <a:endParaRPr lang="pt-BR" sz="1400" dirty="0">
              <a:solidFill>
                <a:srgbClr val="525252"/>
              </a:solidFill>
              <a:latin typeface="Quicksand" pitchFamily="2" charset="0"/>
            </a:endParaRPr>
          </a:p>
        </p:txBody>
      </p:sp>
      <p:sp>
        <p:nvSpPr>
          <p:cNvPr id="53" name="Retângulo 52">
            <a:extLst>
              <a:ext uri="{FF2B5EF4-FFF2-40B4-BE49-F238E27FC236}">
                <a16:creationId xmlns:a16="http://schemas.microsoft.com/office/drawing/2014/main" id="{62F5E467-0312-46B5-8060-F9D28846FA34}"/>
              </a:ext>
            </a:extLst>
          </p:cNvPr>
          <p:cNvSpPr/>
          <p:nvPr/>
        </p:nvSpPr>
        <p:spPr>
          <a:xfrm>
            <a:off x="9622828" y="1748792"/>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App </a:t>
            </a:r>
            <a:r>
              <a:rPr lang="pt-BR" sz="1200" dirty="0" err="1">
                <a:solidFill>
                  <a:schemeClr val="tx1"/>
                </a:solidFill>
                <a:latin typeface="Quicksand Light" pitchFamily="2" charset="0"/>
              </a:rPr>
              <a:t>Springboot</a:t>
            </a:r>
            <a:r>
              <a:rPr lang="pt-BR" sz="1200" dirty="0">
                <a:solidFill>
                  <a:schemeClr val="tx1"/>
                </a:solidFill>
                <a:latin typeface="Quicksand Light" pitchFamily="2" charset="0"/>
              </a:rPr>
              <a:t> Referência</a:t>
            </a:r>
          </a:p>
        </p:txBody>
      </p:sp>
      <p:sp>
        <p:nvSpPr>
          <p:cNvPr id="54" name="Retângulo 53">
            <a:extLst>
              <a:ext uri="{FF2B5EF4-FFF2-40B4-BE49-F238E27FC236}">
                <a16:creationId xmlns:a16="http://schemas.microsoft.com/office/drawing/2014/main" id="{6B96A852-2BF0-4F81-9A09-1B8B84ECB727}"/>
              </a:ext>
            </a:extLst>
          </p:cNvPr>
          <p:cNvSpPr/>
          <p:nvPr/>
        </p:nvSpPr>
        <p:spPr>
          <a:xfrm>
            <a:off x="9622828" y="2294583"/>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Conexões com </a:t>
            </a:r>
            <a:r>
              <a:rPr lang="pt-BR" sz="1200" dirty="0" err="1">
                <a:solidFill>
                  <a:schemeClr val="tx1"/>
                </a:solidFill>
                <a:latin typeface="Quicksand Light" pitchFamily="2" charset="0"/>
              </a:rPr>
              <a:t>Database</a:t>
            </a:r>
            <a:r>
              <a:rPr lang="pt-BR" sz="1200" dirty="0">
                <a:solidFill>
                  <a:schemeClr val="tx1"/>
                </a:solidFill>
                <a:latin typeface="Quicksand Light" pitchFamily="2" charset="0"/>
              </a:rPr>
              <a:t> </a:t>
            </a:r>
            <a:r>
              <a:rPr lang="pt-BR" sz="1000" dirty="0">
                <a:solidFill>
                  <a:schemeClr val="tx1"/>
                </a:solidFill>
                <a:latin typeface="Quicksand Light" pitchFamily="2" charset="0"/>
              </a:rPr>
              <a:t>(Relacional)</a:t>
            </a:r>
            <a:endParaRPr lang="pt-BR" sz="1200" dirty="0">
              <a:solidFill>
                <a:schemeClr val="tx1"/>
              </a:solidFill>
              <a:latin typeface="Quicksand Light" pitchFamily="2" charset="0"/>
            </a:endParaRPr>
          </a:p>
        </p:txBody>
      </p:sp>
      <p:sp>
        <p:nvSpPr>
          <p:cNvPr id="55" name="Retângulo 54">
            <a:extLst>
              <a:ext uri="{FF2B5EF4-FFF2-40B4-BE49-F238E27FC236}">
                <a16:creationId xmlns:a16="http://schemas.microsoft.com/office/drawing/2014/main" id="{CB69F923-181C-4818-AD55-42354DF7C517}"/>
              </a:ext>
            </a:extLst>
          </p:cNvPr>
          <p:cNvSpPr/>
          <p:nvPr/>
        </p:nvSpPr>
        <p:spPr>
          <a:xfrm>
            <a:off x="9622828" y="2840374"/>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Conexões com </a:t>
            </a:r>
            <a:r>
              <a:rPr lang="pt-BR" sz="1200" dirty="0" err="1">
                <a:solidFill>
                  <a:schemeClr val="tx1"/>
                </a:solidFill>
                <a:latin typeface="Quicksand Light" pitchFamily="2" charset="0"/>
              </a:rPr>
              <a:t>Database</a:t>
            </a:r>
            <a:br>
              <a:rPr lang="pt-BR" sz="1200" dirty="0">
                <a:solidFill>
                  <a:schemeClr val="tx1"/>
                </a:solidFill>
                <a:latin typeface="Quicksand Light" pitchFamily="2" charset="0"/>
              </a:rPr>
            </a:br>
            <a:r>
              <a:rPr lang="pt-BR" sz="1000" dirty="0">
                <a:solidFill>
                  <a:schemeClr val="tx1"/>
                </a:solidFill>
                <a:latin typeface="Quicksand Light" pitchFamily="2" charset="0"/>
              </a:rPr>
              <a:t>(Não Relacional)</a:t>
            </a:r>
            <a:endParaRPr lang="pt-BR" sz="1200" dirty="0">
              <a:solidFill>
                <a:schemeClr val="tx1"/>
              </a:solidFill>
              <a:latin typeface="Quicksand Light" pitchFamily="2" charset="0"/>
            </a:endParaRPr>
          </a:p>
        </p:txBody>
      </p:sp>
      <p:sp>
        <p:nvSpPr>
          <p:cNvPr id="56" name="Retângulo 55">
            <a:extLst>
              <a:ext uri="{FF2B5EF4-FFF2-40B4-BE49-F238E27FC236}">
                <a16:creationId xmlns:a16="http://schemas.microsoft.com/office/drawing/2014/main" id="{3FC33004-0025-42EA-8E43-3CB39D28597C}"/>
              </a:ext>
            </a:extLst>
          </p:cNvPr>
          <p:cNvSpPr/>
          <p:nvPr/>
        </p:nvSpPr>
        <p:spPr>
          <a:xfrm>
            <a:off x="9622828" y="3386165"/>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Integração com Broker de Mensagens </a:t>
            </a:r>
          </a:p>
        </p:txBody>
      </p:sp>
      <p:sp>
        <p:nvSpPr>
          <p:cNvPr id="57" name="Retângulo 56">
            <a:extLst>
              <a:ext uri="{FF2B5EF4-FFF2-40B4-BE49-F238E27FC236}">
                <a16:creationId xmlns:a16="http://schemas.microsoft.com/office/drawing/2014/main" id="{B67D6CF7-EDC8-47CC-A20C-C3FABACACD51}"/>
              </a:ext>
            </a:extLst>
          </p:cNvPr>
          <p:cNvSpPr/>
          <p:nvPr/>
        </p:nvSpPr>
        <p:spPr>
          <a:xfrm>
            <a:off x="9622828" y="3931956"/>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Data Lake pipelines</a:t>
            </a:r>
          </a:p>
        </p:txBody>
      </p:sp>
      <p:grpSp>
        <p:nvGrpSpPr>
          <p:cNvPr id="5" name="Agrupar 4">
            <a:extLst>
              <a:ext uri="{FF2B5EF4-FFF2-40B4-BE49-F238E27FC236}">
                <a16:creationId xmlns:a16="http://schemas.microsoft.com/office/drawing/2014/main" id="{759CE77C-DC3F-4D5D-8855-63002D93B407}"/>
              </a:ext>
            </a:extLst>
          </p:cNvPr>
          <p:cNvGrpSpPr/>
          <p:nvPr/>
        </p:nvGrpSpPr>
        <p:grpSpPr>
          <a:xfrm>
            <a:off x="70337" y="6232883"/>
            <a:ext cx="12037255" cy="586872"/>
            <a:chOff x="70337" y="6232883"/>
            <a:chExt cx="12037255" cy="586872"/>
          </a:xfrm>
        </p:grpSpPr>
        <p:sp>
          <p:nvSpPr>
            <p:cNvPr id="58" name="Retângulo 57">
              <a:extLst>
                <a:ext uri="{FF2B5EF4-FFF2-40B4-BE49-F238E27FC236}">
                  <a16:creationId xmlns:a16="http://schemas.microsoft.com/office/drawing/2014/main" id="{F3768321-6778-4483-A7F7-A46E79E925D3}"/>
                </a:ext>
              </a:extLst>
            </p:cNvPr>
            <p:cNvSpPr/>
            <p:nvPr/>
          </p:nvSpPr>
          <p:spPr>
            <a:xfrm>
              <a:off x="70337" y="6276051"/>
              <a:ext cx="12037255" cy="543704"/>
            </a:xfrm>
            <a:prstGeom prst="rect">
              <a:avLst/>
            </a:prstGeom>
            <a:solidFill>
              <a:srgbClr val="BBA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CaixaDeTexto 58">
              <a:extLst>
                <a:ext uri="{FF2B5EF4-FFF2-40B4-BE49-F238E27FC236}">
                  <a16:creationId xmlns:a16="http://schemas.microsoft.com/office/drawing/2014/main" id="{B90FB4DC-C2DB-4A40-8F25-3CCFDA72A22B}"/>
                </a:ext>
              </a:extLst>
            </p:cNvPr>
            <p:cNvSpPr txBox="1"/>
            <p:nvPr/>
          </p:nvSpPr>
          <p:spPr>
            <a:xfrm>
              <a:off x="71178" y="6232883"/>
              <a:ext cx="2005450" cy="307777"/>
            </a:xfrm>
            <a:prstGeom prst="rect">
              <a:avLst/>
            </a:prstGeom>
            <a:noFill/>
          </p:spPr>
          <p:txBody>
            <a:bodyPr wrap="square" rtlCol="0">
              <a:spAutoFit/>
            </a:bodyPr>
            <a:lstStyle/>
            <a:p>
              <a:pPr algn="l"/>
              <a:r>
                <a:rPr lang="pt-BR" sz="1400" b="1" dirty="0">
                  <a:latin typeface="Quicksand" pitchFamily="2" charset="0"/>
                </a:rPr>
                <a:t>Ambientes</a:t>
              </a:r>
            </a:p>
          </p:txBody>
        </p:sp>
        <p:sp>
          <p:nvSpPr>
            <p:cNvPr id="60" name="CaixaDeTexto 59">
              <a:extLst>
                <a:ext uri="{FF2B5EF4-FFF2-40B4-BE49-F238E27FC236}">
                  <a16:creationId xmlns:a16="http://schemas.microsoft.com/office/drawing/2014/main" id="{2A540698-9DCD-43A3-BB25-5F81F8C2C75F}"/>
                </a:ext>
              </a:extLst>
            </p:cNvPr>
            <p:cNvSpPr txBox="1"/>
            <p:nvPr/>
          </p:nvSpPr>
          <p:spPr>
            <a:xfrm>
              <a:off x="81057" y="6424566"/>
              <a:ext cx="3536786" cy="276999"/>
            </a:xfrm>
            <a:prstGeom prst="rect">
              <a:avLst/>
            </a:prstGeom>
            <a:noFill/>
          </p:spPr>
          <p:txBody>
            <a:bodyPr wrap="square" rtlCol="0">
              <a:spAutoFit/>
            </a:bodyPr>
            <a:lstStyle/>
            <a:p>
              <a:pPr algn="l"/>
              <a:r>
                <a:rPr lang="pt-BR" sz="1200" dirty="0">
                  <a:latin typeface="Quicksand Light" pitchFamily="2" charset="0"/>
                </a:rPr>
                <a:t>DEV / HMP/ TI / PROD</a:t>
              </a:r>
            </a:p>
          </p:txBody>
        </p:sp>
        <p:sp>
          <p:nvSpPr>
            <p:cNvPr id="61" name="Retângulo 60">
              <a:extLst>
                <a:ext uri="{FF2B5EF4-FFF2-40B4-BE49-F238E27FC236}">
                  <a16:creationId xmlns:a16="http://schemas.microsoft.com/office/drawing/2014/main" id="{92E37BFA-DD7F-4993-BD1D-03CA7D7D6242}"/>
                </a:ext>
              </a:extLst>
            </p:cNvPr>
            <p:cNvSpPr/>
            <p:nvPr/>
          </p:nvSpPr>
          <p:spPr>
            <a:xfrm>
              <a:off x="3720155" y="6324946"/>
              <a:ext cx="3888000" cy="46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Ambientes</a:t>
              </a:r>
            </a:p>
          </p:txBody>
        </p:sp>
        <p:sp>
          <p:nvSpPr>
            <p:cNvPr id="62" name="Retângulo 61">
              <a:extLst>
                <a:ext uri="{FF2B5EF4-FFF2-40B4-BE49-F238E27FC236}">
                  <a16:creationId xmlns:a16="http://schemas.microsoft.com/office/drawing/2014/main" id="{1A38BE5C-2264-4E29-B50A-B64C13CEB655}"/>
                </a:ext>
              </a:extLst>
            </p:cNvPr>
            <p:cNvSpPr/>
            <p:nvPr/>
          </p:nvSpPr>
          <p:spPr>
            <a:xfrm>
              <a:off x="7964276" y="6320129"/>
              <a:ext cx="3883280" cy="46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Containers</a:t>
              </a:r>
            </a:p>
          </p:txBody>
        </p:sp>
      </p:grpSp>
      <p:sp>
        <p:nvSpPr>
          <p:cNvPr id="2" name="Retângulo 1">
            <a:extLst>
              <a:ext uri="{FF2B5EF4-FFF2-40B4-BE49-F238E27FC236}">
                <a16:creationId xmlns:a16="http://schemas.microsoft.com/office/drawing/2014/main" id="{68C5722E-0D8E-4C08-AB55-67FB29236CBF}"/>
              </a:ext>
            </a:extLst>
          </p:cNvPr>
          <p:cNvSpPr/>
          <p:nvPr/>
        </p:nvSpPr>
        <p:spPr>
          <a:xfrm>
            <a:off x="1347473" y="2403538"/>
            <a:ext cx="2592000" cy="2642924"/>
          </a:xfrm>
          <a:prstGeom prst="rect">
            <a:avLst/>
          </a:prstGeom>
          <a:solidFill>
            <a:srgbClr val="00AA13"/>
          </a:solidFill>
          <a:ln w="38100">
            <a:solidFill>
              <a:srgbClr val="5252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50FAA724-284E-4C25-93EC-AFF88D985667}"/>
              </a:ext>
            </a:extLst>
          </p:cNvPr>
          <p:cNvSpPr/>
          <p:nvPr/>
        </p:nvSpPr>
        <p:spPr>
          <a:xfrm>
            <a:off x="1498171" y="1476430"/>
            <a:ext cx="2268000" cy="36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Design system VR</a:t>
            </a:r>
          </a:p>
        </p:txBody>
      </p:sp>
      <p:sp>
        <p:nvSpPr>
          <p:cNvPr id="7" name="Retângulo 6">
            <a:extLst>
              <a:ext uri="{FF2B5EF4-FFF2-40B4-BE49-F238E27FC236}">
                <a16:creationId xmlns:a16="http://schemas.microsoft.com/office/drawing/2014/main" id="{178CAF65-214A-4754-A648-607B8826AE54}"/>
              </a:ext>
            </a:extLst>
          </p:cNvPr>
          <p:cNvSpPr/>
          <p:nvPr/>
        </p:nvSpPr>
        <p:spPr>
          <a:xfrm>
            <a:off x="1498171" y="1894940"/>
            <a:ext cx="2268000" cy="36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Módulo de referência</a:t>
            </a:r>
          </a:p>
        </p:txBody>
      </p:sp>
      <p:sp>
        <p:nvSpPr>
          <p:cNvPr id="8" name="Retângulo 7">
            <a:extLst>
              <a:ext uri="{FF2B5EF4-FFF2-40B4-BE49-F238E27FC236}">
                <a16:creationId xmlns:a16="http://schemas.microsoft.com/office/drawing/2014/main" id="{2660E033-C5B0-4898-BFCA-B008C5977B8A}"/>
              </a:ext>
            </a:extLst>
          </p:cNvPr>
          <p:cNvSpPr/>
          <p:nvPr/>
        </p:nvSpPr>
        <p:spPr>
          <a:xfrm>
            <a:off x="1462171" y="3847356"/>
            <a:ext cx="2340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SDK</a:t>
            </a:r>
          </a:p>
        </p:txBody>
      </p:sp>
      <p:sp>
        <p:nvSpPr>
          <p:cNvPr id="31" name="Retângulo 30">
            <a:extLst>
              <a:ext uri="{FF2B5EF4-FFF2-40B4-BE49-F238E27FC236}">
                <a16:creationId xmlns:a16="http://schemas.microsoft.com/office/drawing/2014/main" id="{F3E6401F-2509-4C94-A839-D8AFC6A59C9D}"/>
              </a:ext>
            </a:extLst>
          </p:cNvPr>
          <p:cNvSpPr/>
          <p:nvPr/>
        </p:nvSpPr>
        <p:spPr>
          <a:xfrm>
            <a:off x="1478469" y="3337711"/>
            <a:ext cx="107268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Bridge JS</a:t>
            </a:r>
          </a:p>
        </p:txBody>
      </p:sp>
      <p:sp>
        <p:nvSpPr>
          <p:cNvPr id="45" name="Retângulo 44">
            <a:extLst>
              <a:ext uri="{FF2B5EF4-FFF2-40B4-BE49-F238E27FC236}">
                <a16:creationId xmlns:a16="http://schemas.microsoft.com/office/drawing/2014/main" id="{6E1120AC-4123-45B6-946B-789A5BACB5AB}"/>
              </a:ext>
            </a:extLst>
          </p:cNvPr>
          <p:cNvSpPr/>
          <p:nvPr/>
        </p:nvSpPr>
        <p:spPr>
          <a:xfrm>
            <a:off x="1498171" y="2660372"/>
            <a:ext cx="2268000" cy="36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1200" dirty="0">
                <a:solidFill>
                  <a:schemeClr val="tx1"/>
                </a:solidFill>
                <a:latin typeface="Quicksand Light" pitchFamily="2" charset="0"/>
              </a:rPr>
              <a:t>White-</a:t>
            </a:r>
            <a:r>
              <a:rPr lang="pt-BR" sz="1200" dirty="0" err="1">
                <a:solidFill>
                  <a:schemeClr val="tx1"/>
                </a:solidFill>
                <a:latin typeface="Quicksand Light" pitchFamily="2" charset="0"/>
              </a:rPr>
              <a:t>Label</a:t>
            </a:r>
            <a:endParaRPr lang="pt-BR" sz="1200" dirty="0">
              <a:solidFill>
                <a:schemeClr val="tx1"/>
              </a:solidFill>
              <a:latin typeface="Quicksand Light" pitchFamily="2" charset="0"/>
            </a:endParaRPr>
          </a:p>
        </p:txBody>
      </p:sp>
      <p:sp>
        <p:nvSpPr>
          <p:cNvPr id="36" name="Retângulo 35">
            <a:extLst>
              <a:ext uri="{FF2B5EF4-FFF2-40B4-BE49-F238E27FC236}">
                <a16:creationId xmlns:a16="http://schemas.microsoft.com/office/drawing/2014/main" id="{E88A6CDA-DCF3-4CCB-B40E-292C17F5F4C6}"/>
              </a:ext>
            </a:extLst>
          </p:cNvPr>
          <p:cNvSpPr/>
          <p:nvPr/>
        </p:nvSpPr>
        <p:spPr>
          <a:xfrm>
            <a:off x="1462171" y="4244459"/>
            <a:ext cx="2340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Segurança</a:t>
            </a:r>
          </a:p>
        </p:txBody>
      </p:sp>
      <p:sp>
        <p:nvSpPr>
          <p:cNvPr id="80" name="Retângulo 79">
            <a:extLst>
              <a:ext uri="{FF2B5EF4-FFF2-40B4-BE49-F238E27FC236}">
                <a16:creationId xmlns:a16="http://schemas.microsoft.com/office/drawing/2014/main" id="{9BDBDA07-D5B5-4F42-9A9D-54FA8A3A67C4}"/>
              </a:ext>
            </a:extLst>
          </p:cNvPr>
          <p:cNvSpPr/>
          <p:nvPr/>
        </p:nvSpPr>
        <p:spPr>
          <a:xfrm>
            <a:off x="1462171" y="4641562"/>
            <a:ext cx="2340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Captura de comportamentos, hábitos</a:t>
            </a:r>
            <a:r>
              <a:rPr lang="pt-BR" sz="1200">
                <a:solidFill>
                  <a:schemeClr val="tx1"/>
                </a:solidFill>
                <a:latin typeface="Quicksand Light" pitchFamily="2" charset="0"/>
              </a:rPr>
              <a:t> e UX</a:t>
            </a:r>
            <a:endParaRPr lang="pt-BR" sz="1200" dirty="0">
              <a:solidFill>
                <a:schemeClr val="tx1"/>
              </a:solidFill>
              <a:latin typeface="Quicksand Light" pitchFamily="2" charset="0"/>
            </a:endParaRPr>
          </a:p>
        </p:txBody>
      </p:sp>
      <p:sp>
        <p:nvSpPr>
          <p:cNvPr id="66" name="Retângulo 65">
            <a:extLst>
              <a:ext uri="{FF2B5EF4-FFF2-40B4-BE49-F238E27FC236}">
                <a16:creationId xmlns:a16="http://schemas.microsoft.com/office/drawing/2014/main" id="{EDD9F3FB-0745-4A80-82EE-1E50A4DC0DAC}"/>
              </a:ext>
            </a:extLst>
          </p:cNvPr>
          <p:cNvSpPr/>
          <p:nvPr/>
        </p:nvSpPr>
        <p:spPr>
          <a:xfrm>
            <a:off x="6851303" y="1198242"/>
            <a:ext cx="2592000" cy="387664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CaixaDeTexto 66">
            <a:extLst>
              <a:ext uri="{FF2B5EF4-FFF2-40B4-BE49-F238E27FC236}">
                <a16:creationId xmlns:a16="http://schemas.microsoft.com/office/drawing/2014/main" id="{F6BBBEB6-AE6E-44A1-8943-E1BF1FAA2A5D}"/>
              </a:ext>
            </a:extLst>
          </p:cNvPr>
          <p:cNvSpPr txBox="1"/>
          <p:nvPr/>
        </p:nvSpPr>
        <p:spPr>
          <a:xfrm>
            <a:off x="6798601" y="1204730"/>
            <a:ext cx="2644702" cy="523220"/>
          </a:xfrm>
          <a:prstGeom prst="rect">
            <a:avLst/>
          </a:prstGeom>
          <a:noFill/>
        </p:spPr>
        <p:txBody>
          <a:bodyPr wrap="square" rtlCol="0">
            <a:spAutoFit/>
          </a:bodyPr>
          <a:lstStyle/>
          <a:p>
            <a:pPr algn="ctr"/>
            <a:r>
              <a:rPr lang="pt-BR" sz="1400" b="1" dirty="0">
                <a:solidFill>
                  <a:srgbClr val="525252"/>
                </a:solidFill>
                <a:latin typeface="Quicksand" pitchFamily="2" charset="0"/>
              </a:rPr>
              <a:t>Arquitetura BFF e API </a:t>
            </a:r>
            <a:r>
              <a:rPr lang="pt-BR" sz="1400" b="1" dirty="0" err="1">
                <a:solidFill>
                  <a:srgbClr val="525252"/>
                </a:solidFill>
                <a:latin typeface="Quicksand" pitchFamily="2" charset="0"/>
              </a:rPr>
              <a:t>specification</a:t>
            </a:r>
            <a:endParaRPr lang="pt-BR" sz="1600" dirty="0">
              <a:solidFill>
                <a:srgbClr val="525252"/>
              </a:solidFill>
              <a:latin typeface="Quicksand" pitchFamily="2" charset="0"/>
            </a:endParaRPr>
          </a:p>
        </p:txBody>
      </p:sp>
      <p:sp>
        <p:nvSpPr>
          <p:cNvPr id="68" name="Retângulo 67">
            <a:extLst>
              <a:ext uri="{FF2B5EF4-FFF2-40B4-BE49-F238E27FC236}">
                <a16:creationId xmlns:a16="http://schemas.microsoft.com/office/drawing/2014/main" id="{B21F6D05-E76D-4926-A23D-112D1FB02629}"/>
              </a:ext>
            </a:extLst>
          </p:cNvPr>
          <p:cNvSpPr/>
          <p:nvPr/>
        </p:nvSpPr>
        <p:spPr>
          <a:xfrm>
            <a:off x="6968827" y="1748792"/>
            <a:ext cx="2340000" cy="4628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APP BFF referência</a:t>
            </a:r>
          </a:p>
        </p:txBody>
      </p:sp>
      <p:sp>
        <p:nvSpPr>
          <p:cNvPr id="69" name="Retângulo 68">
            <a:extLst>
              <a:ext uri="{FF2B5EF4-FFF2-40B4-BE49-F238E27FC236}">
                <a16:creationId xmlns:a16="http://schemas.microsoft.com/office/drawing/2014/main" id="{01E2F252-757F-4AF2-AFDF-3C96BF85BF4A}"/>
              </a:ext>
            </a:extLst>
          </p:cNvPr>
          <p:cNvSpPr/>
          <p:nvPr/>
        </p:nvSpPr>
        <p:spPr>
          <a:xfrm>
            <a:off x="6968827" y="2432184"/>
            <a:ext cx="2340000" cy="4628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Swagger referência</a:t>
            </a:r>
          </a:p>
        </p:txBody>
      </p:sp>
      <p:sp>
        <p:nvSpPr>
          <p:cNvPr id="70" name="Retângulo 69">
            <a:extLst>
              <a:ext uri="{FF2B5EF4-FFF2-40B4-BE49-F238E27FC236}">
                <a16:creationId xmlns:a16="http://schemas.microsoft.com/office/drawing/2014/main" id="{2B9CA468-54F9-439A-A46C-7DA04DDD6E3F}"/>
              </a:ext>
            </a:extLst>
          </p:cNvPr>
          <p:cNvSpPr/>
          <p:nvPr/>
        </p:nvSpPr>
        <p:spPr>
          <a:xfrm>
            <a:off x="6968827" y="3115576"/>
            <a:ext cx="2340000" cy="4628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Cache (Redis)</a:t>
            </a:r>
          </a:p>
        </p:txBody>
      </p:sp>
      <p:sp>
        <p:nvSpPr>
          <p:cNvPr id="72" name="Retângulo 71">
            <a:extLst>
              <a:ext uri="{FF2B5EF4-FFF2-40B4-BE49-F238E27FC236}">
                <a16:creationId xmlns:a16="http://schemas.microsoft.com/office/drawing/2014/main" id="{CC83405B-32FA-4189-85E2-92C6C0D8C32E}"/>
              </a:ext>
            </a:extLst>
          </p:cNvPr>
          <p:cNvSpPr/>
          <p:nvPr/>
        </p:nvSpPr>
        <p:spPr>
          <a:xfrm>
            <a:off x="6988797" y="4487524"/>
            <a:ext cx="2340000" cy="4628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latin typeface="Quicksand Light" pitchFamily="2" charset="0"/>
              </a:rPr>
              <a:t>Logging</a:t>
            </a:r>
            <a:endParaRPr lang="pt-BR" sz="1200" dirty="0">
              <a:solidFill>
                <a:schemeClr val="tx1"/>
              </a:solidFill>
              <a:latin typeface="Quicksand Light" pitchFamily="2" charset="0"/>
            </a:endParaRPr>
          </a:p>
        </p:txBody>
      </p:sp>
      <p:sp>
        <p:nvSpPr>
          <p:cNvPr id="74" name="CaixaDeTexto 73">
            <a:extLst>
              <a:ext uri="{FF2B5EF4-FFF2-40B4-BE49-F238E27FC236}">
                <a16:creationId xmlns:a16="http://schemas.microsoft.com/office/drawing/2014/main" id="{54694372-E035-41A8-AC8A-C5808B642FE5}"/>
              </a:ext>
            </a:extLst>
          </p:cNvPr>
          <p:cNvSpPr txBox="1"/>
          <p:nvPr/>
        </p:nvSpPr>
        <p:spPr>
          <a:xfrm>
            <a:off x="1989407" y="2395629"/>
            <a:ext cx="1449436" cy="307777"/>
          </a:xfrm>
          <a:prstGeom prst="rect">
            <a:avLst/>
          </a:prstGeom>
          <a:noFill/>
        </p:spPr>
        <p:txBody>
          <a:bodyPr wrap="none" rtlCol="0">
            <a:spAutoFit/>
          </a:bodyPr>
          <a:lstStyle/>
          <a:p>
            <a:pPr algn="ctr"/>
            <a:r>
              <a:rPr lang="pt-BR" sz="1400" b="1" dirty="0">
                <a:solidFill>
                  <a:schemeClr val="bg1"/>
                </a:solidFill>
                <a:latin typeface="Quicksand" pitchFamily="2" charset="0"/>
              </a:rPr>
              <a:t>Aplicação host</a:t>
            </a:r>
          </a:p>
        </p:txBody>
      </p:sp>
      <p:sp>
        <p:nvSpPr>
          <p:cNvPr id="75" name="CaixaDeTexto 74">
            <a:extLst>
              <a:ext uri="{FF2B5EF4-FFF2-40B4-BE49-F238E27FC236}">
                <a16:creationId xmlns:a16="http://schemas.microsoft.com/office/drawing/2014/main" id="{447EDA80-3C6C-4D80-9D70-183A00AA4899}"/>
              </a:ext>
            </a:extLst>
          </p:cNvPr>
          <p:cNvSpPr txBox="1"/>
          <p:nvPr/>
        </p:nvSpPr>
        <p:spPr>
          <a:xfrm>
            <a:off x="1887269" y="1198242"/>
            <a:ext cx="1632178" cy="307777"/>
          </a:xfrm>
          <a:prstGeom prst="rect">
            <a:avLst/>
          </a:prstGeom>
          <a:noFill/>
        </p:spPr>
        <p:txBody>
          <a:bodyPr wrap="none" rtlCol="0">
            <a:spAutoFit/>
          </a:bodyPr>
          <a:lstStyle/>
          <a:p>
            <a:pPr algn="ctr"/>
            <a:r>
              <a:rPr lang="pt-BR" sz="1400" b="1" dirty="0">
                <a:solidFill>
                  <a:srgbClr val="525252"/>
                </a:solidFill>
                <a:latin typeface="Quicksand" pitchFamily="2" charset="0"/>
              </a:rPr>
              <a:t>Reuso e Padrões</a:t>
            </a:r>
          </a:p>
        </p:txBody>
      </p:sp>
      <p:sp>
        <p:nvSpPr>
          <p:cNvPr id="76" name="Retângulo 75">
            <a:extLst>
              <a:ext uri="{FF2B5EF4-FFF2-40B4-BE49-F238E27FC236}">
                <a16:creationId xmlns:a16="http://schemas.microsoft.com/office/drawing/2014/main" id="{9A84C483-114B-40FE-882A-20B9D3351AAA}"/>
              </a:ext>
            </a:extLst>
          </p:cNvPr>
          <p:cNvSpPr/>
          <p:nvPr/>
        </p:nvSpPr>
        <p:spPr>
          <a:xfrm>
            <a:off x="983380" y="3363749"/>
            <a:ext cx="276443"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200" dirty="0">
                <a:solidFill>
                  <a:schemeClr val="tx1"/>
                </a:solidFill>
                <a:latin typeface="Quicksand" pitchFamily="2" charset="0"/>
              </a:rPr>
              <a:t>SDK</a:t>
            </a:r>
          </a:p>
        </p:txBody>
      </p:sp>
      <p:sp>
        <p:nvSpPr>
          <p:cNvPr id="86" name="Retângulo 85">
            <a:extLst>
              <a:ext uri="{FF2B5EF4-FFF2-40B4-BE49-F238E27FC236}">
                <a16:creationId xmlns:a16="http://schemas.microsoft.com/office/drawing/2014/main" id="{8FBE1494-966B-4DF8-987D-717BC06BCA1B}"/>
              </a:ext>
            </a:extLst>
          </p:cNvPr>
          <p:cNvSpPr/>
          <p:nvPr/>
        </p:nvSpPr>
        <p:spPr>
          <a:xfrm>
            <a:off x="2665706" y="3336214"/>
            <a:ext cx="115921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Módulo </a:t>
            </a:r>
            <a:r>
              <a:rPr lang="pt-BR" sz="1200" dirty="0" err="1">
                <a:solidFill>
                  <a:schemeClr val="tx1"/>
                </a:solidFill>
                <a:latin typeface="Quicksand Light" pitchFamily="2" charset="0"/>
              </a:rPr>
              <a:t>wrapper</a:t>
            </a:r>
            <a:endParaRPr lang="pt-BR" sz="1200" dirty="0">
              <a:solidFill>
                <a:schemeClr val="tx1"/>
              </a:solidFill>
              <a:latin typeface="Quicksand Light" pitchFamily="2" charset="0"/>
            </a:endParaRPr>
          </a:p>
        </p:txBody>
      </p:sp>
      <p:sp>
        <p:nvSpPr>
          <p:cNvPr id="4" name="Retângulo 3">
            <a:extLst>
              <a:ext uri="{FF2B5EF4-FFF2-40B4-BE49-F238E27FC236}">
                <a16:creationId xmlns:a16="http://schemas.microsoft.com/office/drawing/2014/main" id="{582D9367-0996-46E5-94DF-01DEE594AE33}"/>
              </a:ext>
            </a:extLst>
          </p:cNvPr>
          <p:cNvSpPr/>
          <p:nvPr/>
        </p:nvSpPr>
        <p:spPr>
          <a:xfrm>
            <a:off x="1434696" y="3267163"/>
            <a:ext cx="2459496" cy="485044"/>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CaixaDeTexto 77">
            <a:extLst>
              <a:ext uri="{FF2B5EF4-FFF2-40B4-BE49-F238E27FC236}">
                <a16:creationId xmlns:a16="http://schemas.microsoft.com/office/drawing/2014/main" id="{BEE5A3EC-86C0-448A-ABDE-5D90AE88272D}"/>
              </a:ext>
            </a:extLst>
          </p:cNvPr>
          <p:cNvSpPr txBox="1"/>
          <p:nvPr/>
        </p:nvSpPr>
        <p:spPr>
          <a:xfrm>
            <a:off x="1375950" y="3009557"/>
            <a:ext cx="1879041" cy="276999"/>
          </a:xfrm>
          <a:prstGeom prst="rect">
            <a:avLst/>
          </a:prstGeom>
          <a:noFill/>
        </p:spPr>
        <p:txBody>
          <a:bodyPr wrap="none" rtlCol="0">
            <a:spAutoFit/>
          </a:bodyPr>
          <a:lstStyle/>
          <a:p>
            <a:pPr algn="l"/>
            <a:r>
              <a:rPr lang="pt-BR" sz="1200" b="1" dirty="0" err="1">
                <a:solidFill>
                  <a:schemeClr val="bg1"/>
                </a:solidFill>
                <a:latin typeface="Quicksand" pitchFamily="2" charset="0"/>
              </a:rPr>
              <a:t>Comnunication</a:t>
            </a:r>
            <a:r>
              <a:rPr lang="pt-BR" sz="1200" b="1" dirty="0">
                <a:solidFill>
                  <a:schemeClr val="bg1"/>
                </a:solidFill>
                <a:latin typeface="Quicksand" pitchFamily="2" charset="0"/>
              </a:rPr>
              <a:t>  Chanel</a:t>
            </a:r>
          </a:p>
        </p:txBody>
      </p:sp>
      <p:grpSp>
        <p:nvGrpSpPr>
          <p:cNvPr id="12" name="Agrupar 11">
            <a:extLst>
              <a:ext uri="{FF2B5EF4-FFF2-40B4-BE49-F238E27FC236}">
                <a16:creationId xmlns:a16="http://schemas.microsoft.com/office/drawing/2014/main" id="{E39A09B2-4247-41F5-8314-05834457739F}"/>
              </a:ext>
            </a:extLst>
          </p:cNvPr>
          <p:cNvGrpSpPr/>
          <p:nvPr/>
        </p:nvGrpSpPr>
        <p:grpSpPr>
          <a:xfrm>
            <a:off x="4115371" y="1212248"/>
            <a:ext cx="2493813" cy="3834213"/>
            <a:chOff x="4051871" y="1212248"/>
            <a:chExt cx="2493813" cy="3834213"/>
          </a:xfrm>
        </p:grpSpPr>
        <p:sp>
          <p:nvSpPr>
            <p:cNvPr id="38" name="Retângulo 37">
              <a:extLst>
                <a:ext uri="{FF2B5EF4-FFF2-40B4-BE49-F238E27FC236}">
                  <a16:creationId xmlns:a16="http://schemas.microsoft.com/office/drawing/2014/main" id="{E763CD21-ACB9-464E-AC78-54500D11F2D3}"/>
                </a:ext>
              </a:extLst>
            </p:cNvPr>
            <p:cNvSpPr/>
            <p:nvPr/>
          </p:nvSpPr>
          <p:spPr>
            <a:xfrm>
              <a:off x="4051871" y="1212248"/>
              <a:ext cx="2493813" cy="383421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53CFF07A-B7FB-4C35-9ADA-D30E32AB1833}"/>
                </a:ext>
              </a:extLst>
            </p:cNvPr>
            <p:cNvSpPr txBox="1"/>
            <p:nvPr/>
          </p:nvSpPr>
          <p:spPr>
            <a:xfrm>
              <a:off x="4941344" y="1236358"/>
              <a:ext cx="906017" cy="307777"/>
            </a:xfrm>
            <a:prstGeom prst="rect">
              <a:avLst/>
            </a:prstGeom>
            <a:noFill/>
          </p:spPr>
          <p:txBody>
            <a:bodyPr wrap="none" rtlCol="0">
              <a:spAutoFit/>
            </a:bodyPr>
            <a:lstStyle/>
            <a:p>
              <a:pPr algn="l"/>
              <a:r>
                <a:rPr lang="pt-BR" sz="1400" b="1" dirty="0">
                  <a:solidFill>
                    <a:srgbClr val="525252"/>
                  </a:solidFill>
                  <a:latin typeface="Quicksand" pitchFamily="2" charset="0"/>
                </a:rPr>
                <a:t>Módulos</a:t>
              </a:r>
            </a:p>
          </p:txBody>
        </p:sp>
        <p:sp>
          <p:nvSpPr>
            <p:cNvPr id="18" name="Retângulo 17">
              <a:extLst>
                <a:ext uri="{FF2B5EF4-FFF2-40B4-BE49-F238E27FC236}">
                  <a16:creationId xmlns:a16="http://schemas.microsoft.com/office/drawing/2014/main" id="{EFCFA735-5409-4DB8-9D3C-B744526165FC}"/>
                </a:ext>
              </a:extLst>
            </p:cNvPr>
            <p:cNvSpPr/>
            <p:nvPr/>
          </p:nvSpPr>
          <p:spPr>
            <a:xfrm>
              <a:off x="4476442" y="1650699"/>
              <a:ext cx="2016000" cy="48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Conta bandeira</a:t>
              </a:r>
            </a:p>
          </p:txBody>
        </p:sp>
        <p:sp>
          <p:nvSpPr>
            <p:cNvPr id="19" name="Retângulo 18">
              <a:extLst>
                <a:ext uri="{FF2B5EF4-FFF2-40B4-BE49-F238E27FC236}">
                  <a16:creationId xmlns:a16="http://schemas.microsoft.com/office/drawing/2014/main" id="{DAE52C5D-1F1B-4641-BB6A-64BC5B4A1C80}"/>
                </a:ext>
              </a:extLst>
            </p:cNvPr>
            <p:cNvSpPr/>
            <p:nvPr/>
          </p:nvSpPr>
          <p:spPr>
            <a:xfrm>
              <a:off x="4463190" y="2212256"/>
              <a:ext cx="2016000" cy="4792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Conta pagamento</a:t>
              </a:r>
            </a:p>
          </p:txBody>
        </p:sp>
        <p:sp>
          <p:nvSpPr>
            <p:cNvPr id="22" name="Retângulo 21">
              <a:extLst>
                <a:ext uri="{FF2B5EF4-FFF2-40B4-BE49-F238E27FC236}">
                  <a16:creationId xmlns:a16="http://schemas.microsoft.com/office/drawing/2014/main" id="{3929601B-FC05-4F92-A781-A04EAB045E06}"/>
                </a:ext>
              </a:extLst>
            </p:cNvPr>
            <p:cNvSpPr/>
            <p:nvPr/>
          </p:nvSpPr>
          <p:spPr>
            <a:xfrm>
              <a:off x="4463190" y="2751887"/>
              <a:ext cx="2016000" cy="481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Marketplace</a:t>
              </a:r>
            </a:p>
          </p:txBody>
        </p:sp>
        <p:sp>
          <p:nvSpPr>
            <p:cNvPr id="39" name="Retângulo 38">
              <a:extLst>
                <a:ext uri="{FF2B5EF4-FFF2-40B4-BE49-F238E27FC236}">
                  <a16:creationId xmlns:a16="http://schemas.microsoft.com/office/drawing/2014/main" id="{0F30DC5F-D88A-4751-82AF-8A0A8CA16F5D}"/>
                </a:ext>
              </a:extLst>
            </p:cNvPr>
            <p:cNvSpPr/>
            <p:nvPr/>
          </p:nvSpPr>
          <p:spPr>
            <a:xfrm>
              <a:off x="4460926" y="4417765"/>
              <a:ext cx="2016000" cy="4860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 produtos e serviços da VR e parceiros</a:t>
              </a:r>
            </a:p>
          </p:txBody>
        </p:sp>
        <p:sp>
          <p:nvSpPr>
            <p:cNvPr id="84" name="Retângulo 83">
              <a:extLst>
                <a:ext uri="{FF2B5EF4-FFF2-40B4-BE49-F238E27FC236}">
                  <a16:creationId xmlns:a16="http://schemas.microsoft.com/office/drawing/2014/main" id="{1B1BABC9-D21D-481F-9794-D5E0DC05F735}"/>
                </a:ext>
              </a:extLst>
            </p:cNvPr>
            <p:cNvSpPr/>
            <p:nvPr/>
          </p:nvSpPr>
          <p:spPr>
            <a:xfrm>
              <a:off x="4137323" y="2757219"/>
              <a:ext cx="276443" cy="4824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200" dirty="0">
                  <a:solidFill>
                    <a:schemeClr val="tx1"/>
                  </a:solidFill>
                  <a:latin typeface="Quicksand" pitchFamily="2" charset="0"/>
                </a:rPr>
                <a:t>SDK</a:t>
              </a:r>
            </a:p>
          </p:txBody>
        </p:sp>
        <p:sp>
          <p:nvSpPr>
            <p:cNvPr id="85" name="Retângulo 84">
              <a:extLst>
                <a:ext uri="{FF2B5EF4-FFF2-40B4-BE49-F238E27FC236}">
                  <a16:creationId xmlns:a16="http://schemas.microsoft.com/office/drawing/2014/main" id="{DAB4EF9D-42CC-47DD-8E60-DE8C4AD95F02}"/>
                </a:ext>
              </a:extLst>
            </p:cNvPr>
            <p:cNvSpPr/>
            <p:nvPr/>
          </p:nvSpPr>
          <p:spPr>
            <a:xfrm>
              <a:off x="4137323" y="4419618"/>
              <a:ext cx="276443" cy="48722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200" dirty="0">
                  <a:solidFill>
                    <a:schemeClr val="tx1"/>
                  </a:solidFill>
                  <a:latin typeface="Quicksand" pitchFamily="2" charset="0"/>
                </a:rPr>
                <a:t>SDK</a:t>
              </a:r>
            </a:p>
          </p:txBody>
        </p:sp>
        <p:sp>
          <p:nvSpPr>
            <p:cNvPr id="82" name="Retângulo 81">
              <a:extLst>
                <a:ext uri="{FF2B5EF4-FFF2-40B4-BE49-F238E27FC236}">
                  <a16:creationId xmlns:a16="http://schemas.microsoft.com/office/drawing/2014/main" id="{CD3EBFE9-8778-4FE0-B3AE-08528381D07A}"/>
                </a:ext>
              </a:extLst>
            </p:cNvPr>
            <p:cNvSpPr/>
            <p:nvPr/>
          </p:nvSpPr>
          <p:spPr>
            <a:xfrm>
              <a:off x="4459720" y="3858413"/>
              <a:ext cx="2016000" cy="4860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 Mobilidade</a:t>
              </a:r>
            </a:p>
          </p:txBody>
        </p:sp>
        <p:sp>
          <p:nvSpPr>
            <p:cNvPr id="89" name="Retângulo 88">
              <a:extLst>
                <a:ext uri="{FF2B5EF4-FFF2-40B4-BE49-F238E27FC236}">
                  <a16:creationId xmlns:a16="http://schemas.microsoft.com/office/drawing/2014/main" id="{88097ADB-CA76-4CB0-A25B-6333484ABDC9}"/>
                </a:ext>
              </a:extLst>
            </p:cNvPr>
            <p:cNvSpPr/>
            <p:nvPr/>
          </p:nvSpPr>
          <p:spPr>
            <a:xfrm>
              <a:off x="4136117" y="3860266"/>
              <a:ext cx="276443" cy="48722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200" dirty="0">
                  <a:solidFill>
                    <a:schemeClr val="tx1"/>
                  </a:solidFill>
                  <a:latin typeface="Quicksand" pitchFamily="2" charset="0"/>
                </a:rPr>
                <a:t>SDK</a:t>
              </a:r>
            </a:p>
          </p:txBody>
        </p:sp>
        <p:sp>
          <p:nvSpPr>
            <p:cNvPr id="90" name="Retângulo 89">
              <a:extLst>
                <a:ext uri="{FF2B5EF4-FFF2-40B4-BE49-F238E27FC236}">
                  <a16:creationId xmlns:a16="http://schemas.microsoft.com/office/drawing/2014/main" id="{491F937F-5237-4D71-8D09-6D0AAAF3142E}"/>
                </a:ext>
              </a:extLst>
            </p:cNvPr>
            <p:cNvSpPr/>
            <p:nvPr/>
          </p:nvSpPr>
          <p:spPr>
            <a:xfrm>
              <a:off x="4456566" y="3301850"/>
              <a:ext cx="2016000" cy="481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Ponto</a:t>
              </a:r>
            </a:p>
          </p:txBody>
        </p:sp>
        <p:sp>
          <p:nvSpPr>
            <p:cNvPr id="91" name="Retângulo 90">
              <a:extLst>
                <a:ext uri="{FF2B5EF4-FFF2-40B4-BE49-F238E27FC236}">
                  <a16:creationId xmlns:a16="http://schemas.microsoft.com/office/drawing/2014/main" id="{D4E6D416-4114-422F-B7A6-6C6EEDFF5A9B}"/>
                </a:ext>
              </a:extLst>
            </p:cNvPr>
            <p:cNvSpPr/>
            <p:nvPr/>
          </p:nvSpPr>
          <p:spPr>
            <a:xfrm>
              <a:off x="4130699" y="3307182"/>
              <a:ext cx="276443" cy="4824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200" dirty="0">
                  <a:solidFill>
                    <a:schemeClr val="tx1"/>
                  </a:solidFill>
                  <a:latin typeface="Quicksand" pitchFamily="2" charset="0"/>
                </a:rPr>
                <a:t>SDK</a:t>
              </a:r>
            </a:p>
          </p:txBody>
        </p:sp>
      </p:grpSp>
      <p:cxnSp>
        <p:nvCxnSpPr>
          <p:cNvPr id="94" name="Conector de Seta Reta 93">
            <a:extLst>
              <a:ext uri="{FF2B5EF4-FFF2-40B4-BE49-F238E27FC236}">
                <a16:creationId xmlns:a16="http://schemas.microsoft.com/office/drawing/2014/main" id="{5545436A-9D0F-4F68-8C56-3AF943DF3FEC}"/>
              </a:ext>
            </a:extLst>
          </p:cNvPr>
          <p:cNvCxnSpPr>
            <a:cxnSpLocks/>
          </p:cNvCxnSpPr>
          <p:nvPr/>
        </p:nvCxnSpPr>
        <p:spPr>
          <a:xfrm flipV="1">
            <a:off x="3825251" y="3518953"/>
            <a:ext cx="288000" cy="1"/>
          </a:xfrm>
          <a:prstGeom prst="straightConnector1">
            <a:avLst/>
          </a:prstGeom>
          <a:ln w="28575">
            <a:solidFill>
              <a:srgbClr val="666666"/>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95" name="Conector de Seta Reta 94">
            <a:extLst>
              <a:ext uri="{FF2B5EF4-FFF2-40B4-BE49-F238E27FC236}">
                <a16:creationId xmlns:a16="http://schemas.microsoft.com/office/drawing/2014/main" id="{CEEBD621-344C-4566-BBD9-0A5A4C88AB73}"/>
              </a:ext>
            </a:extLst>
          </p:cNvPr>
          <p:cNvCxnSpPr>
            <a:cxnSpLocks/>
          </p:cNvCxnSpPr>
          <p:nvPr/>
        </p:nvCxnSpPr>
        <p:spPr>
          <a:xfrm flipV="1">
            <a:off x="6650815" y="3126362"/>
            <a:ext cx="252000" cy="1"/>
          </a:xfrm>
          <a:prstGeom prst="straightConnector1">
            <a:avLst/>
          </a:prstGeom>
          <a:ln w="28575">
            <a:solidFill>
              <a:srgbClr val="666666"/>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96" name="Conector de Seta Reta 95">
            <a:extLst>
              <a:ext uri="{FF2B5EF4-FFF2-40B4-BE49-F238E27FC236}">
                <a16:creationId xmlns:a16="http://schemas.microsoft.com/office/drawing/2014/main" id="{871B48EA-FB1E-404B-BB0E-F8BA71F8A62D}"/>
              </a:ext>
            </a:extLst>
          </p:cNvPr>
          <p:cNvCxnSpPr>
            <a:cxnSpLocks/>
          </p:cNvCxnSpPr>
          <p:nvPr/>
        </p:nvCxnSpPr>
        <p:spPr>
          <a:xfrm flipV="1">
            <a:off x="9342347" y="3050116"/>
            <a:ext cx="252000" cy="1"/>
          </a:xfrm>
          <a:prstGeom prst="straightConnector1">
            <a:avLst/>
          </a:prstGeom>
          <a:ln w="28575">
            <a:solidFill>
              <a:srgbClr val="666666"/>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97" name="Conector de Seta Reta 96">
            <a:extLst>
              <a:ext uri="{FF2B5EF4-FFF2-40B4-BE49-F238E27FC236}">
                <a16:creationId xmlns:a16="http://schemas.microsoft.com/office/drawing/2014/main" id="{62CEA021-FFC3-4026-893B-7E730B41C3FC}"/>
              </a:ext>
            </a:extLst>
          </p:cNvPr>
          <p:cNvCxnSpPr>
            <a:cxnSpLocks/>
          </p:cNvCxnSpPr>
          <p:nvPr/>
        </p:nvCxnSpPr>
        <p:spPr>
          <a:xfrm flipV="1">
            <a:off x="1156009" y="3577635"/>
            <a:ext cx="371727" cy="1"/>
          </a:xfrm>
          <a:prstGeom prst="straightConnector1">
            <a:avLst/>
          </a:prstGeom>
          <a:ln w="28575">
            <a:solidFill>
              <a:srgbClr val="666666"/>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98" name="Conector de Seta Reta 97">
            <a:extLst>
              <a:ext uri="{FF2B5EF4-FFF2-40B4-BE49-F238E27FC236}">
                <a16:creationId xmlns:a16="http://schemas.microsoft.com/office/drawing/2014/main" id="{935702E1-C213-4CE1-A537-6F289565AFC1}"/>
              </a:ext>
            </a:extLst>
          </p:cNvPr>
          <p:cNvCxnSpPr>
            <a:cxnSpLocks/>
          </p:cNvCxnSpPr>
          <p:nvPr/>
        </p:nvCxnSpPr>
        <p:spPr>
          <a:xfrm flipV="1">
            <a:off x="1082388" y="4344489"/>
            <a:ext cx="371727" cy="1"/>
          </a:xfrm>
          <a:prstGeom prst="straightConnector1">
            <a:avLst/>
          </a:prstGeom>
          <a:ln w="28575">
            <a:solidFill>
              <a:srgbClr val="666666"/>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00" name="Retângulo 99">
            <a:extLst>
              <a:ext uri="{FF2B5EF4-FFF2-40B4-BE49-F238E27FC236}">
                <a16:creationId xmlns:a16="http://schemas.microsoft.com/office/drawing/2014/main" id="{E4A6E9E6-FAB8-4788-BE8C-D6117662A48B}"/>
              </a:ext>
            </a:extLst>
          </p:cNvPr>
          <p:cNvSpPr/>
          <p:nvPr/>
        </p:nvSpPr>
        <p:spPr>
          <a:xfrm>
            <a:off x="9622828" y="4477749"/>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latin typeface="Quicksand Light" pitchFamily="2" charset="0"/>
              </a:rPr>
              <a:t>Logging</a:t>
            </a:r>
            <a:endParaRPr lang="pt-BR" sz="1200" dirty="0">
              <a:solidFill>
                <a:schemeClr val="tx1"/>
              </a:solidFill>
              <a:latin typeface="Quicksand Light" pitchFamily="2" charset="0"/>
            </a:endParaRPr>
          </a:p>
        </p:txBody>
      </p:sp>
      <p:grpSp>
        <p:nvGrpSpPr>
          <p:cNvPr id="9" name="Agrupar 8">
            <a:extLst>
              <a:ext uri="{FF2B5EF4-FFF2-40B4-BE49-F238E27FC236}">
                <a16:creationId xmlns:a16="http://schemas.microsoft.com/office/drawing/2014/main" id="{AA4C2863-0396-4F98-A507-9A766A9B7A90}"/>
              </a:ext>
            </a:extLst>
          </p:cNvPr>
          <p:cNvGrpSpPr/>
          <p:nvPr/>
        </p:nvGrpSpPr>
        <p:grpSpPr>
          <a:xfrm>
            <a:off x="70337" y="5132389"/>
            <a:ext cx="12037255" cy="414976"/>
            <a:chOff x="70337" y="5132389"/>
            <a:chExt cx="12037255" cy="414976"/>
          </a:xfrm>
        </p:grpSpPr>
        <p:sp>
          <p:nvSpPr>
            <p:cNvPr id="77" name="Retângulo 76">
              <a:extLst>
                <a:ext uri="{FF2B5EF4-FFF2-40B4-BE49-F238E27FC236}">
                  <a16:creationId xmlns:a16="http://schemas.microsoft.com/office/drawing/2014/main" id="{60FA2E76-A353-4F70-B7F8-A1B2A914E0DD}"/>
                </a:ext>
              </a:extLst>
            </p:cNvPr>
            <p:cNvSpPr/>
            <p:nvPr/>
          </p:nvSpPr>
          <p:spPr>
            <a:xfrm>
              <a:off x="70337" y="5132389"/>
              <a:ext cx="12037255" cy="4149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b="1" dirty="0">
                <a:solidFill>
                  <a:srgbClr val="525252"/>
                </a:solidFill>
                <a:latin typeface="Quicksand" pitchFamily="2" charset="0"/>
              </a:endParaRPr>
            </a:p>
          </p:txBody>
        </p:sp>
        <p:sp>
          <p:nvSpPr>
            <p:cNvPr id="79" name="CaixaDeTexto 78">
              <a:extLst>
                <a:ext uri="{FF2B5EF4-FFF2-40B4-BE49-F238E27FC236}">
                  <a16:creationId xmlns:a16="http://schemas.microsoft.com/office/drawing/2014/main" id="{04FA161D-CC1E-4110-B59F-8834F37785A6}"/>
                </a:ext>
              </a:extLst>
            </p:cNvPr>
            <p:cNvSpPr txBox="1"/>
            <p:nvPr/>
          </p:nvSpPr>
          <p:spPr>
            <a:xfrm>
              <a:off x="98474" y="5185989"/>
              <a:ext cx="2005450" cy="307777"/>
            </a:xfrm>
            <a:prstGeom prst="rect">
              <a:avLst/>
            </a:prstGeom>
            <a:noFill/>
          </p:spPr>
          <p:txBody>
            <a:bodyPr wrap="square" rtlCol="0">
              <a:spAutoFit/>
            </a:bodyPr>
            <a:lstStyle/>
            <a:p>
              <a:pPr algn="l"/>
              <a:r>
                <a:rPr lang="pt-BR" sz="1400" b="1" dirty="0">
                  <a:latin typeface="Quicksand" pitchFamily="2" charset="0"/>
                </a:rPr>
                <a:t>Dados</a:t>
              </a:r>
            </a:p>
          </p:txBody>
        </p:sp>
        <p:sp>
          <p:nvSpPr>
            <p:cNvPr id="81" name="CaixaDeTexto 80">
              <a:extLst>
                <a:ext uri="{FF2B5EF4-FFF2-40B4-BE49-F238E27FC236}">
                  <a16:creationId xmlns:a16="http://schemas.microsoft.com/office/drawing/2014/main" id="{FA642E3F-7B25-4A5E-995C-19727801D194}"/>
                </a:ext>
              </a:extLst>
            </p:cNvPr>
            <p:cNvSpPr txBox="1"/>
            <p:nvPr/>
          </p:nvSpPr>
          <p:spPr>
            <a:xfrm>
              <a:off x="3708236" y="5201378"/>
              <a:ext cx="3633858" cy="276999"/>
            </a:xfrm>
            <a:prstGeom prst="rect">
              <a:avLst/>
            </a:prstGeom>
            <a:solidFill>
              <a:schemeClr val="bg1"/>
            </a:solidFill>
          </p:spPr>
          <p:txBody>
            <a:bodyPr wrap="square" rtlCol="0">
              <a:spAutoFit/>
            </a:bodyPr>
            <a:lstStyle/>
            <a:p>
              <a:pPr algn="ctr"/>
              <a:r>
                <a:rPr lang="pt-BR" sz="1200" dirty="0">
                  <a:latin typeface="Quicksand Light" pitchFamily="2" charset="0"/>
                </a:rPr>
                <a:t>Dados de telemetria</a:t>
              </a:r>
            </a:p>
          </p:txBody>
        </p:sp>
        <p:sp>
          <p:nvSpPr>
            <p:cNvPr id="83" name="CaixaDeTexto 82">
              <a:extLst>
                <a:ext uri="{FF2B5EF4-FFF2-40B4-BE49-F238E27FC236}">
                  <a16:creationId xmlns:a16="http://schemas.microsoft.com/office/drawing/2014/main" id="{59DF55CF-63EC-41EB-A726-0F367F055C93}"/>
                </a:ext>
              </a:extLst>
            </p:cNvPr>
            <p:cNvSpPr txBox="1"/>
            <p:nvPr/>
          </p:nvSpPr>
          <p:spPr>
            <a:xfrm>
              <a:off x="8213697" y="5201378"/>
              <a:ext cx="3633858" cy="276999"/>
            </a:xfrm>
            <a:prstGeom prst="rect">
              <a:avLst/>
            </a:prstGeom>
            <a:solidFill>
              <a:schemeClr val="bg1"/>
            </a:solidFill>
          </p:spPr>
          <p:txBody>
            <a:bodyPr wrap="square" rtlCol="0">
              <a:spAutoFit/>
            </a:bodyPr>
            <a:lstStyle/>
            <a:p>
              <a:pPr algn="ctr"/>
              <a:r>
                <a:rPr lang="pt-BR" sz="1200" dirty="0" err="1">
                  <a:latin typeface="Quicksand Light" pitchFamily="2" charset="0"/>
                </a:rPr>
                <a:t>Observabilidade</a:t>
              </a:r>
              <a:r>
                <a:rPr lang="pt-BR" sz="1200" dirty="0">
                  <a:latin typeface="Quicksand Light" pitchFamily="2" charset="0"/>
                </a:rPr>
                <a:t> das transações</a:t>
              </a:r>
            </a:p>
          </p:txBody>
        </p:sp>
        <p:sp>
          <p:nvSpPr>
            <p:cNvPr id="87" name="CaixaDeTexto 86">
              <a:extLst>
                <a:ext uri="{FF2B5EF4-FFF2-40B4-BE49-F238E27FC236}">
                  <a16:creationId xmlns:a16="http://schemas.microsoft.com/office/drawing/2014/main" id="{771B3F7B-0FE5-41E6-A365-859A2201EB85}"/>
                </a:ext>
              </a:extLst>
            </p:cNvPr>
            <p:cNvSpPr txBox="1"/>
            <p:nvPr/>
          </p:nvSpPr>
          <p:spPr>
            <a:xfrm>
              <a:off x="721534" y="5210343"/>
              <a:ext cx="1818191" cy="276999"/>
            </a:xfrm>
            <a:prstGeom prst="rect">
              <a:avLst/>
            </a:prstGeom>
            <a:noFill/>
          </p:spPr>
          <p:txBody>
            <a:bodyPr wrap="square" rtlCol="0">
              <a:spAutoFit/>
            </a:bodyPr>
            <a:lstStyle/>
            <a:p>
              <a:pPr algn="l"/>
              <a:r>
                <a:rPr lang="pt-BR" sz="1200" dirty="0">
                  <a:latin typeface="Quicksand Light" pitchFamily="2" charset="0"/>
                </a:rPr>
                <a:t>(ingestão inteligente)</a:t>
              </a:r>
            </a:p>
          </p:txBody>
        </p:sp>
      </p:grpSp>
      <p:sp>
        <p:nvSpPr>
          <p:cNvPr id="88" name="Retângulo 87">
            <a:extLst>
              <a:ext uri="{FF2B5EF4-FFF2-40B4-BE49-F238E27FC236}">
                <a16:creationId xmlns:a16="http://schemas.microsoft.com/office/drawing/2014/main" id="{5A0FE9E2-B74A-496A-9BB1-91D4A5CAA9E4}"/>
              </a:ext>
            </a:extLst>
          </p:cNvPr>
          <p:cNvSpPr/>
          <p:nvPr/>
        </p:nvSpPr>
        <p:spPr>
          <a:xfrm>
            <a:off x="6977303" y="3798968"/>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solidFill>
                  <a:schemeClr val="tx1"/>
                </a:solidFill>
                <a:latin typeface="Quicksand Light" pitchFamily="2" charset="0"/>
              </a:rPr>
              <a:t>Data points</a:t>
            </a:r>
            <a:endParaRPr lang="pt-BR" sz="1200" dirty="0">
              <a:solidFill>
                <a:schemeClr val="tx1"/>
              </a:solidFill>
              <a:latin typeface="Quicksand Light" pitchFamily="2" charset="0"/>
            </a:endParaRPr>
          </a:p>
        </p:txBody>
      </p:sp>
      <p:sp>
        <p:nvSpPr>
          <p:cNvPr id="93" name="CaixaDeTexto 92">
            <a:extLst>
              <a:ext uri="{FF2B5EF4-FFF2-40B4-BE49-F238E27FC236}">
                <a16:creationId xmlns:a16="http://schemas.microsoft.com/office/drawing/2014/main" id="{CF3C8A63-056B-462C-9C6D-C375D09C93A8}"/>
              </a:ext>
            </a:extLst>
          </p:cNvPr>
          <p:cNvSpPr txBox="1"/>
          <p:nvPr/>
        </p:nvSpPr>
        <p:spPr>
          <a:xfrm>
            <a:off x="70337" y="936263"/>
            <a:ext cx="2250937" cy="276999"/>
          </a:xfrm>
          <a:prstGeom prst="rect">
            <a:avLst/>
          </a:prstGeom>
          <a:noFill/>
        </p:spPr>
        <p:txBody>
          <a:bodyPr wrap="square" rtlCol="0">
            <a:spAutoFit/>
          </a:bodyPr>
          <a:lstStyle/>
          <a:p>
            <a:pPr algn="l"/>
            <a:r>
              <a:rPr lang="pt-BR" sz="1200" dirty="0">
                <a:solidFill>
                  <a:srgbClr val="666666"/>
                </a:solidFill>
                <a:latin typeface="Quicksand Light" pitchFamily="2" charset="0"/>
              </a:rPr>
              <a:t>Escopo da arquitetura mobile</a:t>
            </a:r>
          </a:p>
        </p:txBody>
      </p:sp>
      <p:sp>
        <p:nvSpPr>
          <p:cNvPr id="99" name="CaixaDeTexto 98">
            <a:extLst>
              <a:ext uri="{FF2B5EF4-FFF2-40B4-BE49-F238E27FC236}">
                <a16:creationId xmlns:a16="http://schemas.microsoft.com/office/drawing/2014/main" id="{62499059-1436-4EDE-8D21-8BCBD5AEB235}"/>
              </a:ext>
            </a:extLst>
          </p:cNvPr>
          <p:cNvSpPr txBox="1"/>
          <p:nvPr/>
        </p:nvSpPr>
        <p:spPr>
          <a:xfrm>
            <a:off x="6766512" y="936263"/>
            <a:ext cx="3437177" cy="276999"/>
          </a:xfrm>
          <a:prstGeom prst="rect">
            <a:avLst/>
          </a:prstGeom>
          <a:noFill/>
        </p:spPr>
        <p:txBody>
          <a:bodyPr wrap="square" rtlCol="0">
            <a:spAutoFit/>
          </a:bodyPr>
          <a:lstStyle/>
          <a:p>
            <a:pPr algn="l"/>
            <a:r>
              <a:rPr lang="pt-BR" sz="1200" dirty="0">
                <a:solidFill>
                  <a:srgbClr val="666666"/>
                </a:solidFill>
                <a:latin typeface="Quicksand Light" pitchFamily="2" charset="0"/>
              </a:rPr>
              <a:t>Arquitetura de </a:t>
            </a:r>
            <a:r>
              <a:rPr lang="pt-BR" sz="1200" dirty="0" err="1">
                <a:solidFill>
                  <a:srgbClr val="666666"/>
                </a:solidFill>
                <a:latin typeface="Quicksand Light" pitchFamily="2" charset="0"/>
              </a:rPr>
              <a:t>back-end</a:t>
            </a:r>
            <a:r>
              <a:rPr lang="pt-BR" sz="1200" dirty="0">
                <a:solidFill>
                  <a:srgbClr val="666666"/>
                </a:solidFill>
                <a:latin typeface="Quicksand Light" pitchFamily="2" charset="0"/>
              </a:rPr>
              <a:t> atual da VR  </a:t>
            </a:r>
          </a:p>
        </p:txBody>
      </p:sp>
    </p:spTree>
    <p:extLst>
      <p:ext uri="{BB962C8B-B14F-4D97-AF65-F5344CB8AC3E}">
        <p14:creationId xmlns:p14="http://schemas.microsoft.com/office/powerpoint/2010/main" val="35418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Detalhamento da arquitetura</a:t>
            </a:r>
          </a:p>
        </p:txBody>
      </p:sp>
      <p:sp>
        <p:nvSpPr>
          <p:cNvPr id="46" name="Subtítulo 45">
            <a:extLst>
              <a:ext uri="{FF2B5EF4-FFF2-40B4-BE49-F238E27FC236}">
                <a16:creationId xmlns:a16="http://schemas.microsoft.com/office/drawing/2014/main" id="{68AC7A27-AE07-48AC-BAAB-AFD7AA0C2195}"/>
              </a:ext>
            </a:extLst>
          </p:cNvPr>
          <p:cNvSpPr>
            <a:spLocks noGrp="1"/>
          </p:cNvSpPr>
          <p:nvPr>
            <p:ph type="subTitle" idx="1"/>
          </p:nvPr>
        </p:nvSpPr>
        <p:spPr/>
        <p:txBody>
          <a:bodyPr>
            <a:normAutofit fontScale="92500" lnSpcReduction="10000"/>
          </a:bodyPr>
          <a:lstStyle/>
          <a:p>
            <a:r>
              <a:rPr lang="pt-BR" dirty="0"/>
              <a:t>Estrutura central do Super App</a:t>
            </a:r>
          </a:p>
        </p:txBody>
      </p:sp>
      <p:sp>
        <p:nvSpPr>
          <p:cNvPr id="68" name="Retângulo 67">
            <a:extLst>
              <a:ext uri="{FF2B5EF4-FFF2-40B4-BE49-F238E27FC236}">
                <a16:creationId xmlns:a16="http://schemas.microsoft.com/office/drawing/2014/main" id="{C60C9844-39A8-4BE7-9EB9-4E027549C741}"/>
              </a:ext>
            </a:extLst>
          </p:cNvPr>
          <p:cNvSpPr/>
          <p:nvPr/>
        </p:nvSpPr>
        <p:spPr>
          <a:xfrm>
            <a:off x="10121366" y="1563607"/>
            <a:ext cx="1796715" cy="964897"/>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69" name="Retângulo 68">
            <a:extLst>
              <a:ext uri="{FF2B5EF4-FFF2-40B4-BE49-F238E27FC236}">
                <a16:creationId xmlns:a16="http://schemas.microsoft.com/office/drawing/2014/main" id="{5A030B32-875D-4D43-A526-E5DDD51D897B}"/>
              </a:ext>
            </a:extLst>
          </p:cNvPr>
          <p:cNvSpPr/>
          <p:nvPr/>
        </p:nvSpPr>
        <p:spPr>
          <a:xfrm>
            <a:off x="10121368" y="2780283"/>
            <a:ext cx="1796715" cy="964800"/>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tângulo 69">
            <a:extLst>
              <a:ext uri="{FF2B5EF4-FFF2-40B4-BE49-F238E27FC236}">
                <a16:creationId xmlns:a16="http://schemas.microsoft.com/office/drawing/2014/main" id="{2638F61B-CEC9-4CFA-ADDC-5F3431A256F6}"/>
              </a:ext>
            </a:extLst>
          </p:cNvPr>
          <p:cNvSpPr/>
          <p:nvPr/>
        </p:nvSpPr>
        <p:spPr>
          <a:xfrm>
            <a:off x="10121366" y="4025907"/>
            <a:ext cx="1796715" cy="964800"/>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CaixaDeTexto 73">
            <a:extLst>
              <a:ext uri="{FF2B5EF4-FFF2-40B4-BE49-F238E27FC236}">
                <a16:creationId xmlns:a16="http://schemas.microsoft.com/office/drawing/2014/main" id="{689F2C5B-9083-43B5-8742-CE321A8E1A90}"/>
              </a:ext>
            </a:extLst>
          </p:cNvPr>
          <p:cNvSpPr txBox="1"/>
          <p:nvPr/>
        </p:nvSpPr>
        <p:spPr>
          <a:xfrm>
            <a:off x="10119697" y="1537885"/>
            <a:ext cx="1027845" cy="369332"/>
          </a:xfrm>
          <a:prstGeom prst="rect">
            <a:avLst/>
          </a:prstGeom>
          <a:noFill/>
        </p:spPr>
        <p:txBody>
          <a:bodyPr wrap="square" rtlCol="0">
            <a:spAutoFit/>
          </a:bodyPr>
          <a:lstStyle/>
          <a:p>
            <a:pPr algn="l"/>
            <a:r>
              <a:rPr lang="pt-BR" sz="1400" b="1" dirty="0">
                <a:solidFill>
                  <a:schemeClr val="bg1"/>
                </a:solidFill>
                <a:latin typeface="Quicksand" pitchFamily="2" charset="0"/>
              </a:rPr>
              <a:t>Módulo</a:t>
            </a:r>
            <a:r>
              <a:rPr lang="pt-BR" dirty="0">
                <a:solidFill>
                  <a:schemeClr val="bg1"/>
                </a:solidFill>
                <a:latin typeface="Quicksand" pitchFamily="2" charset="0"/>
              </a:rPr>
              <a:t> </a:t>
            </a:r>
          </a:p>
        </p:txBody>
      </p:sp>
      <p:sp>
        <p:nvSpPr>
          <p:cNvPr id="75" name="Retângulo 74">
            <a:extLst>
              <a:ext uri="{FF2B5EF4-FFF2-40B4-BE49-F238E27FC236}">
                <a16:creationId xmlns:a16="http://schemas.microsoft.com/office/drawing/2014/main" id="{49AAE335-87B1-4C4E-BA65-235B7DCDE4F1}"/>
              </a:ext>
            </a:extLst>
          </p:cNvPr>
          <p:cNvSpPr/>
          <p:nvPr/>
        </p:nvSpPr>
        <p:spPr>
          <a:xfrm>
            <a:off x="10209596" y="1917143"/>
            <a:ext cx="1652339" cy="352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Conta Pagamento</a:t>
            </a:r>
          </a:p>
        </p:txBody>
      </p:sp>
      <p:sp>
        <p:nvSpPr>
          <p:cNvPr id="76" name="Retângulo 75">
            <a:extLst>
              <a:ext uri="{FF2B5EF4-FFF2-40B4-BE49-F238E27FC236}">
                <a16:creationId xmlns:a16="http://schemas.microsoft.com/office/drawing/2014/main" id="{183AEE00-E1E6-43E1-8598-D4DA6684154E}"/>
              </a:ext>
            </a:extLst>
          </p:cNvPr>
          <p:cNvSpPr/>
          <p:nvPr/>
        </p:nvSpPr>
        <p:spPr>
          <a:xfrm>
            <a:off x="10193555" y="3065031"/>
            <a:ext cx="1652339" cy="481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Marketplace</a:t>
            </a:r>
          </a:p>
        </p:txBody>
      </p:sp>
      <p:sp>
        <p:nvSpPr>
          <p:cNvPr id="77" name="CaixaDeTexto 76">
            <a:extLst>
              <a:ext uri="{FF2B5EF4-FFF2-40B4-BE49-F238E27FC236}">
                <a16:creationId xmlns:a16="http://schemas.microsoft.com/office/drawing/2014/main" id="{C25440FC-7A3C-4106-A275-DAF55BA6DB87}"/>
              </a:ext>
            </a:extLst>
          </p:cNvPr>
          <p:cNvSpPr txBox="1"/>
          <p:nvPr/>
        </p:nvSpPr>
        <p:spPr>
          <a:xfrm>
            <a:off x="10121367" y="2721768"/>
            <a:ext cx="1027845" cy="369332"/>
          </a:xfrm>
          <a:prstGeom prst="rect">
            <a:avLst/>
          </a:prstGeom>
          <a:noFill/>
        </p:spPr>
        <p:txBody>
          <a:bodyPr wrap="square" rtlCol="0">
            <a:spAutoFit/>
          </a:bodyPr>
          <a:lstStyle/>
          <a:p>
            <a:pPr algn="l"/>
            <a:r>
              <a:rPr lang="pt-BR" sz="1400" b="1" dirty="0">
                <a:solidFill>
                  <a:schemeClr val="bg1"/>
                </a:solidFill>
                <a:latin typeface="Quicksand" pitchFamily="2" charset="0"/>
              </a:rPr>
              <a:t>Módulo</a:t>
            </a:r>
            <a:r>
              <a:rPr lang="pt-BR" dirty="0">
                <a:solidFill>
                  <a:schemeClr val="bg1"/>
                </a:solidFill>
                <a:latin typeface="Quicksand" pitchFamily="2" charset="0"/>
              </a:rPr>
              <a:t> </a:t>
            </a:r>
          </a:p>
        </p:txBody>
      </p:sp>
      <p:sp>
        <p:nvSpPr>
          <p:cNvPr id="78" name="CaixaDeTexto 77">
            <a:extLst>
              <a:ext uri="{FF2B5EF4-FFF2-40B4-BE49-F238E27FC236}">
                <a16:creationId xmlns:a16="http://schemas.microsoft.com/office/drawing/2014/main" id="{FB0B041E-C8B8-4674-B114-C5977D186F28}"/>
              </a:ext>
            </a:extLst>
          </p:cNvPr>
          <p:cNvSpPr txBox="1"/>
          <p:nvPr/>
        </p:nvSpPr>
        <p:spPr>
          <a:xfrm>
            <a:off x="10121364" y="3979059"/>
            <a:ext cx="1027845" cy="338554"/>
          </a:xfrm>
          <a:prstGeom prst="rect">
            <a:avLst/>
          </a:prstGeom>
          <a:noFill/>
        </p:spPr>
        <p:txBody>
          <a:bodyPr wrap="square" rtlCol="0">
            <a:spAutoFit/>
          </a:bodyPr>
          <a:lstStyle/>
          <a:p>
            <a:pPr algn="l"/>
            <a:r>
              <a:rPr lang="pt-BR" sz="1400" b="1" dirty="0">
                <a:solidFill>
                  <a:schemeClr val="bg1"/>
                </a:solidFill>
                <a:latin typeface="Quicksand" pitchFamily="2" charset="0"/>
              </a:rPr>
              <a:t>Módulo</a:t>
            </a:r>
            <a:r>
              <a:rPr lang="pt-BR" sz="1600" dirty="0">
                <a:solidFill>
                  <a:schemeClr val="bg1"/>
                </a:solidFill>
                <a:latin typeface="Quicksand" pitchFamily="2" charset="0"/>
              </a:rPr>
              <a:t> </a:t>
            </a:r>
          </a:p>
        </p:txBody>
      </p:sp>
      <p:sp>
        <p:nvSpPr>
          <p:cNvPr id="79" name="Retângulo 78">
            <a:extLst>
              <a:ext uri="{FF2B5EF4-FFF2-40B4-BE49-F238E27FC236}">
                <a16:creationId xmlns:a16="http://schemas.microsoft.com/office/drawing/2014/main" id="{B7D41A8B-2E32-4A90-AF2E-F87A4A839CEB}"/>
              </a:ext>
            </a:extLst>
          </p:cNvPr>
          <p:cNvSpPr/>
          <p:nvPr/>
        </p:nvSpPr>
        <p:spPr>
          <a:xfrm>
            <a:off x="10193553" y="4360786"/>
            <a:ext cx="1652339" cy="481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Ponto</a:t>
            </a:r>
          </a:p>
        </p:txBody>
      </p:sp>
      <p:sp>
        <p:nvSpPr>
          <p:cNvPr id="86" name="Retângulo 85">
            <a:extLst>
              <a:ext uri="{FF2B5EF4-FFF2-40B4-BE49-F238E27FC236}">
                <a16:creationId xmlns:a16="http://schemas.microsoft.com/office/drawing/2014/main" id="{FCE8EBCC-6C4A-4DD2-A394-0E62DCEBF2B7}"/>
              </a:ext>
            </a:extLst>
          </p:cNvPr>
          <p:cNvSpPr/>
          <p:nvPr/>
        </p:nvSpPr>
        <p:spPr>
          <a:xfrm>
            <a:off x="300197" y="2786049"/>
            <a:ext cx="1796715" cy="1111127"/>
          </a:xfrm>
          <a:prstGeom prst="rect">
            <a:avLst/>
          </a:prstGeom>
          <a:solidFill>
            <a:srgbClr val="E6D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100">
              <a:latin typeface="Quicksand Light" pitchFamily="2" charset="0"/>
            </a:endParaRPr>
          </a:p>
        </p:txBody>
      </p:sp>
      <p:sp>
        <p:nvSpPr>
          <p:cNvPr id="100" name="CaixaDeTexto 99">
            <a:extLst>
              <a:ext uri="{FF2B5EF4-FFF2-40B4-BE49-F238E27FC236}">
                <a16:creationId xmlns:a16="http://schemas.microsoft.com/office/drawing/2014/main" id="{A948B74B-1EAE-4043-96B0-8099AB2352AC}"/>
              </a:ext>
            </a:extLst>
          </p:cNvPr>
          <p:cNvSpPr txBox="1"/>
          <p:nvPr/>
        </p:nvSpPr>
        <p:spPr>
          <a:xfrm>
            <a:off x="383549" y="2821554"/>
            <a:ext cx="1668583" cy="369332"/>
          </a:xfrm>
          <a:prstGeom prst="rect">
            <a:avLst/>
          </a:prstGeom>
          <a:solidFill>
            <a:srgbClr val="E6D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algn="ctr">
              <a:defRPr sz="900">
                <a:latin typeface="Quicksand Light"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BR" sz="1100" dirty="0">
                <a:solidFill>
                  <a:schemeClr val="tx1"/>
                </a:solidFill>
              </a:rPr>
              <a:t>Mini App Parceiro </a:t>
            </a:r>
            <a:br>
              <a:rPr lang="pt-BR" sz="1100" dirty="0">
                <a:solidFill>
                  <a:schemeClr val="tx1"/>
                </a:solidFill>
              </a:rPr>
            </a:br>
            <a:r>
              <a:rPr lang="pt-BR" sz="1100" dirty="0">
                <a:solidFill>
                  <a:schemeClr val="tx1"/>
                </a:solidFill>
              </a:rPr>
              <a:t>(HTML / </a:t>
            </a:r>
            <a:r>
              <a:rPr lang="pt-BR" sz="1100" dirty="0" err="1">
                <a:solidFill>
                  <a:schemeClr val="tx1"/>
                </a:solidFill>
              </a:rPr>
              <a:t>Javascript</a:t>
            </a:r>
            <a:r>
              <a:rPr lang="pt-BR" sz="1100" dirty="0">
                <a:solidFill>
                  <a:schemeClr val="tx1"/>
                </a:solidFill>
              </a:rPr>
              <a:t>)</a:t>
            </a:r>
          </a:p>
        </p:txBody>
      </p:sp>
      <p:pic>
        <p:nvPicPr>
          <p:cNvPr id="103" name="Imagem 102" descr="Placa vermelha com letras brancas em fundo preto&#10;&#10;Descrição gerada automaticamente com confiança média">
            <a:extLst>
              <a:ext uri="{FF2B5EF4-FFF2-40B4-BE49-F238E27FC236}">
                <a16:creationId xmlns:a16="http://schemas.microsoft.com/office/drawing/2014/main" id="{B92B5458-8298-41A6-9DF7-7DB091E02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673" y="3223606"/>
            <a:ext cx="738001" cy="442800"/>
          </a:xfrm>
          <a:prstGeom prst="rect">
            <a:avLst/>
          </a:prstGeom>
        </p:spPr>
      </p:pic>
      <p:pic>
        <p:nvPicPr>
          <p:cNvPr id="105" name="Imagem 104" descr="Placa vermelha com letras brancas em fundo preto&#10;&#10;Descrição gerada automaticamente com confiança baixa">
            <a:extLst>
              <a:ext uri="{FF2B5EF4-FFF2-40B4-BE49-F238E27FC236}">
                <a16:creationId xmlns:a16="http://schemas.microsoft.com/office/drawing/2014/main" id="{6F07385A-A26F-484B-8A49-12B88A49B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683" y="3236708"/>
            <a:ext cx="442800" cy="442800"/>
          </a:xfrm>
          <a:prstGeom prst="rect">
            <a:avLst/>
          </a:prstGeom>
        </p:spPr>
      </p:pic>
      <p:pic>
        <p:nvPicPr>
          <p:cNvPr id="111" name="Imagem 110" descr="Uma imagem contendo Forma&#10;&#10;Descrição gerada automaticamente">
            <a:extLst>
              <a:ext uri="{FF2B5EF4-FFF2-40B4-BE49-F238E27FC236}">
                <a16:creationId xmlns:a16="http://schemas.microsoft.com/office/drawing/2014/main" id="{96111B3D-8D56-42DA-8A8C-078528B8A0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2808" y="3280612"/>
            <a:ext cx="371787" cy="443013"/>
          </a:xfrm>
          <a:prstGeom prst="rect">
            <a:avLst/>
          </a:prstGeom>
        </p:spPr>
      </p:pic>
      <p:grpSp>
        <p:nvGrpSpPr>
          <p:cNvPr id="3" name="Agrupar 2">
            <a:extLst>
              <a:ext uri="{FF2B5EF4-FFF2-40B4-BE49-F238E27FC236}">
                <a16:creationId xmlns:a16="http://schemas.microsoft.com/office/drawing/2014/main" id="{24F0682F-B0FD-4B15-8E7D-3CD928414F53}"/>
              </a:ext>
            </a:extLst>
          </p:cNvPr>
          <p:cNvGrpSpPr/>
          <p:nvPr/>
        </p:nvGrpSpPr>
        <p:grpSpPr>
          <a:xfrm>
            <a:off x="2480205" y="1001254"/>
            <a:ext cx="6700165" cy="5776727"/>
            <a:chOff x="2480205" y="1075480"/>
            <a:chExt cx="6700165" cy="5576857"/>
          </a:xfrm>
        </p:grpSpPr>
        <p:sp>
          <p:nvSpPr>
            <p:cNvPr id="2" name="Retângulo 1">
              <a:extLst>
                <a:ext uri="{FF2B5EF4-FFF2-40B4-BE49-F238E27FC236}">
                  <a16:creationId xmlns:a16="http://schemas.microsoft.com/office/drawing/2014/main" id="{68C5722E-0D8E-4C08-AB55-67FB29236CBF}"/>
                </a:ext>
              </a:extLst>
            </p:cNvPr>
            <p:cNvSpPr/>
            <p:nvPr/>
          </p:nvSpPr>
          <p:spPr>
            <a:xfrm>
              <a:off x="2598682" y="1106777"/>
              <a:ext cx="6516000" cy="5491200"/>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C4B06F19-9904-4820-8BE9-04C8A6CF3142}"/>
                </a:ext>
              </a:extLst>
            </p:cNvPr>
            <p:cNvSpPr txBox="1"/>
            <p:nvPr/>
          </p:nvSpPr>
          <p:spPr>
            <a:xfrm>
              <a:off x="2652852" y="5687343"/>
              <a:ext cx="3167855" cy="307777"/>
            </a:xfrm>
            <a:prstGeom prst="rect">
              <a:avLst/>
            </a:prstGeom>
            <a:noFill/>
          </p:spPr>
          <p:txBody>
            <a:bodyPr wrap="none" rtlCol="0">
              <a:spAutoFit/>
            </a:bodyPr>
            <a:lstStyle/>
            <a:p>
              <a:r>
                <a:rPr lang="pt-BR" sz="1400" b="1" dirty="0">
                  <a:solidFill>
                    <a:schemeClr val="bg1"/>
                  </a:solidFill>
                  <a:latin typeface="Quicksand" pitchFamily="2" charset="0"/>
                </a:rPr>
                <a:t>Plataforma da funcionalidade nativa</a:t>
              </a:r>
            </a:p>
          </p:txBody>
        </p:sp>
        <p:sp>
          <p:nvSpPr>
            <p:cNvPr id="12" name="Retângulo 11">
              <a:extLst>
                <a:ext uri="{FF2B5EF4-FFF2-40B4-BE49-F238E27FC236}">
                  <a16:creationId xmlns:a16="http://schemas.microsoft.com/office/drawing/2014/main" id="{20E30023-7B9F-43D4-8007-54970D2F0FC9}"/>
                </a:ext>
              </a:extLst>
            </p:cNvPr>
            <p:cNvSpPr/>
            <p:nvPr/>
          </p:nvSpPr>
          <p:spPr>
            <a:xfrm>
              <a:off x="2705831" y="5942192"/>
              <a:ext cx="6282210" cy="590825"/>
            </a:xfrm>
            <a:prstGeom prst="rect">
              <a:avLst/>
            </a:prstGeom>
            <a:solidFill>
              <a:srgbClr val="A9D18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9E208BDA-D921-44C6-B618-A3786EFE85B3}"/>
                </a:ext>
              </a:extLst>
            </p:cNvPr>
            <p:cNvSpPr/>
            <p:nvPr/>
          </p:nvSpPr>
          <p:spPr>
            <a:xfrm>
              <a:off x="4349306" y="6097279"/>
              <a:ext cx="1080000" cy="3060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latin typeface="Quicksand Light" pitchFamily="2" charset="0"/>
                </a:rPr>
                <a:t>Storage</a:t>
              </a:r>
              <a:endParaRPr lang="pt-BR" sz="1200" dirty="0">
                <a:solidFill>
                  <a:schemeClr val="tx1"/>
                </a:solidFill>
                <a:latin typeface="Quicksand Light" pitchFamily="2" charset="0"/>
              </a:endParaRPr>
            </a:p>
          </p:txBody>
        </p:sp>
        <p:sp>
          <p:nvSpPr>
            <p:cNvPr id="36" name="Retângulo 35">
              <a:extLst>
                <a:ext uri="{FF2B5EF4-FFF2-40B4-BE49-F238E27FC236}">
                  <a16:creationId xmlns:a16="http://schemas.microsoft.com/office/drawing/2014/main" id="{406B5D0B-E2A0-410D-8594-951D877B41B5}"/>
                </a:ext>
              </a:extLst>
            </p:cNvPr>
            <p:cNvSpPr/>
            <p:nvPr/>
          </p:nvSpPr>
          <p:spPr>
            <a:xfrm>
              <a:off x="2815384" y="6098899"/>
              <a:ext cx="1080000" cy="304377"/>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Câmera</a:t>
              </a:r>
            </a:p>
          </p:txBody>
        </p:sp>
        <p:sp>
          <p:nvSpPr>
            <p:cNvPr id="38" name="Retângulo 37">
              <a:extLst>
                <a:ext uri="{FF2B5EF4-FFF2-40B4-BE49-F238E27FC236}">
                  <a16:creationId xmlns:a16="http://schemas.microsoft.com/office/drawing/2014/main" id="{61DADB4C-44F8-47C4-8243-0FB3E9E85E57}"/>
                </a:ext>
              </a:extLst>
            </p:cNvPr>
            <p:cNvSpPr/>
            <p:nvPr/>
          </p:nvSpPr>
          <p:spPr>
            <a:xfrm>
              <a:off x="2709052" y="3872073"/>
              <a:ext cx="2950705" cy="1159200"/>
            </a:xfrm>
            <a:prstGeom prst="rect">
              <a:avLst/>
            </a:prstGeom>
            <a:solidFill>
              <a:srgbClr val="A9D18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CaixaDeTexto 38">
              <a:extLst>
                <a:ext uri="{FF2B5EF4-FFF2-40B4-BE49-F238E27FC236}">
                  <a16:creationId xmlns:a16="http://schemas.microsoft.com/office/drawing/2014/main" id="{9D34444F-1A3E-4E53-B447-3F35993EA1E9}"/>
                </a:ext>
              </a:extLst>
            </p:cNvPr>
            <p:cNvSpPr txBox="1"/>
            <p:nvPr/>
          </p:nvSpPr>
          <p:spPr>
            <a:xfrm>
              <a:off x="2667124" y="3557822"/>
              <a:ext cx="535724" cy="307777"/>
            </a:xfrm>
            <a:prstGeom prst="rect">
              <a:avLst/>
            </a:prstGeom>
            <a:noFill/>
          </p:spPr>
          <p:txBody>
            <a:bodyPr wrap="none" rtlCol="0">
              <a:spAutoFit/>
            </a:bodyPr>
            <a:lstStyle/>
            <a:p>
              <a:r>
                <a:rPr lang="pt-BR" sz="1400" b="1" dirty="0">
                  <a:solidFill>
                    <a:schemeClr val="bg1"/>
                  </a:solidFill>
                  <a:latin typeface="Quicksand" pitchFamily="2" charset="0"/>
                </a:rPr>
                <a:t>SDK</a:t>
              </a:r>
            </a:p>
          </p:txBody>
        </p:sp>
        <p:sp>
          <p:nvSpPr>
            <p:cNvPr id="40" name="Retângulo 39">
              <a:extLst>
                <a:ext uri="{FF2B5EF4-FFF2-40B4-BE49-F238E27FC236}">
                  <a16:creationId xmlns:a16="http://schemas.microsoft.com/office/drawing/2014/main" id="{55FB6FA6-508C-42DE-8781-E9191B2264A3}"/>
                </a:ext>
              </a:extLst>
            </p:cNvPr>
            <p:cNvSpPr/>
            <p:nvPr/>
          </p:nvSpPr>
          <p:spPr>
            <a:xfrm>
              <a:off x="6097328" y="6098169"/>
              <a:ext cx="1312539" cy="3060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Biometria</a:t>
              </a:r>
            </a:p>
          </p:txBody>
        </p:sp>
        <p:sp>
          <p:nvSpPr>
            <p:cNvPr id="41" name="Retângulo 40">
              <a:extLst>
                <a:ext uri="{FF2B5EF4-FFF2-40B4-BE49-F238E27FC236}">
                  <a16:creationId xmlns:a16="http://schemas.microsoft.com/office/drawing/2014/main" id="{B0DD08BB-ACBC-4DE7-AD03-5EDB93B1F6A6}"/>
                </a:ext>
              </a:extLst>
            </p:cNvPr>
            <p:cNvSpPr/>
            <p:nvPr/>
          </p:nvSpPr>
          <p:spPr>
            <a:xfrm>
              <a:off x="7742811" y="6098899"/>
              <a:ext cx="1080000" cy="3060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GPS</a:t>
              </a:r>
            </a:p>
          </p:txBody>
        </p:sp>
        <p:sp>
          <p:nvSpPr>
            <p:cNvPr id="42" name="Retângulo 41">
              <a:extLst>
                <a:ext uri="{FF2B5EF4-FFF2-40B4-BE49-F238E27FC236}">
                  <a16:creationId xmlns:a16="http://schemas.microsoft.com/office/drawing/2014/main" id="{1AEC46F6-629E-438D-9421-FA770A1E5E34}"/>
                </a:ext>
              </a:extLst>
            </p:cNvPr>
            <p:cNvSpPr/>
            <p:nvPr/>
          </p:nvSpPr>
          <p:spPr>
            <a:xfrm>
              <a:off x="2774975" y="4572046"/>
              <a:ext cx="1328874" cy="3852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latin typeface="Quicksand Light" pitchFamily="2" charset="0"/>
                </a:rPr>
                <a:t>IdWall</a:t>
              </a:r>
              <a:endParaRPr lang="pt-BR" sz="1200" dirty="0">
                <a:solidFill>
                  <a:schemeClr val="tx1"/>
                </a:solidFill>
                <a:latin typeface="Quicksand Light" pitchFamily="2" charset="0"/>
              </a:endParaRPr>
            </a:p>
          </p:txBody>
        </p:sp>
        <p:sp>
          <p:nvSpPr>
            <p:cNvPr id="44" name="Retângulo 43">
              <a:extLst>
                <a:ext uri="{FF2B5EF4-FFF2-40B4-BE49-F238E27FC236}">
                  <a16:creationId xmlns:a16="http://schemas.microsoft.com/office/drawing/2014/main" id="{015F7A35-41CF-4987-8DA5-980BCCDE1A78}"/>
                </a:ext>
              </a:extLst>
            </p:cNvPr>
            <p:cNvSpPr/>
            <p:nvPr/>
          </p:nvSpPr>
          <p:spPr>
            <a:xfrm>
              <a:off x="3479253" y="3977794"/>
              <a:ext cx="1328874" cy="3852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latin typeface="Quicksand Light" pitchFamily="2" charset="0"/>
                </a:rPr>
                <a:t>Firebase</a:t>
              </a:r>
              <a:endParaRPr lang="pt-BR" sz="1200" dirty="0">
                <a:solidFill>
                  <a:schemeClr val="tx1"/>
                </a:solidFill>
                <a:latin typeface="Quicksand Light" pitchFamily="2" charset="0"/>
              </a:endParaRPr>
            </a:p>
          </p:txBody>
        </p:sp>
        <p:sp>
          <p:nvSpPr>
            <p:cNvPr id="43" name="Retângulo 42">
              <a:extLst>
                <a:ext uri="{FF2B5EF4-FFF2-40B4-BE49-F238E27FC236}">
                  <a16:creationId xmlns:a16="http://schemas.microsoft.com/office/drawing/2014/main" id="{72D59267-2585-475F-AE2B-6E16527A59F9}"/>
                </a:ext>
              </a:extLst>
            </p:cNvPr>
            <p:cNvSpPr/>
            <p:nvPr/>
          </p:nvSpPr>
          <p:spPr>
            <a:xfrm>
              <a:off x="4240817" y="4556840"/>
              <a:ext cx="1328874" cy="3852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latin typeface="Quicksand Light" pitchFamily="2" charset="0"/>
                </a:rPr>
                <a:t>Dynatrace</a:t>
              </a:r>
              <a:endParaRPr lang="pt-BR" sz="1200" dirty="0">
                <a:solidFill>
                  <a:schemeClr val="tx1"/>
                </a:solidFill>
                <a:latin typeface="Quicksand Light" pitchFamily="2" charset="0"/>
              </a:endParaRPr>
            </a:p>
          </p:txBody>
        </p:sp>
        <p:sp>
          <p:nvSpPr>
            <p:cNvPr id="48" name="Retângulo 47">
              <a:extLst>
                <a:ext uri="{FF2B5EF4-FFF2-40B4-BE49-F238E27FC236}">
                  <a16:creationId xmlns:a16="http://schemas.microsoft.com/office/drawing/2014/main" id="{5DE0FBBE-C525-4845-BB44-564FD15CEB9E}"/>
                </a:ext>
              </a:extLst>
            </p:cNvPr>
            <p:cNvSpPr/>
            <p:nvPr/>
          </p:nvSpPr>
          <p:spPr>
            <a:xfrm>
              <a:off x="2667124" y="2894557"/>
              <a:ext cx="6307166" cy="654320"/>
            </a:xfrm>
            <a:prstGeom prst="rect">
              <a:avLst/>
            </a:prstGeom>
            <a:solidFill>
              <a:srgbClr val="A9D18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CaixaDeTexto 48">
              <a:extLst>
                <a:ext uri="{FF2B5EF4-FFF2-40B4-BE49-F238E27FC236}">
                  <a16:creationId xmlns:a16="http://schemas.microsoft.com/office/drawing/2014/main" id="{541944D5-F7FD-472F-ABA9-F07C5C49105D}"/>
                </a:ext>
              </a:extLst>
            </p:cNvPr>
            <p:cNvSpPr txBox="1"/>
            <p:nvPr/>
          </p:nvSpPr>
          <p:spPr>
            <a:xfrm>
              <a:off x="2665462" y="2587900"/>
              <a:ext cx="2506500" cy="307777"/>
            </a:xfrm>
            <a:prstGeom prst="rect">
              <a:avLst/>
            </a:prstGeom>
            <a:noFill/>
          </p:spPr>
          <p:txBody>
            <a:bodyPr wrap="square" lIns="91440" tIns="45720" rIns="91440" bIns="45720" rtlCol="0" anchor="t">
              <a:spAutoFit/>
            </a:bodyPr>
            <a:lstStyle/>
            <a:p>
              <a:r>
                <a:rPr lang="pt-BR" sz="1400" b="1" dirty="0">
                  <a:solidFill>
                    <a:schemeClr val="bg1"/>
                  </a:solidFill>
                  <a:latin typeface="Quicksand"/>
                </a:rPr>
                <a:t>Communication </a:t>
              </a:r>
              <a:r>
                <a:rPr lang="pt-BR" sz="1400" b="1" dirty="0" err="1">
                  <a:solidFill>
                    <a:schemeClr val="bg1"/>
                  </a:solidFill>
                  <a:latin typeface="Quicksand"/>
                </a:rPr>
                <a:t>Channel</a:t>
              </a:r>
              <a:endParaRPr lang="pt-BR" sz="1400" b="1" dirty="0">
                <a:solidFill>
                  <a:schemeClr val="bg1"/>
                </a:solidFill>
                <a:latin typeface="Quicksand"/>
              </a:endParaRPr>
            </a:p>
          </p:txBody>
        </p:sp>
        <p:sp>
          <p:nvSpPr>
            <p:cNvPr id="50" name="Retângulo 49">
              <a:extLst>
                <a:ext uri="{FF2B5EF4-FFF2-40B4-BE49-F238E27FC236}">
                  <a16:creationId xmlns:a16="http://schemas.microsoft.com/office/drawing/2014/main" id="{2C0FD279-A3AD-48B9-9A27-DCA395BA06AE}"/>
                </a:ext>
              </a:extLst>
            </p:cNvPr>
            <p:cNvSpPr/>
            <p:nvPr/>
          </p:nvSpPr>
          <p:spPr>
            <a:xfrm>
              <a:off x="2986808" y="2992601"/>
              <a:ext cx="2160000" cy="414213"/>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Bridge</a:t>
              </a:r>
              <a:r>
                <a:rPr lang="pt-BR" sz="1400" dirty="0">
                  <a:solidFill>
                    <a:schemeClr val="tx1"/>
                  </a:solidFill>
                  <a:latin typeface="Quicksand Light" pitchFamily="2" charset="0"/>
                </a:rPr>
                <a:t> </a:t>
              </a:r>
              <a:r>
                <a:rPr lang="pt-BR" sz="1200" dirty="0">
                  <a:solidFill>
                    <a:schemeClr val="tx1"/>
                  </a:solidFill>
                  <a:latin typeface="Quicksand Light" pitchFamily="2" charset="0"/>
                </a:rPr>
                <a:t>JS</a:t>
              </a:r>
            </a:p>
          </p:txBody>
        </p:sp>
        <p:sp>
          <p:nvSpPr>
            <p:cNvPr id="51" name="Retângulo 50">
              <a:extLst>
                <a:ext uri="{FF2B5EF4-FFF2-40B4-BE49-F238E27FC236}">
                  <a16:creationId xmlns:a16="http://schemas.microsoft.com/office/drawing/2014/main" id="{CB3117F4-9A3D-4E84-9B21-539B4E99CC29}"/>
                </a:ext>
              </a:extLst>
            </p:cNvPr>
            <p:cNvSpPr/>
            <p:nvPr/>
          </p:nvSpPr>
          <p:spPr>
            <a:xfrm>
              <a:off x="6599708" y="2957459"/>
              <a:ext cx="2160000" cy="414214"/>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Módulo </a:t>
              </a:r>
              <a:r>
                <a:rPr lang="pt-BR" sz="1200" dirty="0" err="1">
                  <a:solidFill>
                    <a:schemeClr val="tx1"/>
                  </a:solidFill>
                  <a:latin typeface="Quicksand Light" pitchFamily="2" charset="0"/>
                </a:rPr>
                <a:t>wrappers</a:t>
              </a:r>
              <a:endParaRPr lang="pt-BR" sz="1200" dirty="0">
                <a:solidFill>
                  <a:schemeClr val="tx1"/>
                </a:solidFill>
                <a:latin typeface="Quicksand Light" pitchFamily="2" charset="0"/>
              </a:endParaRPr>
            </a:p>
          </p:txBody>
        </p:sp>
        <p:sp>
          <p:nvSpPr>
            <p:cNvPr id="53" name="CaixaDeTexto 52">
              <a:extLst>
                <a:ext uri="{FF2B5EF4-FFF2-40B4-BE49-F238E27FC236}">
                  <a16:creationId xmlns:a16="http://schemas.microsoft.com/office/drawing/2014/main" id="{F3D2CEBC-646D-441F-A09D-DB866075F05D}"/>
                </a:ext>
              </a:extLst>
            </p:cNvPr>
            <p:cNvSpPr txBox="1"/>
            <p:nvPr/>
          </p:nvSpPr>
          <p:spPr>
            <a:xfrm>
              <a:off x="6003103" y="3564298"/>
              <a:ext cx="2574600" cy="307777"/>
            </a:xfrm>
            <a:prstGeom prst="rect">
              <a:avLst/>
            </a:prstGeom>
            <a:noFill/>
          </p:spPr>
          <p:txBody>
            <a:bodyPr wrap="square" lIns="91440" tIns="45720" rIns="91440" bIns="45720" rtlCol="0" anchor="t">
              <a:spAutoFit/>
            </a:bodyPr>
            <a:lstStyle/>
            <a:p>
              <a:r>
                <a:rPr lang="pt-BR" sz="1400" b="1" dirty="0">
                  <a:solidFill>
                    <a:schemeClr val="bg1"/>
                  </a:solidFill>
                  <a:latin typeface="Quicksand"/>
                </a:rPr>
                <a:t>Core </a:t>
              </a:r>
              <a:r>
                <a:rPr lang="pt-BR" sz="1400" b="1" dirty="0">
                  <a:solidFill>
                    <a:schemeClr val="bg1"/>
                  </a:solidFill>
                  <a:latin typeface="Quicksand" pitchFamily="2" charset="0"/>
                </a:rPr>
                <a:t>Business</a:t>
              </a:r>
              <a:r>
                <a:rPr lang="pt-BR" sz="1400" b="1" dirty="0">
                  <a:solidFill>
                    <a:schemeClr val="bg1"/>
                  </a:solidFill>
                  <a:latin typeface="Quicksand"/>
                </a:rPr>
                <a:t> Domain</a:t>
              </a:r>
            </a:p>
          </p:txBody>
        </p:sp>
        <p:sp>
          <p:nvSpPr>
            <p:cNvPr id="55" name="Retângulo 54">
              <a:extLst>
                <a:ext uri="{FF2B5EF4-FFF2-40B4-BE49-F238E27FC236}">
                  <a16:creationId xmlns:a16="http://schemas.microsoft.com/office/drawing/2014/main" id="{7C37D288-B6E0-42E6-9123-2A3D432987DF}"/>
                </a:ext>
              </a:extLst>
            </p:cNvPr>
            <p:cNvSpPr/>
            <p:nvPr/>
          </p:nvSpPr>
          <p:spPr>
            <a:xfrm>
              <a:off x="6066861" y="3864116"/>
              <a:ext cx="2950705" cy="1157947"/>
            </a:xfrm>
            <a:prstGeom prst="rect">
              <a:avLst/>
            </a:prstGeom>
            <a:solidFill>
              <a:srgbClr val="A9D18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Retângulo 55">
              <a:extLst>
                <a:ext uri="{FF2B5EF4-FFF2-40B4-BE49-F238E27FC236}">
                  <a16:creationId xmlns:a16="http://schemas.microsoft.com/office/drawing/2014/main" id="{AB7D09CB-0DD7-4609-8F98-B4CDDF665331}"/>
                </a:ext>
              </a:extLst>
            </p:cNvPr>
            <p:cNvSpPr/>
            <p:nvPr/>
          </p:nvSpPr>
          <p:spPr>
            <a:xfrm>
              <a:off x="6148580" y="4537972"/>
              <a:ext cx="1328874" cy="4320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Extrato</a:t>
              </a:r>
            </a:p>
          </p:txBody>
        </p:sp>
        <p:sp>
          <p:nvSpPr>
            <p:cNvPr id="57" name="Retângulo 56">
              <a:extLst>
                <a:ext uri="{FF2B5EF4-FFF2-40B4-BE49-F238E27FC236}">
                  <a16:creationId xmlns:a16="http://schemas.microsoft.com/office/drawing/2014/main" id="{B21667DE-9E26-479C-B3DB-15A275160082}"/>
                </a:ext>
              </a:extLst>
            </p:cNvPr>
            <p:cNvSpPr/>
            <p:nvPr/>
          </p:nvSpPr>
          <p:spPr>
            <a:xfrm>
              <a:off x="6973747" y="3963686"/>
              <a:ext cx="1328874" cy="4320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Saldo</a:t>
              </a:r>
            </a:p>
          </p:txBody>
        </p:sp>
        <p:sp>
          <p:nvSpPr>
            <p:cNvPr id="58" name="Retângulo 57">
              <a:extLst>
                <a:ext uri="{FF2B5EF4-FFF2-40B4-BE49-F238E27FC236}">
                  <a16:creationId xmlns:a16="http://schemas.microsoft.com/office/drawing/2014/main" id="{864CB11E-2273-45AE-9C9F-7A2826F615A8}"/>
                </a:ext>
              </a:extLst>
            </p:cNvPr>
            <p:cNvSpPr/>
            <p:nvPr/>
          </p:nvSpPr>
          <p:spPr>
            <a:xfrm>
              <a:off x="7559173" y="4540135"/>
              <a:ext cx="1381958" cy="4320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Rede</a:t>
              </a:r>
              <a:r>
                <a:rPr lang="pt-BR" sz="1400" dirty="0">
                  <a:solidFill>
                    <a:schemeClr val="tx1"/>
                  </a:solidFill>
                  <a:latin typeface="Quicksand Light" pitchFamily="2" charset="0"/>
                </a:rPr>
                <a:t> </a:t>
              </a:r>
              <a:r>
                <a:rPr lang="pt-BR" sz="1200" dirty="0">
                  <a:solidFill>
                    <a:schemeClr val="tx1"/>
                  </a:solidFill>
                  <a:latin typeface="Quicksand Light" pitchFamily="2" charset="0"/>
                </a:rPr>
                <a:t>credenciada</a:t>
              </a:r>
            </a:p>
          </p:txBody>
        </p:sp>
        <p:sp>
          <p:nvSpPr>
            <p:cNvPr id="59" name="Retângulo 58">
              <a:extLst>
                <a:ext uri="{FF2B5EF4-FFF2-40B4-BE49-F238E27FC236}">
                  <a16:creationId xmlns:a16="http://schemas.microsoft.com/office/drawing/2014/main" id="{319A83E4-D6B2-441C-9DAF-0710C0F3652E}"/>
                </a:ext>
              </a:extLst>
            </p:cNvPr>
            <p:cNvSpPr/>
            <p:nvPr/>
          </p:nvSpPr>
          <p:spPr>
            <a:xfrm>
              <a:off x="2607943" y="1431407"/>
              <a:ext cx="6427721" cy="409201"/>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CaixaDeTexto 59">
              <a:extLst>
                <a:ext uri="{FF2B5EF4-FFF2-40B4-BE49-F238E27FC236}">
                  <a16:creationId xmlns:a16="http://schemas.microsoft.com/office/drawing/2014/main" id="{3857DA00-0DD4-4982-8452-620D86572B7D}"/>
                </a:ext>
              </a:extLst>
            </p:cNvPr>
            <p:cNvSpPr txBox="1"/>
            <p:nvPr/>
          </p:nvSpPr>
          <p:spPr>
            <a:xfrm>
              <a:off x="2480205" y="1332897"/>
              <a:ext cx="6516000" cy="369332"/>
            </a:xfrm>
            <a:prstGeom prst="rect">
              <a:avLst/>
            </a:prstGeom>
            <a:noFill/>
          </p:spPr>
          <p:txBody>
            <a:bodyPr wrap="square" lIns="91440" tIns="45720" rIns="91440" bIns="45720" rtlCol="0" anchor="t">
              <a:spAutoFit/>
            </a:bodyPr>
            <a:lstStyle/>
            <a:p>
              <a:pPr algn="ctr"/>
              <a:r>
                <a:rPr lang="pt-BR" dirty="0">
                  <a:solidFill>
                    <a:schemeClr val="bg1"/>
                  </a:solidFill>
                  <a:latin typeface="Quicksand"/>
                </a:rPr>
                <a:t> </a:t>
              </a:r>
              <a:endParaRPr lang="pt-BR" sz="1400" dirty="0">
                <a:solidFill>
                  <a:schemeClr val="bg1"/>
                </a:solidFill>
                <a:latin typeface="Quicksand" pitchFamily="2" charset="0"/>
              </a:endParaRPr>
            </a:p>
          </p:txBody>
        </p:sp>
        <p:sp>
          <p:nvSpPr>
            <p:cNvPr id="62" name="CaixaDeTexto 61">
              <a:extLst>
                <a:ext uri="{FF2B5EF4-FFF2-40B4-BE49-F238E27FC236}">
                  <a16:creationId xmlns:a16="http://schemas.microsoft.com/office/drawing/2014/main" id="{124E29A1-8E1F-4567-B96E-2BFC2B3B6FCD}"/>
                </a:ext>
              </a:extLst>
            </p:cNvPr>
            <p:cNvSpPr txBox="1"/>
            <p:nvPr/>
          </p:nvSpPr>
          <p:spPr>
            <a:xfrm>
              <a:off x="2705831" y="1720599"/>
              <a:ext cx="572593" cy="307777"/>
            </a:xfrm>
            <a:prstGeom prst="rect">
              <a:avLst/>
            </a:prstGeom>
            <a:noFill/>
          </p:spPr>
          <p:txBody>
            <a:bodyPr wrap="none" rtlCol="0">
              <a:spAutoFit/>
            </a:bodyPr>
            <a:lstStyle/>
            <a:p>
              <a:r>
                <a:rPr lang="pt-BR" sz="1400" b="1" dirty="0" err="1">
                  <a:solidFill>
                    <a:schemeClr val="bg1"/>
                  </a:solidFill>
                  <a:latin typeface="Quicksand" pitchFamily="2" charset="0"/>
                </a:rPr>
                <a:t>View</a:t>
              </a:r>
              <a:endParaRPr lang="pt-BR" sz="1400" b="1" dirty="0">
                <a:solidFill>
                  <a:schemeClr val="bg1"/>
                </a:solidFill>
                <a:latin typeface="Quicksand" pitchFamily="2" charset="0"/>
              </a:endParaRPr>
            </a:p>
          </p:txBody>
        </p:sp>
        <p:sp>
          <p:nvSpPr>
            <p:cNvPr id="64" name="Retângulo 63">
              <a:extLst>
                <a:ext uri="{FF2B5EF4-FFF2-40B4-BE49-F238E27FC236}">
                  <a16:creationId xmlns:a16="http://schemas.microsoft.com/office/drawing/2014/main" id="{578FEEB8-9A02-4102-9789-15819F8A53E1}"/>
                </a:ext>
              </a:extLst>
            </p:cNvPr>
            <p:cNvSpPr/>
            <p:nvPr/>
          </p:nvSpPr>
          <p:spPr>
            <a:xfrm>
              <a:off x="2724840" y="2023875"/>
              <a:ext cx="6220735" cy="550205"/>
            </a:xfrm>
            <a:prstGeom prst="rect">
              <a:avLst/>
            </a:prstGeom>
            <a:solidFill>
              <a:srgbClr val="A9D18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tângulo 64">
              <a:extLst>
                <a:ext uri="{FF2B5EF4-FFF2-40B4-BE49-F238E27FC236}">
                  <a16:creationId xmlns:a16="http://schemas.microsoft.com/office/drawing/2014/main" id="{C9BB4B38-2739-4B2F-80A9-6E5F08B88F3E}"/>
                </a:ext>
              </a:extLst>
            </p:cNvPr>
            <p:cNvSpPr/>
            <p:nvPr/>
          </p:nvSpPr>
          <p:spPr>
            <a:xfrm>
              <a:off x="2883641" y="2078459"/>
              <a:ext cx="1674000" cy="414213"/>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latin typeface="Quicksand Light" pitchFamily="2" charset="0"/>
                </a:rPr>
                <a:t>Splash</a:t>
              </a:r>
              <a:endParaRPr lang="pt-BR" sz="1200" dirty="0">
                <a:solidFill>
                  <a:schemeClr val="tx1"/>
                </a:solidFill>
                <a:latin typeface="Quicksand Light" pitchFamily="2" charset="0"/>
              </a:endParaRPr>
            </a:p>
          </p:txBody>
        </p:sp>
        <p:sp>
          <p:nvSpPr>
            <p:cNvPr id="66" name="Retângulo 65">
              <a:extLst>
                <a:ext uri="{FF2B5EF4-FFF2-40B4-BE49-F238E27FC236}">
                  <a16:creationId xmlns:a16="http://schemas.microsoft.com/office/drawing/2014/main" id="{9D41B0EC-0A9F-4BDC-9639-4BF353AB4957}"/>
                </a:ext>
              </a:extLst>
            </p:cNvPr>
            <p:cNvSpPr/>
            <p:nvPr/>
          </p:nvSpPr>
          <p:spPr>
            <a:xfrm>
              <a:off x="4998207" y="2098326"/>
              <a:ext cx="1674000" cy="414213"/>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Home</a:t>
              </a:r>
            </a:p>
          </p:txBody>
        </p:sp>
        <p:sp>
          <p:nvSpPr>
            <p:cNvPr id="67" name="Retângulo 66">
              <a:extLst>
                <a:ext uri="{FF2B5EF4-FFF2-40B4-BE49-F238E27FC236}">
                  <a16:creationId xmlns:a16="http://schemas.microsoft.com/office/drawing/2014/main" id="{2C89C771-E870-4A4B-86D0-EA62441EDC30}"/>
                </a:ext>
              </a:extLst>
            </p:cNvPr>
            <p:cNvSpPr/>
            <p:nvPr/>
          </p:nvSpPr>
          <p:spPr>
            <a:xfrm>
              <a:off x="7212488" y="2096985"/>
              <a:ext cx="1673705" cy="414213"/>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Menu</a:t>
              </a:r>
            </a:p>
          </p:txBody>
        </p:sp>
        <p:sp>
          <p:nvSpPr>
            <p:cNvPr id="52" name="Retângulo 51">
              <a:extLst>
                <a:ext uri="{FF2B5EF4-FFF2-40B4-BE49-F238E27FC236}">
                  <a16:creationId xmlns:a16="http://schemas.microsoft.com/office/drawing/2014/main" id="{69099046-9381-4146-9013-CF8B1AFAD6D4}"/>
                </a:ext>
              </a:extLst>
            </p:cNvPr>
            <p:cNvSpPr/>
            <p:nvPr/>
          </p:nvSpPr>
          <p:spPr>
            <a:xfrm>
              <a:off x="2519664" y="1075480"/>
              <a:ext cx="6660706" cy="557685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71" name="Conector de Seta Reta 70">
            <a:extLst>
              <a:ext uri="{FF2B5EF4-FFF2-40B4-BE49-F238E27FC236}">
                <a16:creationId xmlns:a16="http://schemas.microsoft.com/office/drawing/2014/main" id="{14AF6AC1-A6D8-47AA-BE6C-6B8F3D8DD7EE}"/>
              </a:ext>
            </a:extLst>
          </p:cNvPr>
          <p:cNvCxnSpPr>
            <a:cxnSpLocks/>
          </p:cNvCxnSpPr>
          <p:nvPr/>
        </p:nvCxnSpPr>
        <p:spPr>
          <a:xfrm flipV="1">
            <a:off x="8792244" y="1949804"/>
            <a:ext cx="1329122" cy="121513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AF2D7BF0-25D5-4995-885D-B205BE238BDC}"/>
              </a:ext>
            </a:extLst>
          </p:cNvPr>
          <p:cNvCxnSpPr>
            <a:cxnSpLocks/>
          </p:cNvCxnSpPr>
          <p:nvPr/>
        </p:nvCxnSpPr>
        <p:spPr>
          <a:xfrm>
            <a:off x="8792244" y="3164934"/>
            <a:ext cx="1329124" cy="149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Conector de Seta Reta 72">
            <a:extLst>
              <a:ext uri="{FF2B5EF4-FFF2-40B4-BE49-F238E27FC236}">
                <a16:creationId xmlns:a16="http://schemas.microsoft.com/office/drawing/2014/main" id="{981AFC21-1F2F-4933-814F-A1C460F87C51}"/>
              </a:ext>
            </a:extLst>
          </p:cNvPr>
          <p:cNvCxnSpPr>
            <a:cxnSpLocks/>
          </p:cNvCxnSpPr>
          <p:nvPr/>
        </p:nvCxnSpPr>
        <p:spPr>
          <a:xfrm>
            <a:off x="8792244" y="3164934"/>
            <a:ext cx="1329122" cy="124712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CaixaDeTexto 28">
            <a:extLst>
              <a:ext uri="{FF2B5EF4-FFF2-40B4-BE49-F238E27FC236}">
                <a16:creationId xmlns:a16="http://schemas.microsoft.com/office/drawing/2014/main" id="{516D3768-2B4E-4089-B8E0-BAB4D47C70B8}"/>
              </a:ext>
            </a:extLst>
          </p:cNvPr>
          <p:cNvSpPr txBox="1"/>
          <p:nvPr/>
        </p:nvSpPr>
        <p:spPr>
          <a:xfrm>
            <a:off x="5207543" y="1036406"/>
            <a:ext cx="1452642" cy="307777"/>
          </a:xfrm>
          <a:prstGeom prst="rect">
            <a:avLst/>
          </a:prstGeom>
          <a:noFill/>
        </p:spPr>
        <p:txBody>
          <a:bodyPr wrap="none" rtlCol="0">
            <a:spAutoFit/>
          </a:bodyPr>
          <a:lstStyle/>
          <a:p>
            <a:pPr algn="ctr"/>
            <a:r>
              <a:rPr lang="pt-BR" sz="1400" b="1" dirty="0">
                <a:solidFill>
                  <a:schemeClr val="bg1"/>
                </a:solidFill>
                <a:latin typeface="Quicksand" pitchFamily="2" charset="0"/>
              </a:rPr>
              <a:t>Aplicação host</a:t>
            </a:r>
          </a:p>
        </p:txBody>
      </p:sp>
      <p:sp>
        <p:nvSpPr>
          <p:cNvPr id="54" name="Retângulo 53">
            <a:extLst>
              <a:ext uri="{FF2B5EF4-FFF2-40B4-BE49-F238E27FC236}">
                <a16:creationId xmlns:a16="http://schemas.microsoft.com/office/drawing/2014/main" id="{427B0E7C-EFFE-43AA-9C25-52E861AC6DC7}"/>
              </a:ext>
            </a:extLst>
          </p:cNvPr>
          <p:cNvSpPr/>
          <p:nvPr/>
        </p:nvSpPr>
        <p:spPr>
          <a:xfrm>
            <a:off x="2701910" y="5231970"/>
            <a:ext cx="6282210" cy="567596"/>
          </a:xfrm>
          <a:prstGeom prst="rect">
            <a:avLst/>
          </a:prstGeom>
          <a:solidFill>
            <a:srgbClr val="A9D18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tângulo 60">
            <a:extLst>
              <a:ext uri="{FF2B5EF4-FFF2-40B4-BE49-F238E27FC236}">
                <a16:creationId xmlns:a16="http://schemas.microsoft.com/office/drawing/2014/main" id="{F897E421-BA32-4A53-B40C-A6E10DF508B8}"/>
              </a:ext>
            </a:extLst>
          </p:cNvPr>
          <p:cNvSpPr/>
          <p:nvPr/>
        </p:nvSpPr>
        <p:spPr>
          <a:xfrm>
            <a:off x="4717542" y="5314970"/>
            <a:ext cx="1944056" cy="424492"/>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Segurança</a:t>
            </a:r>
          </a:p>
        </p:txBody>
      </p:sp>
      <p:cxnSp>
        <p:nvCxnSpPr>
          <p:cNvPr id="87" name="Conector de Seta Reta 86">
            <a:extLst>
              <a:ext uri="{FF2B5EF4-FFF2-40B4-BE49-F238E27FC236}">
                <a16:creationId xmlns:a16="http://schemas.microsoft.com/office/drawing/2014/main" id="{A04614A3-1905-4646-8061-F293F6486630}"/>
              </a:ext>
            </a:extLst>
          </p:cNvPr>
          <p:cNvCxnSpPr>
            <a:cxnSpLocks/>
          </p:cNvCxnSpPr>
          <p:nvPr/>
        </p:nvCxnSpPr>
        <p:spPr>
          <a:xfrm>
            <a:off x="2145711" y="3218506"/>
            <a:ext cx="73793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Retângulo 62">
            <a:extLst>
              <a:ext uri="{FF2B5EF4-FFF2-40B4-BE49-F238E27FC236}">
                <a16:creationId xmlns:a16="http://schemas.microsoft.com/office/drawing/2014/main" id="{32A0A83C-BBC2-46D1-8E71-FDE883C70F52}"/>
              </a:ext>
            </a:extLst>
          </p:cNvPr>
          <p:cNvSpPr/>
          <p:nvPr/>
        </p:nvSpPr>
        <p:spPr>
          <a:xfrm>
            <a:off x="2774975" y="1294840"/>
            <a:ext cx="6166156" cy="429058"/>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White-</a:t>
            </a:r>
            <a:r>
              <a:rPr lang="pt-BR" sz="1200" dirty="0" err="1">
                <a:solidFill>
                  <a:schemeClr val="tx1"/>
                </a:solidFill>
                <a:latin typeface="Quicksand Light" pitchFamily="2" charset="0"/>
              </a:rPr>
              <a:t>label</a:t>
            </a:r>
            <a:endParaRPr lang="pt-BR" sz="1200" dirty="0">
              <a:solidFill>
                <a:schemeClr val="tx1"/>
              </a:solidFill>
              <a:latin typeface="Quicksand Light" pitchFamily="2" charset="0"/>
            </a:endParaRPr>
          </a:p>
        </p:txBody>
      </p:sp>
    </p:spTree>
    <p:extLst>
      <p:ext uri="{BB962C8B-B14F-4D97-AF65-F5344CB8AC3E}">
        <p14:creationId xmlns:p14="http://schemas.microsoft.com/office/powerpoint/2010/main" val="35562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98D9DAB-8DDC-433B-9CC9-D25DA379BBC8}"/>
              </a:ext>
            </a:extLst>
          </p:cNvPr>
          <p:cNvSpPr>
            <a:spLocks noGrp="1"/>
          </p:cNvSpPr>
          <p:nvPr>
            <p:ph type="title"/>
          </p:nvPr>
        </p:nvSpPr>
        <p:spPr/>
        <p:txBody>
          <a:bodyPr/>
          <a:lstStyle/>
          <a:p>
            <a:r>
              <a:rPr lang="pt-BR" dirty="0"/>
              <a:t>Detalhamento da arquitetura</a:t>
            </a:r>
          </a:p>
        </p:txBody>
      </p:sp>
      <p:sp>
        <p:nvSpPr>
          <p:cNvPr id="5" name="Subtítulo 4">
            <a:extLst>
              <a:ext uri="{FF2B5EF4-FFF2-40B4-BE49-F238E27FC236}">
                <a16:creationId xmlns:a16="http://schemas.microsoft.com/office/drawing/2014/main" id="{52A10091-5DBF-4750-A354-14F0BF5B1B8B}"/>
              </a:ext>
            </a:extLst>
          </p:cNvPr>
          <p:cNvSpPr>
            <a:spLocks noGrp="1"/>
          </p:cNvSpPr>
          <p:nvPr>
            <p:ph type="subTitle" idx="1"/>
          </p:nvPr>
        </p:nvSpPr>
        <p:spPr/>
        <p:txBody>
          <a:bodyPr>
            <a:normAutofit fontScale="92500" lnSpcReduction="10000"/>
          </a:bodyPr>
          <a:lstStyle/>
          <a:p>
            <a:r>
              <a:rPr lang="pt-BR" dirty="0"/>
              <a:t>White-</a:t>
            </a:r>
            <a:r>
              <a:rPr lang="pt-BR" dirty="0" err="1"/>
              <a:t>label</a:t>
            </a:r>
            <a:endParaRPr lang="pt-BR" dirty="0"/>
          </a:p>
        </p:txBody>
      </p:sp>
      <p:grpSp>
        <p:nvGrpSpPr>
          <p:cNvPr id="2" name="Agrupar 1">
            <a:extLst>
              <a:ext uri="{FF2B5EF4-FFF2-40B4-BE49-F238E27FC236}">
                <a16:creationId xmlns:a16="http://schemas.microsoft.com/office/drawing/2014/main" id="{516DB7AB-8B30-4BE4-A1EC-BCE2A27A1980}"/>
              </a:ext>
            </a:extLst>
          </p:cNvPr>
          <p:cNvGrpSpPr/>
          <p:nvPr/>
        </p:nvGrpSpPr>
        <p:grpSpPr>
          <a:xfrm>
            <a:off x="3531772" y="1417686"/>
            <a:ext cx="3152539" cy="1152000"/>
            <a:chOff x="962261" y="4636149"/>
            <a:chExt cx="3152539" cy="1292245"/>
          </a:xfrm>
        </p:grpSpPr>
        <p:sp>
          <p:nvSpPr>
            <p:cNvPr id="6" name="Retângulo 5">
              <a:extLst>
                <a:ext uri="{FF2B5EF4-FFF2-40B4-BE49-F238E27FC236}">
                  <a16:creationId xmlns:a16="http://schemas.microsoft.com/office/drawing/2014/main" id="{DA259B67-BB5C-4A52-962C-9332C0D8ECEE}"/>
                </a:ext>
              </a:extLst>
            </p:cNvPr>
            <p:cNvSpPr/>
            <p:nvPr/>
          </p:nvSpPr>
          <p:spPr>
            <a:xfrm>
              <a:off x="962261" y="4636149"/>
              <a:ext cx="3152539" cy="1292245"/>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1C24FC7B-D916-4903-883D-36B1E480D375}"/>
                </a:ext>
              </a:extLst>
            </p:cNvPr>
            <p:cNvSpPr txBox="1"/>
            <p:nvPr/>
          </p:nvSpPr>
          <p:spPr>
            <a:xfrm>
              <a:off x="2046219" y="4636150"/>
              <a:ext cx="1452642" cy="307777"/>
            </a:xfrm>
            <a:prstGeom prst="rect">
              <a:avLst/>
            </a:prstGeom>
            <a:noFill/>
          </p:spPr>
          <p:txBody>
            <a:bodyPr wrap="none" rtlCol="0">
              <a:spAutoFit/>
            </a:bodyPr>
            <a:lstStyle/>
            <a:p>
              <a:pPr algn="ctr"/>
              <a:r>
                <a:rPr lang="pt-BR" sz="1400" b="1" dirty="0">
                  <a:solidFill>
                    <a:schemeClr val="bg1"/>
                  </a:solidFill>
                  <a:latin typeface="Quicksand" pitchFamily="2" charset="0"/>
                </a:rPr>
                <a:t>Aplicação host</a:t>
              </a:r>
            </a:p>
          </p:txBody>
        </p:sp>
        <p:sp>
          <p:nvSpPr>
            <p:cNvPr id="9" name="Retângulo 8">
              <a:extLst>
                <a:ext uri="{FF2B5EF4-FFF2-40B4-BE49-F238E27FC236}">
                  <a16:creationId xmlns:a16="http://schemas.microsoft.com/office/drawing/2014/main" id="{B78BD991-EFB0-4F81-9859-A9969D5CEAA7}"/>
                </a:ext>
              </a:extLst>
            </p:cNvPr>
            <p:cNvSpPr/>
            <p:nvPr/>
          </p:nvSpPr>
          <p:spPr>
            <a:xfrm>
              <a:off x="1027430" y="4984152"/>
              <a:ext cx="3022198" cy="83766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pt-BR" sz="1200" dirty="0">
                  <a:solidFill>
                    <a:schemeClr val="tx1"/>
                  </a:solidFill>
                  <a:latin typeface="Quicksand Light" pitchFamily="2" charset="0"/>
                </a:rPr>
                <a:t>Sistema de Navegação</a:t>
              </a:r>
            </a:p>
            <a:p>
              <a:pPr marL="171450" indent="-171450">
                <a:buFont typeface="Arial" panose="020B0604020202020204" pitchFamily="34" charset="0"/>
                <a:buChar char="•"/>
              </a:pPr>
              <a:r>
                <a:rPr lang="pt-BR" sz="1200" dirty="0">
                  <a:solidFill>
                    <a:schemeClr val="tx1"/>
                  </a:solidFill>
                  <a:latin typeface="Quicksand Light" pitchFamily="2" charset="0"/>
                </a:rPr>
                <a:t>Módulos</a:t>
              </a:r>
            </a:p>
            <a:p>
              <a:pPr marL="171450" indent="-171450">
                <a:buFont typeface="Arial" panose="020B0604020202020204" pitchFamily="34" charset="0"/>
                <a:buChar char="•"/>
              </a:pPr>
              <a:r>
                <a:rPr lang="pt-BR" sz="1200" dirty="0">
                  <a:solidFill>
                    <a:schemeClr val="tx1"/>
                  </a:solidFill>
                  <a:latin typeface="Quicksand Light" pitchFamily="2" charset="0"/>
                </a:rPr>
                <a:t>Temas</a:t>
              </a:r>
            </a:p>
          </p:txBody>
        </p:sp>
      </p:grpSp>
      <p:grpSp>
        <p:nvGrpSpPr>
          <p:cNvPr id="10" name="Agrupar 9">
            <a:extLst>
              <a:ext uri="{FF2B5EF4-FFF2-40B4-BE49-F238E27FC236}">
                <a16:creationId xmlns:a16="http://schemas.microsoft.com/office/drawing/2014/main" id="{E837A7FA-51E0-4404-A384-3B6A3FBBD6BA}"/>
              </a:ext>
            </a:extLst>
          </p:cNvPr>
          <p:cNvGrpSpPr/>
          <p:nvPr/>
        </p:nvGrpSpPr>
        <p:grpSpPr>
          <a:xfrm>
            <a:off x="3531772" y="2638140"/>
            <a:ext cx="3152539" cy="1656000"/>
            <a:chOff x="2034646" y="4684209"/>
            <a:chExt cx="2684518" cy="1285010"/>
          </a:xfrm>
        </p:grpSpPr>
        <p:sp>
          <p:nvSpPr>
            <p:cNvPr id="11" name="Retângulo 10">
              <a:extLst>
                <a:ext uri="{FF2B5EF4-FFF2-40B4-BE49-F238E27FC236}">
                  <a16:creationId xmlns:a16="http://schemas.microsoft.com/office/drawing/2014/main" id="{0E116C7C-7CD7-4069-8ABB-36441844C051}"/>
                </a:ext>
              </a:extLst>
            </p:cNvPr>
            <p:cNvSpPr/>
            <p:nvPr/>
          </p:nvSpPr>
          <p:spPr>
            <a:xfrm>
              <a:off x="2034646" y="4684209"/>
              <a:ext cx="2684518" cy="1285010"/>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54504C9A-FCC6-4B5D-B5E7-5431F59E86FC}"/>
                </a:ext>
              </a:extLst>
            </p:cNvPr>
            <p:cNvSpPr txBox="1"/>
            <p:nvPr/>
          </p:nvSpPr>
          <p:spPr>
            <a:xfrm>
              <a:off x="2865385" y="4708565"/>
              <a:ext cx="1023037" cy="307777"/>
            </a:xfrm>
            <a:prstGeom prst="rect">
              <a:avLst/>
            </a:prstGeom>
            <a:noFill/>
          </p:spPr>
          <p:txBody>
            <a:bodyPr wrap="none" rtlCol="0">
              <a:spAutoFit/>
            </a:bodyPr>
            <a:lstStyle/>
            <a:p>
              <a:pPr algn="ctr"/>
              <a:r>
                <a:rPr lang="pt-BR" sz="1400" b="1" dirty="0" err="1">
                  <a:solidFill>
                    <a:schemeClr val="bg1"/>
                  </a:solidFill>
                  <a:latin typeface="Quicksand" pitchFamily="2" charset="0"/>
                </a:rPr>
                <a:t>Describes</a:t>
              </a:r>
              <a:endParaRPr lang="pt-BR" sz="1400" b="1" dirty="0">
                <a:solidFill>
                  <a:schemeClr val="bg1"/>
                </a:solidFill>
                <a:latin typeface="Quicksand" pitchFamily="2" charset="0"/>
              </a:endParaRPr>
            </a:p>
          </p:txBody>
        </p:sp>
        <p:sp>
          <p:nvSpPr>
            <p:cNvPr id="13" name="Retângulo 12">
              <a:extLst>
                <a:ext uri="{FF2B5EF4-FFF2-40B4-BE49-F238E27FC236}">
                  <a16:creationId xmlns:a16="http://schemas.microsoft.com/office/drawing/2014/main" id="{0D5918A5-6CF7-47BA-B5D6-77AE80AB50F6}"/>
                </a:ext>
              </a:extLst>
            </p:cNvPr>
            <p:cNvSpPr/>
            <p:nvPr/>
          </p:nvSpPr>
          <p:spPr>
            <a:xfrm>
              <a:off x="2090140" y="4979852"/>
              <a:ext cx="2573527" cy="83766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pt-BR" sz="1200" dirty="0">
                  <a:solidFill>
                    <a:schemeClr val="tx1"/>
                  </a:solidFill>
                  <a:latin typeface="Quicksand Light" pitchFamily="2" charset="0"/>
                </a:rPr>
                <a:t>Lista de módulos</a:t>
              </a:r>
            </a:p>
            <a:p>
              <a:pPr marL="171450" indent="-171450">
                <a:buFont typeface="Arial" panose="020B0604020202020204" pitchFamily="34" charset="0"/>
                <a:buChar char="•"/>
              </a:pPr>
              <a:r>
                <a:rPr lang="pt-BR" sz="1200" dirty="0">
                  <a:solidFill>
                    <a:schemeClr val="tx1"/>
                  </a:solidFill>
                  <a:latin typeface="Quicksand Light" pitchFamily="2" charset="0"/>
                </a:rPr>
                <a:t>Tema (Tema a ser utilizado)</a:t>
              </a:r>
            </a:p>
            <a:p>
              <a:pPr marL="171450" indent="-171450">
                <a:buFont typeface="Arial" panose="020B0604020202020204" pitchFamily="34" charset="0"/>
                <a:buChar char="•"/>
              </a:pPr>
              <a:r>
                <a:rPr lang="pt-BR" sz="1200" dirty="0" err="1">
                  <a:solidFill>
                    <a:schemeClr val="tx1"/>
                  </a:solidFill>
                  <a:latin typeface="Quicksand Light" pitchFamily="2" charset="0"/>
                </a:rPr>
                <a:t>Entrypoint</a:t>
              </a:r>
              <a:r>
                <a:rPr lang="pt-BR" sz="1200" dirty="0">
                  <a:solidFill>
                    <a:schemeClr val="tx1"/>
                  </a:solidFill>
                  <a:latin typeface="Quicksand Light" pitchFamily="2" charset="0"/>
                </a:rPr>
                <a:t> (</a:t>
              </a:r>
              <a:r>
                <a:rPr lang="pt-BR" sz="1200" dirty="0" err="1">
                  <a:solidFill>
                    <a:schemeClr val="tx1"/>
                  </a:solidFill>
                  <a:latin typeface="Quicksand Light" pitchFamily="2" charset="0"/>
                </a:rPr>
                <a:t>url</a:t>
              </a:r>
              <a:r>
                <a:rPr lang="pt-BR" sz="1200" dirty="0">
                  <a:solidFill>
                    <a:schemeClr val="tx1"/>
                  </a:solidFill>
                  <a:latin typeface="Quicksand Light" pitchFamily="2" charset="0"/>
                </a:rPr>
                <a:t> gateway)</a:t>
              </a:r>
            </a:p>
            <a:p>
              <a:pPr marL="171450" indent="-171450">
                <a:buFont typeface="Arial" panose="020B0604020202020204" pitchFamily="34" charset="0"/>
                <a:buChar char="•"/>
              </a:pPr>
              <a:r>
                <a:rPr lang="pt-BR" sz="1200" dirty="0">
                  <a:solidFill>
                    <a:schemeClr val="tx1"/>
                  </a:solidFill>
                  <a:latin typeface="Quicksand Light" pitchFamily="2" charset="0"/>
                </a:rPr>
                <a:t>App id, nome e ícone</a:t>
              </a:r>
            </a:p>
          </p:txBody>
        </p:sp>
      </p:grpSp>
      <p:pic>
        <p:nvPicPr>
          <p:cNvPr id="16" name="Gráfico 15" descr="Engrenagem única com preenchimento sólido">
            <a:extLst>
              <a:ext uri="{FF2B5EF4-FFF2-40B4-BE49-F238E27FC236}">
                <a16:creationId xmlns:a16="http://schemas.microsoft.com/office/drawing/2014/main" id="{468EC977-53D5-4D56-80A9-F748DF772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77032" y="2107897"/>
            <a:ext cx="914400" cy="914400"/>
          </a:xfrm>
          <a:prstGeom prst="rect">
            <a:avLst/>
          </a:prstGeom>
        </p:spPr>
      </p:pic>
      <p:sp>
        <p:nvSpPr>
          <p:cNvPr id="17" name="CaixaDeTexto 16">
            <a:extLst>
              <a:ext uri="{FF2B5EF4-FFF2-40B4-BE49-F238E27FC236}">
                <a16:creationId xmlns:a16="http://schemas.microsoft.com/office/drawing/2014/main" id="{5B55B141-D548-4F87-99D9-68BB41E4C881}"/>
              </a:ext>
            </a:extLst>
          </p:cNvPr>
          <p:cNvSpPr txBox="1"/>
          <p:nvPr/>
        </p:nvSpPr>
        <p:spPr>
          <a:xfrm>
            <a:off x="7293484" y="2921434"/>
            <a:ext cx="1481496" cy="276999"/>
          </a:xfrm>
          <a:prstGeom prst="rect">
            <a:avLst/>
          </a:prstGeom>
          <a:noFill/>
        </p:spPr>
        <p:txBody>
          <a:bodyPr wrap="none" rtlCol="0">
            <a:spAutoFit/>
          </a:bodyPr>
          <a:lstStyle/>
          <a:p>
            <a:pPr algn="l"/>
            <a:r>
              <a:rPr lang="pt-BR" sz="1200" dirty="0">
                <a:latin typeface="Quicksand Light" pitchFamily="2" charset="0"/>
              </a:rPr>
              <a:t>White </a:t>
            </a:r>
            <a:r>
              <a:rPr lang="pt-BR" sz="1200" dirty="0" err="1">
                <a:latin typeface="Quicksand Light" pitchFamily="2" charset="0"/>
              </a:rPr>
              <a:t>label</a:t>
            </a:r>
            <a:r>
              <a:rPr lang="pt-BR" sz="1200" dirty="0">
                <a:latin typeface="Quicksand Light" pitchFamily="2" charset="0"/>
              </a:rPr>
              <a:t> </a:t>
            </a:r>
            <a:r>
              <a:rPr lang="pt-BR" sz="1200" dirty="0" err="1">
                <a:latin typeface="Quicksand Light" pitchFamily="2" charset="0"/>
              </a:rPr>
              <a:t>engine</a:t>
            </a:r>
            <a:endParaRPr lang="pt-BR" sz="1200" dirty="0">
              <a:latin typeface="Quicksand Light" pitchFamily="2" charset="0"/>
            </a:endParaRPr>
          </a:p>
        </p:txBody>
      </p:sp>
      <p:cxnSp>
        <p:nvCxnSpPr>
          <p:cNvPr id="18" name="Conector de Seta Reta 17">
            <a:extLst>
              <a:ext uri="{FF2B5EF4-FFF2-40B4-BE49-F238E27FC236}">
                <a16:creationId xmlns:a16="http://schemas.microsoft.com/office/drawing/2014/main" id="{EFAE3FB6-0365-4D99-9204-DB04AB4988D0}"/>
              </a:ext>
            </a:extLst>
          </p:cNvPr>
          <p:cNvCxnSpPr>
            <a:cxnSpLocks/>
            <a:endCxn id="16" idx="1"/>
          </p:cNvCxnSpPr>
          <p:nvPr/>
        </p:nvCxnSpPr>
        <p:spPr>
          <a:xfrm flipV="1">
            <a:off x="6684311" y="2565097"/>
            <a:ext cx="892721" cy="90104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7B9A3E67-96E0-4164-B469-918AA49B5BAB}"/>
              </a:ext>
            </a:extLst>
          </p:cNvPr>
          <p:cNvCxnSpPr>
            <a:cxnSpLocks/>
            <a:endCxn id="16" idx="1"/>
          </p:cNvCxnSpPr>
          <p:nvPr/>
        </p:nvCxnSpPr>
        <p:spPr>
          <a:xfrm>
            <a:off x="6684311" y="1993686"/>
            <a:ext cx="892721" cy="57141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CaixaDeTexto 28">
            <a:extLst>
              <a:ext uri="{FF2B5EF4-FFF2-40B4-BE49-F238E27FC236}">
                <a16:creationId xmlns:a16="http://schemas.microsoft.com/office/drawing/2014/main" id="{F9A994DA-E86B-49FA-93B4-45E50958C988}"/>
              </a:ext>
            </a:extLst>
          </p:cNvPr>
          <p:cNvSpPr txBox="1"/>
          <p:nvPr/>
        </p:nvSpPr>
        <p:spPr>
          <a:xfrm>
            <a:off x="0" y="4546501"/>
            <a:ext cx="12192000" cy="2308324"/>
          </a:xfrm>
          <a:prstGeom prst="rect">
            <a:avLst/>
          </a:prstGeom>
          <a:solidFill>
            <a:srgbClr val="525252"/>
          </a:solidFill>
        </p:spPr>
        <p:txBody>
          <a:bodyPr wrap="square" rtlCol="0">
            <a:spAutoFit/>
          </a:bodyPr>
          <a:lstStyle/>
          <a:p>
            <a:r>
              <a:rPr lang="pt-BR" sz="1600" dirty="0">
                <a:solidFill>
                  <a:schemeClr val="bg1"/>
                </a:solidFill>
                <a:latin typeface="Quicksand Light" pitchFamily="2" charset="0"/>
              </a:rPr>
              <a:t>A abordagem </a:t>
            </a:r>
            <a:r>
              <a:rPr lang="pt-BR" sz="1600" dirty="0" err="1">
                <a:solidFill>
                  <a:schemeClr val="bg1"/>
                </a:solidFill>
                <a:latin typeface="Quicksand Light" pitchFamily="2" charset="0"/>
              </a:rPr>
              <a:t>multi-tenancy</a:t>
            </a:r>
            <a:r>
              <a:rPr lang="pt-BR" sz="1600" dirty="0">
                <a:solidFill>
                  <a:schemeClr val="bg1"/>
                </a:solidFill>
                <a:latin typeface="Quicksand Light" pitchFamily="2" charset="0"/>
              </a:rPr>
              <a:t> foi pensando sendo sustentável por um design system consistente, que possa ser facilmente alterado com mudanças simples de variáveis entre os diferentes </a:t>
            </a:r>
            <a:r>
              <a:rPr lang="pt-BR" sz="1600" dirty="0" err="1">
                <a:solidFill>
                  <a:schemeClr val="bg1"/>
                </a:solidFill>
                <a:latin typeface="Quicksand Light" pitchFamily="2" charset="0"/>
              </a:rPr>
              <a:t>flavours</a:t>
            </a:r>
            <a:r>
              <a:rPr lang="pt-BR" sz="1600" dirty="0">
                <a:solidFill>
                  <a:schemeClr val="bg1"/>
                </a:solidFill>
                <a:latin typeface="Quicksand Light" pitchFamily="2" charset="0"/>
              </a:rPr>
              <a:t>, e que cada tela possa ser alterada de um </a:t>
            </a:r>
            <a:r>
              <a:rPr lang="pt-BR" sz="1600" dirty="0" err="1">
                <a:solidFill>
                  <a:schemeClr val="bg1"/>
                </a:solidFill>
                <a:latin typeface="Quicksand Light" pitchFamily="2" charset="0"/>
              </a:rPr>
              <a:t>flavour</a:t>
            </a:r>
            <a:r>
              <a:rPr lang="pt-BR" sz="1600" dirty="0">
                <a:solidFill>
                  <a:schemeClr val="bg1"/>
                </a:solidFill>
                <a:latin typeface="Quicksand Light" pitchFamily="2" charset="0"/>
              </a:rPr>
              <a:t> para outro seja corretamente modularizada em tempo de codificação, visto que o design system vai guiar toda a arquitetura interna do Super App, de forma a minimizar o esforço na hora de geração de um outro </a:t>
            </a:r>
            <a:r>
              <a:rPr lang="pt-BR" sz="1600" dirty="0" err="1">
                <a:solidFill>
                  <a:schemeClr val="bg1"/>
                </a:solidFill>
                <a:latin typeface="Quicksand Light" pitchFamily="2" charset="0"/>
              </a:rPr>
              <a:t>flavour</a:t>
            </a:r>
            <a:r>
              <a:rPr lang="pt-BR" sz="1600" dirty="0">
                <a:solidFill>
                  <a:schemeClr val="bg1"/>
                </a:solidFill>
                <a:latin typeface="Quicksand Light" pitchFamily="2" charset="0"/>
              </a:rPr>
              <a:t>, seja por mudanças simples de cores, mudanças maiores como formatos de botões, e até carregamento ou não de módulos inteiros dentro do app.</a:t>
            </a:r>
          </a:p>
          <a:p>
            <a:br>
              <a:rPr lang="pt-BR" sz="1600" dirty="0">
                <a:solidFill>
                  <a:schemeClr val="bg1"/>
                </a:solidFill>
                <a:latin typeface="Quicksand Light" pitchFamily="2" charset="0"/>
              </a:rPr>
            </a:br>
            <a:r>
              <a:rPr lang="pt-BR" sz="1600" dirty="0">
                <a:solidFill>
                  <a:schemeClr val="bg1"/>
                </a:solidFill>
                <a:latin typeface="Quicksand Light" pitchFamily="2" charset="0"/>
              </a:rPr>
              <a:t>Para isso foi adotada a estratégia de definição de um módulo base da aplicação e de um guia de estilo, passando por uma paleta de cores apontando por "cor do título" ou "cor principal" que pode ser bem distintas entre cada </a:t>
            </a:r>
            <a:r>
              <a:rPr lang="pt-BR" sz="1600" dirty="0" err="1">
                <a:solidFill>
                  <a:schemeClr val="bg1"/>
                </a:solidFill>
                <a:latin typeface="Quicksand Light" pitchFamily="2" charset="0"/>
              </a:rPr>
              <a:t>flavour</a:t>
            </a:r>
            <a:r>
              <a:rPr lang="pt-BR" sz="1600" dirty="0">
                <a:solidFill>
                  <a:schemeClr val="bg1"/>
                </a:solidFill>
                <a:latin typeface="Quicksand Light" pitchFamily="2" charset="0"/>
              </a:rPr>
              <a:t>, da mesma forma os </a:t>
            </a:r>
            <a:r>
              <a:rPr lang="pt-BR" sz="1600" dirty="0" err="1">
                <a:solidFill>
                  <a:schemeClr val="bg1"/>
                </a:solidFill>
                <a:latin typeface="Quicksand Light" pitchFamily="2" charset="0"/>
              </a:rPr>
              <a:t>assets</a:t>
            </a:r>
            <a:r>
              <a:rPr lang="pt-BR" sz="1600" dirty="0">
                <a:solidFill>
                  <a:schemeClr val="bg1"/>
                </a:solidFill>
                <a:latin typeface="Quicksand Light" pitchFamily="2" charset="0"/>
              </a:rPr>
              <a:t> devem ser apontados de forma genérica refletindo seu uso interno no app. </a:t>
            </a:r>
          </a:p>
        </p:txBody>
      </p:sp>
    </p:spTree>
    <p:extLst>
      <p:ext uri="{BB962C8B-B14F-4D97-AF65-F5344CB8AC3E}">
        <p14:creationId xmlns:p14="http://schemas.microsoft.com/office/powerpoint/2010/main" val="65100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26229F31-C427-4F6A-A42A-31ACF0E5AF14}"/>
              </a:ext>
            </a:extLst>
          </p:cNvPr>
          <p:cNvSpPr txBox="1"/>
          <p:nvPr/>
        </p:nvSpPr>
        <p:spPr>
          <a:xfrm>
            <a:off x="620255" y="4996273"/>
            <a:ext cx="1978427" cy="369332"/>
          </a:xfrm>
          <a:prstGeom prst="rect">
            <a:avLst/>
          </a:prstGeom>
          <a:noFill/>
        </p:spPr>
        <p:txBody>
          <a:bodyPr wrap="none" rtlCol="0">
            <a:spAutoFit/>
          </a:bodyPr>
          <a:lstStyle/>
          <a:p>
            <a:pPr algn="l"/>
            <a:r>
              <a:rPr lang="pt-BR" dirty="0">
                <a:solidFill>
                  <a:schemeClr val="bg1"/>
                </a:solidFill>
                <a:latin typeface="Quicksand" pitchFamily="2" charset="0"/>
              </a:rPr>
              <a:t>Container mobile</a:t>
            </a:r>
          </a:p>
        </p:txBody>
      </p:sp>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Detalhamento da arquitetura</a:t>
            </a:r>
          </a:p>
        </p:txBody>
      </p:sp>
      <p:sp>
        <p:nvSpPr>
          <p:cNvPr id="4" name="Subtítulo 3">
            <a:extLst>
              <a:ext uri="{FF2B5EF4-FFF2-40B4-BE49-F238E27FC236}">
                <a16:creationId xmlns:a16="http://schemas.microsoft.com/office/drawing/2014/main" id="{97C491F1-DA73-4734-97CD-C7973199F9AF}"/>
              </a:ext>
            </a:extLst>
          </p:cNvPr>
          <p:cNvSpPr>
            <a:spLocks noGrp="1"/>
          </p:cNvSpPr>
          <p:nvPr>
            <p:ph type="subTitle" idx="1"/>
          </p:nvPr>
        </p:nvSpPr>
        <p:spPr/>
        <p:txBody>
          <a:bodyPr>
            <a:normAutofit fontScale="92500" lnSpcReduction="10000"/>
          </a:bodyPr>
          <a:lstStyle/>
          <a:p>
            <a:r>
              <a:rPr lang="pt-BR" dirty="0" err="1"/>
              <a:t>WebView</a:t>
            </a:r>
            <a:endParaRPr lang="pt-BR" dirty="0"/>
          </a:p>
        </p:txBody>
      </p:sp>
      <p:sp>
        <p:nvSpPr>
          <p:cNvPr id="38" name="Retângulo 37">
            <a:extLst>
              <a:ext uri="{FF2B5EF4-FFF2-40B4-BE49-F238E27FC236}">
                <a16:creationId xmlns:a16="http://schemas.microsoft.com/office/drawing/2014/main" id="{61DADB4C-44F8-47C4-8243-0FB3E9E85E57}"/>
              </a:ext>
            </a:extLst>
          </p:cNvPr>
          <p:cNvSpPr/>
          <p:nvPr/>
        </p:nvSpPr>
        <p:spPr>
          <a:xfrm>
            <a:off x="2772698" y="4206405"/>
            <a:ext cx="2950705" cy="115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Retângulo 50">
            <a:extLst>
              <a:ext uri="{FF2B5EF4-FFF2-40B4-BE49-F238E27FC236}">
                <a16:creationId xmlns:a16="http://schemas.microsoft.com/office/drawing/2014/main" id="{CB3117F4-9A3D-4E84-9B21-539B4E99CC29}"/>
              </a:ext>
            </a:extLst>
          </p:cNvPr>
          <p:cNvSpPr/>
          <p:nvPr/>
        </p:nvSpPr>
        <p:spPr>
          <a:xfrm>
            <a:off x="4256285" y="4126958"/>
            <a:ext cx="2091590" cy="414214"/>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latin typeface="Quicksand Light" pitchFamily="2" charset="0"/>
              </a:rPr>
              <a:t>Bridge JS</a:t>
            </a:r>
          </a:p>
        </p:txBody>
      </p:sp>
      <p:sp>
        <p:nvSpPr>
          <p:cNvPr id="68" name="Retângulo 67">
            <a:extLst>
              <a:ext uri="{FF2B5EF4-FFF2-40B4-BE49-F238E27FC236}">
                <a16:creationId xmlns:a16="http://schemas.microsoft.com/office/drawing/2014/main" id="{C60C9844-39A8-4BE7-9EB9-4E027549C741}"/>
              </a:ext>
            </a:extLst>
          </p:cNvPr>
          <p:cNvSpPr/>
          <p:nvPr/>
        </p:nvSpPr>
        <p:spPr>
          <a:xfrm>
            <a:off x="339988" y="2101872"/>
            <a:ext cx="1796715" cy="964897"/>
          </a:xfrm>
          <a:prstGeom prst="rect">
            <a:avLst/>
          </a:prstGeom>
          <a:solidFill>
            <a:srgbClr val="E6D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69" name="Retângulo 68">
            <a:extLst>
              <a:ext uri="{FF2B5EF4-FFF2-40B4-BE49-F238E27FC236}">
                <a16:creationId xmlns:a16="http://schemas.microsoft.com/office/drawing/2014/main" id="{5A030B32-875D-4D43-A526-E5DDD51D897B}"/>
              </a:ext>
            </a:extLst>
          </p:cNvPr>
          <p:cNvSpPr/>
          <p:nvPr/>
        </p:nvSpPr>
        <p:spPr>
          <a:xfrm>
            <a:off x="372997" y="3754276"/>
            <a:ext cx="1796715" cy="964800"/>
          </a:xfrm>
          <a:prstGeom prst="rect">
            <a:avLst/>
          </a:prstGeom>
          <a:solidFill>
            <a:srgbClr val="E6D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tângulo 69">
            <a:extLst>
              <a:ext uri="{FF2B5EF4-FFF2-40B4-BE49-F238E27FC236}">
                <a16:creationId xmlns:a16="http://schemas.microsoft.com/office/drawing/2014/main" id="{2638F61B-CEC9-4CFA-ADDC-5F3431A256F6}"/>
              </a:ext>
            </a:extLst>
          </p:cNvPr>
          <p:cNvSpPr/>
          <p:nvPr/>
        </p:nvSpPr>
        <p:spPr>
          <a:xfrm>
            <a:off x="388691" y="5476208"/>
            <a:ext cx="1796715" cy="964800"/>
          </a:xfrm>
          <a:prstGeom prst="rect">
            <a:avLst/>
          </a:prstGeom>
          <a:solidFill>
            <a:srgbClr val="E6D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1" name="Conector de Seta Reta 70">
            <a:extLst>
              <a:ext uri="{FF2B5EF4-FFF2-40B4-BE49-F238E27FC236}">
                <a16:creationId xmlns:a16="http://schemas.microsoft.com/office/drawing/2014/main" id="{14AF6AC1-A6D8-47AA-BE6C-6B8F3D8DD7EE}"/>
              </a:ext>
            </a:extLst>
          </p:cNvPr>
          <p:cNvCxnSpPr>
            <a:cxnSpLocks/>
            <a:stCxn id="51" idx="1"/>
            <a:endCxn id="8" idx="3"/>
          </p:cNvCxnSpPr>
          <p:nvPr/>
        </p:nvCxnSpPr>
        <p:spPr>
          <a:xfrm flipH="1" flipV="1">
            <a:off x="2833406" y="2594552"/>
            <a:ext cx="1422879" cy="173951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AF2D7BF0-25D5-4995-885D-B205BE238BDC}"/>
              </a:ext>
            </a:extLst>
          </p:cNvPr>
          <p:cNvCxnSpPr>
            <a:cxnSpLocks/>
            <a:stCxn id="51" idx="1"/>
          </p:cNvCxnSpPr>
          <p:nvPr/>
        </p:nvCxnSpPr>
        <p:spPr>
          <a:xfrm flipH="1">
            <a:off x="2772698" y="4334065"/>
            <a:ext cx="1483587" cy="6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Conector de Seta Reta 72">
            <a:extLst>
              <a:ext uri="{FF2B5EF4-FFF2-40B4-BE49-F238E27FC236}">
                <a16:creationId xmlns:a16="http://schemas.microsoft.com/office/drawing/2014/main" id="{981AFC21-1F2F-4933-814F-A1C460F87C51}"/>
              </a:ext>
            </a:extLst>
          </p:cNvPr>
          <p:cNvCxnSpPr>
            <a:cxnSpLocks/>
            <a:stCxn id="51" idx="1"/>
            <a:endCxn id="82" idx="3"/>
          </p:cNvCxnSpPr>
          <p:nvPr/>
        </p:nvCxnSpPr>
        <p:spPr>
          <a:xfrm flipH="1">
            <a:off x="2828642" y="4334065"/>
            <a:ext cx="1427643" cy="167425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CaixaDeTexto 77">
            <a:extLst>
              <a:ext uri="{FF2B5EF4-FFF2-40B4-BE49-F238E27FC236}">
                <a16:creationId xmlns:a16="http://schemas.microsoft.com/office/drawing/2014/main" id="{FB0B041E-C8B8-4674-B114-C5977D186F28}"/>
              </a:ext>
            </a:extLst>
          </p:cNvPr>
          <p:cNvSpPr txBox="1"/>
          <p:nvPr/>
        </p:nvSpPr>
        <p:spPr>
          <a:xfrm>
            <a:off x="739279" y="5635442"/>
            <a:ext cx="1187479" cy="646331"/>
          </a:xfrm>
          <a:prstGeom prst="rect">
            <a:avLst/>
          </a:prstGeom>
          <a:noFill/>
        </p:spPr>
        <p:txBody>
          <a:bodyPr wrap="square" rtlCol="0">
            <a:spAutoFit/>
          </a:bodyPr>
          <a:lstStyle/>
          <a:p>
            <a:pPr algn="l"/>
            <a:r>
              <a:rPr lang="pt-BR" dirty="0">
                <a:latin typeface="Quicksand Light" pitchFamily="2" charset="0"/>
              </a:rPr>
              <a:t>Mini App parceiro</a:t>
            </a:r>
          </a:p>
        </p:txBody>
      </p:sp>
      <p:sp>
        <p:nvSpPr>
          <p:cNvPr id="61" name="Retângulo 60">
            <a:extLst>
              <a:ext uri="{FF2B5EF4-FFF2-40B4-BE49-F238E27FC236}">
                <a16:creationId xmlns:a16="http://schemas.microsoft.com/office/drawing/2014/main" id="{42A20E46-73F1-48D2-856A-7D045DA002EF}"/>
              </a:ext>
            </a:extLst>
          </p:cNvPr>
          <p:cNvSpPr/>
          <p:nvPr/>
        </p:nvSpPr>
        <p:spPr>
          <a:xfrm>
            <a:off x="2202265" y="3740248"/>
            <a:ext cx="428102" cy="964897"/>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600" dirty="0">
                <a:solidFill>
                  <a:schemeClr val="bg1"/>
                </a:solidFill>
                <a:latin typeface="Quicksand Light" pitchFamily="2" charset="0"/>
              </a:rPr>
              <a:t>SDK</a:t>
            </a:r>
          </a:p>
        </p:txBody>
      </p:sp>
      <p:sp>
        <p:nvSpPr>
          <p:cNvPr id="8" name="Retângulo 7">
            <a:extLst>
              <a:ext uri="{FF2B5EF4-FFF2-40B4-BE49-F238E27FC236}">
                <a16:creationId xmlns:a16="http://schemas.microsoft.com/office/drawing/2014/main" id="{C8876867-FAE1-48C0-9A15-8CB1491861AA}"/>
              </a:ext>
            </a:extLst>
          </p:cNvPr>
          <p:cNvSpPr/>
          <p:nvPr/>
        </p:nvSpPr>
        <p:spPr>
          <a:xfrm>
            <a:off x="292592" y="1922962"/>
            <a:ext cx="2540814" cy="1343180"/>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latin typeface="Quicksand" pitchFamily="2" charset="0"/>
            </a:endParaRPr>
          </a:p>
        </p:txBody>
      </p:sp>
      <p:sp>
        <p:nvSpPr>
          <p:cNvPr id="63" name="Retângulo 62">
            <a:extLst>
              <a:ext uri="{FF2B5EF4-FFF2-40B4-BE49-F238E27FC236}">
                <a16:creationId xmlns:a16="http://schemas.microsoft.com/office/drawing/2014/main" id="{97A6A75F-FEC9-45BB-8ACE-3F4FC3CDE1F6}"/>
              </a:ext>
            </a:extLst>
          </p:cNvPr>
          <p:cNvSpPr/>
          <p:nvPr/>
        </p:nvSpPr>
        <p:spPr>
          <a:xfrm>
            <a:off x="2216178" y="5458951"/>
            <a:ext cx="428102" cy="964897"/>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600" dirty="0">
                <a:solidFill>
                  <a:schemeClr val="bg1"/>
                </a:solidFill>
                <a:latin typeface="Quicksand Light" pitchFamily="2" charset="0"/>
              </a:rPr>
              <a:t>SDK</a:t>
            </a:r>
          </a:p>
        </p:txBody>
      </p:sp>
      <p:sp>
        <p:nvSpPr>
          <p:cNvPr id="80" name="Retângulo 79">
            <a:extLst>
              <a:ext uri="{FF2B5EF4-FFF2-40B4-BE49-F238E27FC236}">
                <a16:creationId xmlns:a16="http://schemas.microsoft.com/office/drawing/2014/main" id="{56587705-7D44-4EAB-9449-D16C33D2322C}"/>
              </a:ext>
            </a:extLst>
          </p:cNvPr>
          <p:cNvSpPr/>
          <p:nvPr/>
        </p:nvSpPr>
        <p:spPr>
          <a:xfrm>
            <a:off x="2157811" y="2083229"/>
            <a:ext cx="428102" cy="964897"/>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600" dirty="0">
                <a:solidFill>
                  <a:schemeClr val="bg1"/>
                </a:solidFill>
                <a:latin typeface="Quicksand Light" pitchFamily="2" charset="0"/>
              </a:rPr>
              <a:t>SDK</a:t>
            </a:r>
          </a:p>
        </p:txBody>
      </p:sp>
      <p:sp>
        <p:nvSpPr>
          <p:cNvPr id="81" name="Retângulo 80">
            <a:extLst>
              <a:ext uri="{FF2B5EF4-FFF2-40B4-BE49-F238E27FC236}">
                <a16:creationId xmlns:a16="http://schemas.microsoft.com/office/drawing/2014/main" id="{E4013F32-AF34-4F20-91A2-5B2F2EB0D7DD}"/>
              </a:ext>
            </a:extLst>
          </p:cNvPr>
          <p:cNvSpPr/>
          <p:nvPr/>
        </p:nvSpPr>
        <p:spPr>
          <a:xfrm>
            <a:off x="293542" y="3585876"/>
            <a:ext cx="2540814" cy="1343180"/>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5F0A9FB8-C6D4-421B-BFB4-A362E3F3D51D}"/>
              </a:ext>
            </a:extLst>
          </p:cNvPr>
          <p:cNvSpPr/>
          <p:nvPr/>
        </p:nvSpPr>
        <p:spPr>
          <a:xfrm>
            <a:off x="287828" y="5348494"/>
            <a:ext cx="2540814" cy="1319646"/>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F1591DE4-E16A-4195-A61F-5ABE94A3F15E}"/>
              </a:ext>
            </a:extLst>
          </p:cNvPr>
          <p:cNvSpPr txBox="1"/>
          <p:nvPr/>
        </p:nvSpPr>
        <p:spPr>
          <a:xfrm>
            <a:off x="7573867" y="924170"/>
            <a:ext cx="4618133" cy="2677656"/>
          </a:xfrm>
          <a:prstGeom prst="rect">
            <a:avLst/>
          </a:prstGeom>
          <a:solidFill>
            <a:srgbClr val="525252"/>
          </a:solidFill>
        </p:spPr>
        <p:txBody>
          <a:bodyPr wrap="square" rtlCol="0">
            <a:spAutoFit/>
          </a:bodyPr>
          <a:lstStyle/>
          <a:p>
            <a:pPr>
              <a:spcAft>
                <a:spcPts val="1200"/>
              </a:spcAft>
            </a:pPr>
            <a:r>
              <a:rPr lang="pt-BR" sz="1600" dirty="0">
                <a:solidFill>
                  <a:schemeClr val="bg1"/>
                </a:solidFill>
                <a:latin typeface="Quicksand Light" pitchFamily="2" charset="0"/>
              </a:rPr>
              <a:t>Para estabelecer a comunicação com os Mini App e o </a:t>
            </a:r>
            <a:r>
              <a:rPr lang="pt-BR" sz="1600" dirty="0" err="1">
                <a:solidFill>
                  <a:schemeClr val="bg1"/>
                </a:solidFill>
                <a:latin typeface="Quicksand Light" pitchFamily="2" charset="0"/>
              </a:rPr>
              <a:t>SuperApp</a:t>
            </a:r>
            <a:r>
              <a:rPr lang="pt-BR" sz="1600" dirty="0">
                <a:solidFill>
                  <a:schemeClr val="bg1"/>
                </a:solidFill>
                <a:latin typeface="Quicksand Light" pitchFamily="2" charset="0"/>
              </a:rPr>
              <a:t> VR, o parceiro deverá comunicar-se com – Bridge JS – através de um SDK disponibilizado pela VR.  </a:t>
            </a:r>
          </a:p>
          <a:p>
            <a:pPr>
              <a:spcAft>
                <a:spcPts val="1200"/>
              </a:spcAft>
            </a:pPr>
            <a:r>
              <a:rPr lang="pt-BR" sz="1600" dirty="0">
                <a:solidFill>
                  <a:schemeClr val="bg1"/>
                </a:solidFill>
                <a:latin typeface="Quicksand Light" pitchFamily="2" charset="0"/>
              </a:rPr>
              <a:t>SDK  é responsável, por: </a:t>
            </a:r>
          </a:p>
          <a:p>
            <a:pPr marL="285750" indent="-285750">
              <a:spcAft>
                <a:spcPts val="1200"/>
              </a:spcAft>
              <a:buFont typeface="Arial" panose="020B0604020202020204" pitchFamily="34" charset="0"/>
              <a:buChar char="•"/>
            </a:pPr>
            <a:r>
              <a:rPr lang="pt-BR" sz="1600" dirty="0">
                <a:solidFill>
                  <a:schemeClr val="bg1"/>
                </a:solidFill>
                <a:latin typeface="Quicksand Light" pitchFamily="2" charset="0"/>
              </a:rPr>
              <a:t>Disponibilizar ações pré-estabelecidas.</a:t>
            </a:r>
          </a:p>
          <a:p>
            <a:pPr marL="285750" indent="-285750">
              <a:spcAft>
                <a:spcPts val="1200"/>
              </a:spcAft>
              <a:buFont typeface="Arial" panose="020B0604020202020204" pitchFamily="34" charset="0"/>
              <a:buChar char="•"/>
            </a:pPr>
            <a:r>
              <a:rPr lang="pt-BR" sz="1600" dirty="0">
                <a:solidFill>
                  <a:schemeClr val="bg1"/>
                </a:solidFill>
                <a:latin typeface="Quicksand Light" pitchFamily="2" charset="0"/>
              </a:rPr>
              <a:t>Disponibilizar </a:t>
            </a:r>
            <a:r>
              <a:rPr lang="pt-BR" sz="1600" dirty="0" err="1">
                <a:solidFill>
                  <a:schemeClr val="bg1"/>
                </a:solidFill>
                <a:latin typeface="Quicksand Light" pitchFamily="2" charset="0"/>
              </a:rPr>
              <a:t>callbalck</a:t>
            </a:r>
            <a:r>
              <a:rPr lang="pt-BR" sz="1600" dirty="0">
                <a:solidFill>
                  <a:schemeClr val="bg1"/>
                </a:solidFill>
                <a:latin typeface="Quicksand Light" pitchFamily="2" charset="0"/>
              </a:rPr>
              <a:t> pré-determinados. </a:t>
            </a:r>
          </a:p>
          <a:p>
            <a:pPr marL="285750" indent="-285750">
              <a:spcAft>
                <a:spcPts val="1200"/>
              </a:spcAft>
              <a:buFont typeface="Arial" panose="020B0604020202020204" pitchFamily="34" charset="0"/>
              <a:buChar char="•"/>
            </a:pPr>
            <a:r>
              <a:rPr lang="pt-BR" sz="1600" dirty="0">
                <a:solidFill>
                  <a:schemeClr val="bg1"/>
                </a:solidFill>
                <a:latin typeface="Quicksand Light" pitchFamily="2" charset="0"/>
              </a:rPr>
              <a:t>Estabelecer controles de segurança.</a:t>
            </a:r>
          </a:p>
        </p:txBody>
      </p:sp>
      <p:sp>
        <p:nvSpPr>
          <p:cNvPr id="84" name="Retângulo 83">
            <a:extLst>
              <a:ext uri="{FF2B5EF4-FFF2-40B4-BE49-F238E27FC236}">
                <a16:creationId xmlns:a16="http://schemas.microsoft.com/office/drawing/2014/main" id="{893B04EE-6809-4A94-9FAD-4722BC2F85D2}"/>
              </a:ext>
            </a:extLst>
          </p:cNvPr>
          <p:cNvSpPr/>
          <p:nvPr/>
        </p:nvSpPr>
        <p:spPr>
          <a:xfrm>
            <a:off x="3944285" y="3588724"/>
            <a:ext cx="2836828" cy="1343180"/>
          </a:xfrm>
          <a:prstGeom prst="rect">
            <a:avLst/>
          </a:prstGeom>
          <a:noFill/>
          <a:ln>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CaixaDeTexto 84">
            <a:extLst>
              <a:ext uri="{FF2B5EF4-FFF2-40B4-BE49-F238E27FC236}">
                <a16:creationId xmlns:a16="http://schemas.microsoft.com/office/drawing/2014/main" id="{6889B73C-8091-4509-8564-6DE4CEE2BFEC}"/>
              </a:ext>
            </a:extLst>
          </p:cNvPr>
          <p:cNvSpPr txBox="1"/>
          <p:nvPr/>
        </p:nvSpPr>
        <p:spPr>
          <a:xfrm>
            <a:off x="3891116" y="3280947"/>
            <a:ext cx="1283493" cy="307777"/>
          </a:xfrm>
          <a:prstGeom prst="rect">
            <a:avLst/>
          </a:prstGeom>
          <a:noFill/>
        </p:spPr>
        <p:txBody>
          <a:bodyPr wrap="none" rtlCol="0">
            <a:spAutoFit/>
          </a:bodyPr>
          <a:lstStyle/>
          <a:p>
            <a:pPr algn="l"/>
            <a:r>
              <a:rPr lang="pt-BR" sz="1400" b="1" dirty="0">
                <a:latin typeface="Quicksand" pitchFamily="2" charset="0"/>
              </a:rPr>
              <a:t>Aplicação Host</a:t>
            </a:r>
          </a:p>
        </p:txBody>
      </p:sp>
      <p:sp>
        <p:nvSpPr>
          <p:cNvPr id="36" name="CaixaDeTexto 35">
            <a:extLst>
              <a:ext uri="{FF2B5EF4-FFF2-40B4-BE49-F238E27FC236}">
                <a16:creationId xmlns:a16="http://schemas.microsoft.com/office/drawing/2014/main" id="{FF724CEE-B0A7-40F6-8EDF-66351A12FF5D}"/>
              </a:ext>
            </a:extLst>
          </p:cNvPr>
          <p:cNvSpPr txBox="1"/>
          <p:nvPr/>
        </p:nvSpPr>
        <p:spPr>
          <a:xfrm>
            <a:off x="699715" y="3878252"/>
            <a:ext cx="1187479" cy="646331"/>
          </a:xfrm>
          <a:prstGeom prst="rect">
            <a:avLst/>
          </a:prstGeom>
          <a:noFill/>
        </p:spPr>
        <p:txBody>
          <a:bodyPr wrap="square" rtlCol="0">
            <a:spAutoFit/>
          </a:bodyPr>
          <a:lstStyle/>
          <a:p>
            <a:pPr algn="l"/>
            <a:r>
              <a:rPr lang="pt-BR" dirty="0">
                <a:latin typeface="Quicksand Light" pitchFamily="2" charset="0"/>
              </a:rPr>
              <a:t>Mini App parceiro</a:t>
            </a:r>
          </a:p>
        </p:txBody>
      </p:sp>
      <p:sp>
        <p:nvSpPr>
          <p:cNvPr id="40" name="CaixaDeTexto 39">
            <a:extLst>
              <a:ext uri="{FF2B5EF4-FFF2-40B4-BE49-F238E27FC236}">
                <a16:creationId xmlns:a16="http://schemas.microsoft.com/office/drawing/2014/main" id="{39061CAF-78B1-4CE1-943C-57DB379074C5}"/>
              </a:ext>
            </a:extLst>
          </p:cNvPr>
          <p:cNvSpPr txBox="1"/>
          <p:nvPr/>
        </p:nvSpPr>
        <p:spPr>
          <a:xfrm>
            <a:off x="676664" y="2238026"/>
            <a:ext cx="1187479" cy="646331"/>
          </a:xfrm>
          <a:prstGeom prst="rect">
            <a:avLst/>
          </a:prstGeom>
          <a:noFill/>
        </p:spPr>
        <p:txBody>
          <a:bodyPr wrap="square" rtlCol="0">
            <a:spAutoFit/>
          </a:bodyPr>
          <a:lstStyle/>
          <a:p>
            <a:pPr algn="l"/>
            <a:r>
              <a:rPr lang="pt-BR" dirty="0">
                <a:latin typeface="Quicksand Light" pitchFamily="2" charset="0"/>
              </a:rPr>
              <a:t>Mini App parceiro</a:t>
            </a:r>
          </a:p>
        </p:txBody>
      </p:sp>
      <p:sp>
        <p:nvSpPr>
          <p:cNvPr id="2" name="Seta: da Esquerda para a Direita 1">
            <a:extLst>
              <a:ext uri="{FF2B5EF4-FFF2-40B4-BE49-F238E27FC236}">
                <a16:creationId xmlns:a16="http://schemas.microsoft.com/office/drawing/2014/main" id="{95CF85D4-C09C-4627-91CE-216FE991A6D2}"/>
              </a:ext>
            </a:extLst>
          </p:cNvPr>
          <p:cNvSpPr/>
          <p:nvPr/>
        </p:nvSpPr>
        <p:spPr>
          <a:xfrm>
            <a:off x="1930179" y="4088295"/>
            <a:ext cx="398539" cy="247190"/>
          </a:xfrm>
          <a:prstGeom prst="leftRightArrow">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Seta: da Esquerda para a Direita 40">
            <a:extLst>
              <a:ext uri="{FF2B5EF4-FFF2-40B4-BE49-F238E27FC236}">
                <a16:creationId xmlns:a16="http://schemas.microsoft.com/office/drawing/2014/main" id="{39A219CE-7842-4886-9F86-5BF3258ACB0F}"/>
              </a:ext>
            </a:extLst>
          </p:cNvPr>
          <p:cNvSpPr/>
          <p:nvPr/>
        </p:nvSpPr>
        <p:spPr>
          <a:xfrm>
            <a:off x="2016908" y="5809249"/>
            <a:ext cx="398539" cy="247190"/>
          </a:xfrm>
          <a:prstGeom prst="leftRightArrow">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Seta: da Esquerda para a Direita 41">
            <a:extLst>
              <a:ext uri="{FF2B5EF4-FFF2-40B4-BE49-F238E27FC236}">
                <a16:creationId xmlns:a16="http://schemas.microsoft.com/office/drawing/2014/main" id="{44C315B5-BC0A-4D88-91DC-F445DD33D16E}"/>
              </a:ext>
            </a:extLst>
          </p:cNvPr>
          <p:cNvSpPr/>
          <p:nvPr/>
        </p:nvSpPr>
        <p:spPr>
          <a:xfrm>
            <a:off x="1898899" y="2433729"/>
            <a:ext cx="398539" cy="247190"/>
          </a:xfrm>
          <a:prstGeom prst="leftRightArrow">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2E752DFC-560B-4BEA-BD4D-860EAE75BBF2}"/>
              </a:ext>
            </a:extLst>
          </p:cNvPr>
          <p:cNvSpPr txBox="1"/>
          <p:nvPr/>
        </p:nvSpPr>
        <p:spPr>
          <a:xfrm>
            <a:off x="191001" y="1561688"/>
            <a:ext cx="800347" cy="276999"/>
          </a:xfrm>
          <a:prstGeom prst="rect">
            <a:avLst/>
          </a:prstGeom>
          <a:noFill/>
        </p:spPr>
        <p:txBody>
          <a:bodyPr wrap="none" rtlCol="0">
            <a:spAutoFit/>
          </a:bodyPr>
          <a:lstStyle/>
          <a:p>
            <a:pPr algn="l"/>
            <a:r>
              <a:rPr lang="pt-BR" sz="1200" b="1" dirty="0" err="1">
                <a:latin typeface="Quicksand" pitchFamily="2" charset="0"/>
              </a:rPr>
              <a:t>WebView</a:t>
            </a:r>
            <a:endParaRPr lang="pt-BR" sz="1200" b="1" dirty="0">
              <a:latin typeface="Quicksand" pitchFamily="2" charset="0"/>
            </a:endParaRPr>
          </a:p>
        </p:txBody>
      </p:sp>
      <p:sp>
        <p:nvSpPr>
          <p:cNvPr id="43" name="CaixaDeTexto 42">
            <a:extLst>
              <a:ext uri="{FF2B5EF4-FFF2-40B4-BE49-F238E27FC236}">
                <a16:creationId xmlns:a16="http://schemas.microsoft.com/office/drawing/2014/main" id="{2108E909-6507-4112-9977-7F9F1CADA443}"/>
              </a:ext>
            </a:extLst>
          </p:cNvPr>
          <p:cNvSpPr txBox="1"/>
          <p:nvPr/>
        </p:nvSpPr>
        <p:spPr>
          <a:xfrm>
            <a:off x="221314" y="3318633"/>
            <a:ext cx="800347" cy="276999"/>
          </a:xfrm>
          <a:prstGeom prst="rect">
            <a:avLst/>
          </a:prstGeom>
          <a:noFill/>
        </p:spPr>
        <p:txBody>
          <a:bodyPr wrap="none" rtlCol="0">
            <a:spAutoFit/>
          </a:bodyPr>
          <a:lstStyle/>
          <a:p>
            <a:pPr algn="l"/>
            <a:r>
              <a:rPr lang="pt-BR" sz="1200" b="1" dirty="0" err="1">
                <a:latin typeface="Quicksand" pitchFamily="2" charset="0"/>
              </a:rPr>
              <a:t>WebView</a:t>
            </a:r>
            <a:endParaRPr lang="pt-BR" sz="1200" b="1" dirty="0">
              <a:latin typeface="Quicksand" pitchFamily="2" charset="0"/>
            </a:endParaRPr>
          </a:p>
        </p:txBody>
      </p:sp>
      <p:sp>
        <p:nvSpPr>
          <p:cNvPr id="45" name="CaixaDeTexto 44">
            <a:extLst>
              <a:ext uri="{FF2B5EF4-FFF2-40B4-BE49-F238E27FC236}">
                <a16:creationId xmlns:a16="http://schemas.microsoft.com/office/drawing/2014/main" id="{184C4177-1975-4957-8903-081667651D13}"/>
              </a:ext>
            </a:extLst>
          </p:cNvPr>
          <p:cNvSpPr txBox="1"/>
          <p:nvPr/>
        </p:nvSpPr>
        <p:spPr>
          <a:xfrm>
            <a:off x="261723" y="5042464"/>
            <a:ext cx="800347" cy="276999"/>
          </a:xfrm>
          <a:prstGeom prst="rect">
            <a:avLst/>
          </a:prstGeom>
          <a:noFill/>
        </p:spPr>
        <p:txBody>
          <a:bodyPr wrap="none" rtlCol="0">
            <a:spAutoFit/>
          </a:bodyPr>
          <a:lstStyle/>
          <a:p>
            <a:pPr algn="l"/>
            <a:r>
              <a:rPr lang="pt-BR" sz="1200" b="1" dirty="0" err="1">
                <a:latin typeface="Quicksand" pitchFamily="2" charset="0"/>
              </a:rPr>
              <a:t>WebView</a:t>
            </a:r>
            <a:endParaRPr lang="pt-BR" sz="1200" b="1" dirty="0">
              <a:latin typeface="Quicksand" pitchFamily="2" charset="0"/>
            </a:endParaRPr>
          </a:p>
        </p:txBody>
      </p:sp>
      <p:sp>
        <p:nvSpPr>
          <p:cNvPr id="12" name="Retângulo 11">
            <a:extLst>
              <a:ext uri="{FF2B5EF4-FFF2-40B4-BE49-F238E27FC236}">
                <a16:creationId xmlns:a16="http://schemas.microsoft.com/office/drawing/2014/main" id="{E38DBD9C-2084-40B6-B06F-71EF7359B7CE}"/>
              </a:ext>
            </a:extLst>
          </p:cNvPr>
          <p:cNvSpPr/>
          <p:nvPr/>
        </p:nvSpPr>
        <p:spPr>
          <a:xfrm>
            <a:off x="172812" y="982206"/>
            <a:ext cx="7067687" cy="583008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5" name="Conector: Angulado 54">
            <a:extLst>
              <a:ext uri="{FF2B5EF4-FFF2-40B4-BE49-F238E27FC236}">
                <a16:creationId xmlns:a16="http://schemas.microsoft.com/office/drawing/2014/main" id="{7DB8AB75-6602-4907-89D7-06C5742EC5A1}"/>
              </a:ext>
            </a:extLst>
          </p:cNvPr>
          <p:cNvCxnSpPr>
            <a:cxnSpLocks/>
            <a:stCxn id="84" idx="3"/>
          </p:cNvCxnSpPr>
          <p:nvPr/>
        </p:nvCxnSpPr>
        <p:spPr>
          <a:xfrm>
            <a:off x="6781113" y="4260314"/>
            <a:ext cx="1722604" cy="59297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Agrupar 5">
            <a:extLst>
              <a:ext uri="{FF2B5EF4-FFF2-40B4-BE49-F238E27FC236}">
                <a16:creationId xmlns:a16="http://schemas.microsoft.com/office/drawing/2014/main" id="{EB21795F-E257-4AD0-BCD8-EBFB6F88ED57}"/>
              </a:ext>
            </a:extLst>
          </p:cNvPr>
          <p:cNvGrpSpPr/>
          <p:nvPr/>
        </p:nvGrpSpPr>
        <p:grpSpPr>
          <a:xfrm>
            <a:off x="8484363" y="3703342"/>
            <a:ext cx="2592000" cy="3108945"/>
            <a:chOff x="1078883" y="3678596"/>
            <a:chExt cx="2592000" cy="3108945"/>
          </a:xfrm>
        </p:grpSpPr>
        <p:sp>
          <p:nvSpPr>
            <p:cNvPr id="39" name="CaixaDeTexto 38">
              <a:extLst>
                <a:ext uri="{FF2B5EF4-FFF2-40B4-BE49-F238E27FC236}">
                  <a16:creationId xmlns:a16="http://schemas.microsoft.com/office/drawing/2014/main" id="{9D34444F-1A3E-4E53-B447-3F35993EA1E9}"/>
                </a:ext>
              </a:extLst>
            </p:cNvPr>
            <p:cNvSpPr txBox="1"/>
            <p:nvPr/>
          </p:nvSpPr>
          <p:spPr>
            <a:xfrm>
              <a:off x="2596267" y="3894391"/>
              <a:ext cx="583814" cy="338554"/>
            </a:xfrm>
            <a:prstGeom prst="rect">
              <a:avLst/>
            </a:prstGeom>
            <a:noFill/>
          </p:spPr>
          <p:txBody>
            <a:bodyPr wrap="none" rtlCol="0">
              <a:spAutoFit/>
            </a:bodyPr>
            <a:lstStyle/>
            <a:p>
              <a:r>
                <a:rPr lang="pt-BR" sz="1600" dirty="0">
                  <a:solidFill>
                    <a:schemeClr val="bg1"/>
                  </a:solidFill>
                  <a:latin typeface="Quicksand" pitchFamily="2" charset="0"/>
                </a:rPr>
                <a:t>SDK</a:t>
              </a:r>
            </a:p>
          </p:txBody>
        </p:sp>
        <p:sp>
          <p:nvSpPr>
            <p:cNvPr id="47" name="CaixaDeTexto 46">
              <a:extLst>
                <a:ext uri="{FF2B5EF4-FFF2-40B4-BE49-F238E27FC236}">
                  <a16:creationId xmlns:a16="http://schemas.microsoft.com/office/drawing/2014/main" id="{F2F12673-40B6-48AC-B37E-0ECB2F62F519}"/>
                </a:ext>
              </a:extLst>
            </p:cNvPr>
            <p:cNvSpPr txBox="1"/>
            <p:nvPr/>
          </p:nvSpPr>
          <p:spPr>
            <a:xfrm>
              <a:off x="1735060" y="6479764"/>
              <a:ext cx="1283493" cy="307777"/>
            </a:xfrm>
            <a:prstGeom prst="rect">
              <a:avLst/>
            </a:prstGeom>
            <a:noFill/>
          </p:spPr>
          <p:txBody>
            <a:bodyPr wrap="none" rtlCol="0">
              <a:spAutoFit/>
            </a:bodyPr>
            <a:lstStyle/>
            <a:p>
              <a:pPr algn="l"/>
              <a:r>
                <a:rPr lang="pt-BR" sz="1400" b="1" dirty="0">
                  <a:latin typeface="Quicksand" pitchFamily="2" charset="0"/>
                </a:rPr>
                <a:t>Aplicação Host</a:t>
              </a:r>
            </a:p>
          </p:txBody>
        </p:sp>
        <p:sp>
          <p:nvSpPr>
            <p:cNvPr id="48" name="Retângulo 47">
              <a:extLst>
                <a:ext uri="{FF2B5EF4-FFF2-40B4-BE49-F238E27FC236}">
                  <a16:creationId xmlns:a16="http://schemas.microsoft.com/office/drawing/2014/main" id="{7B8B93DB-3470-42BB-99D3-94652598120A}"/>
                </a:ext>
              </a:extLst>
            </p:cNvPr>
            <p:cNvSpPr/>
            <p:nvPr/>
          </p:nvSpPr>
          <p:spPr>
            <a:xfrm>
              <a:off x="1078883" y="3678596"/>
              <a:ext cx="2592000" cy="2806083"/>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0E539A10-ECC0-40A6-B43A-AC69B01C0017}"/>
                </a:ext>
              </a:extLst>
            </p:cNvPr>
            <p:cNvSpPr/>
            <p:nvPr/>
          </p:nvSpPr>
          <p:spPr>
            <a:xfrm>
              <a:off x="1203170" y="5246651"/>
              <a:ext cx="2340000"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SDK terceiros</a:t>
              </a:r>
            </a:p>
          </p:txBody>
        </p:sp>
        <p:sp>
          <p:nvSpPr>
            <p:cNvPr id="50" name="Retângulo 49">
              <a:extLst>
                <a:ext uri="{FF2B5EF4-FFF2-40B4-BE49-F238E27FC236}">
                  <a16:creationId xmlns:a16="http://schemas.microsoft.com/office/drawing/2014/main" id="{C95576A9-D596-4C78-A120-58D0CC972705}"/>
                </a:ext>
              </a:extLst>
            </p:cNvPr>
            <p:cNvSpPr/>
            <p:nvPr/>
          </p:nvSpPr>
          <p:spPr>
            <a:xfrm>
              <a:off x="1164673" y="4584678"/>
              <a:ext cx="1052339"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Bridge JS</a:t>
              </a:r>
            </a:p>
          </p:txBody>
        </p:sp>
        <p:sp>
          <p:nvSpPr>
            <p:cNvPr id="52" name="Retângulo 51">
              <a:extLst>
                <a:ext uri="{FF2B5EF4-FFF2-40B4-BE49-F238E27FC236}">
                  <a16:creationId xmlns:a16="http://schemas.microsoft.com/office/drawing/2014/main" id="{D3483966-811C-4F1A-96CC-FBB9BFEC088B}"/>
                </a:ext>
              </a:extLst>
            </p:cNvPr>
            <p:cNvSpPr/>
            <p:nvPr/>
          </p:nvSpPr>
          <p:spPr>
            <a:xfrm>
              <a:off x="1209879" y="3917135"/>
              <a:ext cx="2340000" cy="520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1400" dirty="0">
                  <a:solidFill>
                    <a:schemeClr val="tx1"/>
                  </a:solidFill>
                  <a:latin typeface="Quicksand Light"/>
                </a:rPr>
                <a:t>White-</a:t>
              </a:r>
              <a:r>
                <a:rPr lang="pt-BR" sz="1400" dirty="0" err="1">
                  <a:solidFill>
                    <a:schemeClr val="tx1"/>
                  </a:solidFill>
                  <a:latin typeface="Quicksand Light"/>
                </a:rPr>
                <a:t>Label</a:t>
              </a:r>
              <a:br>
                <a:rPr lang="pt-BR" sz="1400" dirty="0">
                  <a:latin typeface="Quicksand Light" pitchFamily="2" charset="0"/>
                </a:rPr>
              </a:br>
              <a:r>
                <a:rPr lang="pt-BR" sz="1400" dirty="0">
                  <a:solidFill>
                    <a:schemeClr val="tx1"/>
                  </a:solidFill>
                  <a:latin typeface="Quicksand Light"/>
                </a:rPr>
                <a:t>(</a:t>
              </a:r>
              <a:r>
                <a:rPr lang="pt-BR" sz="1400" dirty="0" err="1">
                  <a:solidFill>
                    <a:schemeClr val="tx1"/>
                  </a:solidFill>
                  <a:latin typeface="Quicksand Light"/>
                </a:rPr>
                <a:t>Flavor</a:t>
              </a:r>
              <a:r>
                <a:rPr lang="pt-BR" sz="1400" dirty="0">
                  <a:solidFill>
                    <a:schemeClr val="tx1"/>
                  </a:solidFill>
                  <a:latin typeface="Quicksand Light"/>
                </a:rPr>
                <a:t> </a:t>
              </a:r>
              <a:r>
                <a:rPr lang="pt-BR" sz="1400" dirty="0" err="1">
                  <a:solidFill>
                    <a:schemeClr val="tx1"/>
                  </a:solidFill>
                  <a:latin typeface="Quicksand Light"/>
                </a:rPr>
                <a:t>and</a:t>
              </a:r>
              <a:r>
                <a:rPr lang="pt-BR" sz="1400" dirty="0">
                  <a:solidFill>
                    <a:schemeClr val="tx1"/>
                  </a:solidFill>
                  <a:latin typeface="Quicksand Light"/>
                </a:rPr>
                <a:t> </a:t>
              </a:r>
              <a:r>
                <a:rPr lang="pt-BR" sz="1400" dirty="0" err="1">
                  <a:solidFill>
                    <a:schemeClr val="tx1"/>
                  </a:solidFill>
                  <a:latin typeface="Quicksand Light"/>
                </a:rPr>
                <a:t>Scheme</a:t>
              </a:r>
              <a:r>
                <a:rPr lang="pt-BR" sz="1400" dirty="0">
                  <a:solidFill>
                    <a:schemeClr val="tx1"/>
                  </a:solidFill>
                  <a:latin typeface="Quicksand Light"/>
                </a:rPr>
                <a:t>)</a:t>
              </a:r>
            </a:p>
          </p:txBody>
        </p:sp>
        <p:sp>
          <p:nvSpPr>
            <p:cNvPr id="53" name="Retângulo 52">
              <a:extLst>
                <a:ext uri="{FF2B5EF4-FFF2-40B4-BE49-F238E27FC236}">
                  <a16:creationId xmlns:a16="http://schemas.microsoft.com/office/drawing/2014/main" id="{CAC3D4F9-3944-40A9-8138-72DB033B8630}"/>
                </a:ext>
              </a:extLst>
            </p:cNvPr>
            <p:cNvSpPr/>
            <p:nvPr/>
          </p:nvSpPr>
          <p:spPr>
            <a:xfrm>
              <a:off x="1193581" y="5886380"/>
              <a:ext cx="2340000"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Segurança</a:t>
              </a:r>
            </a:p>
          </p:txBody>
        </p:sp>
        <p:sp>
          <p:nvSpPr>
            <p:cNvPr id="54" name="Retângulo 53">
              <a:extLst>
                <a:ext uri="{FF2B5EF4-FFF2-40B4-BE49-F238E27FC236}">
                  <a16:creationId xmlns:a16="http://schemas.microsoft.com/office/drawing/2014/main" id="{4CA6CF60-1C51-4E10-B27F-0D96FAE56981}"/>
                </a:ext>
              </a:extLst>
            </p:cNvPr>
            <p:cNvSpPr/>
            <p:nvPr/>
          </p:nvSpPr>
          <p:spPr>
            <a:xfrm rot="16200000">
              <a:off x="1386002" y="4241408"/>
              <a:ext cx="598735" cy="1174265"/>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424D7990-03D0-4612-83A7-F9B7EE4DE3C1}"/>
                </a:ext>
              </a:extLst>
            </p:cNvPr>
            <p:cNvSpPr/>
            <p:nvPr/>
          </p:nvSpPr>
          <p:spPr>
            <a:xfrm>
              <a:off x="2427761" y="4567540"/>
              <a:ext cx="1159210" cy="52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Módulo </a:t>
              </a:r>
              <a:r>
                <a:rPr lang="pt-BR" sz="1400" dirty="0" err="1">
                  <a:solidFill>
                    <a:schemeClr val="tx1"/>
                  </a:solidFill>
                  <a:latin typeface="Quicksand Light" pitchFamily="2" charset="0"/>
                </a:rPr>
                <a:t>wrapper</a:t>
              </a:r>
              <a:endParaRPr lang="pt-BR" sz="1400" dirty="0">
                <a:solidFill>
                  <a:schemeClr val="tx1"/>
                </a:solidFill>
                <a:latin typeface="Quicksand Light" pitchFamily="2" charset="0"/>
              </a:endParaRPr>
            </a:p>
          </p:txBody>
        </p:sp>
      </p:grpSp>
    </p:spTree>
    <p:extLst>
      <p:ext uri="{BB962C8B-B14F-4D97-AF65-F5344CB8AC3E}">
        <p14:creationId xmlns:p14="http://schemas.microsoft.com/office/powerpoint/2010/main" val="109454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809E52-F1D1-4A91-979A-EB953DAECF7E}"/>
              </a:ext>
            </a:extLst>
          </p:cNvPr>
          <p:cNvSpPr>
            <a:spLocks noGrp="1"/>
          </p:cNvSpPr>
          <p:nvPr>
            <p:ph type="title"/>
          </p:nvPr>
        </p:nvSpPr>
        <p:spPr/>
        <p:txBody>
          <a:bodyPr/>
          <a:lstStyle/>
          <a:p>
            <a:r>
              <a:rPr lang="pt-BR" dirty="0"/>
              <a:t>Detalhamento da arquitetura</a:t>
            </a:r>
          </a:p>
        </p:txBody>
      </p:sp>
      <p:sp>
        <p:nvSpPr>
          <p:cNvPr id="6" name="Subtítulo 5">
            <a:extLst>
              <a:ext uri="{FF2B5EF4-FFF2-40B4-BE49-F238E27FC236}">
                <a16:creationId xmlns:a16="http://schemas.microsoft.com/office/drawing/2014/main" id="{CB8D727E-616A-4ADA-A5A1-2F88CB53D6A6}"/>
              </a:ext>
            </a:extLst>
          </p:cNvPr>
          <p:cNvSpPr>
            <a:spLocks noGrp="1"/>
          </p:cNvSpPr>
          <p:nvPr>
            <p:ph type="subTitle" idx="1"/>
          </p:nvPr>
        </p:nvSpPr>
        <p:spPr/>
        <p:txBody>
          <a:bodyPr>
            <a:normAutofit fontScale="92500" lnSpcReduction="10000"/>
          </a:bodyPr>
          <a:lstStyle/>
          <a:p>
            <a:r>
              <a:rPr lang="pt-BR" dirty="0" err="1"/>
              <a:t>WebView</a:t>
            </a:r>
            <a:r>
              <a:rPr lang="pt-BR" dirty="0"/>
              <a:t> - exemplo</a:t>
            </a:r>
          </a:p>
        </p:txBody>
      </p:sp>
      <p:sp>
        <p:nvSpPr>
          <p:cNvPr id="9" name="CaixaDeTexto 8">
            <a:extLst>
              <a:ext uri="{FF2B5EF4-FFF2-40B4-BE49-F238E27FC236}">
                <a16:creationId xmlns:a16="http://schemas.microsoft.com/office/drawing/2014/main" id="{25B61C42-E5A8-423A-90B6-3A142BC7EDFA}"/>
              </a:ext>
            </a:extLst>
          </p:cNvPr>
          <p:cNvSpPr txBox="1"/>
          <p:nvPr/>
        </p:nvSpPr>
        <p:spPr>
          <a:xfrm>
            <a:off x="16042" y="4475069"/>
            <a:ext cx="12192000" cy="2369880"/>
          </a:xfrm>
          <a:prstGeom prst="rect">
            <a:avLst/>
          </a:prstGeom>
          <a:solidFill>
            <a:srgbClr val="525252"/>
          </a:solidFill>
        </p:spPr>
        <p:txBody>
          <a:bodyPr wrap="square" rtlCol="0">
            <a:spAutoFit/>
          </a:bodyPr>
          <a:lstStyle/>
          <a:p>
            <a:pPr>
              <a:spcAft>
                <a:spcPts val="1200"/>
              </a:spcAft>
            </a:pPr>
            <a:r>
              <a:rPr lang="pt-BR" sz="1600" dirty="0">
                <a:solidFill>
                  <a:schemeClr val="bg1"/>
                </a:solidFill>
                <a:latin typeface="Quicksand Light" pitchFamily="2" charset="0"/>
              </a:rPr>
              <a:t>A comunicação para  Mini Apps e o Super App VR, foi prevista através de uma integração com o parceiro,  via </a:t>
            </a:r>
            <a:r>
              <a:rPr lang="pt-BR" sz="1600" dirty="0" err="1">
                <a:solidFill>
                  <a:schemeClr val="bg1"/>
                </a:solidFill>
                <a:latin typeface="Quicksand Light" pitchFamily="2" charset="0"/>
              </a:rPr>
              <a:t>WebView</a:t>
            </a:r>
            <a:r>
              <a:rPr lang="pt-BR" sz="1600" dirty="0">
                <a:solidFill>
                  <a:schemeClr val="bg1"/>
                </a:solidFill>
                <a:latin typeface="Quicksand Light" pitchFamily="2" charset="0"/>
              </a:rPr>
              <a:t> e a ponte (Bridge JS)  do aplicativo host.</a:t>
            </a:r>
          </a:p>
          <a:p>
            <a:pPr>
              <a:spcAft>
                <a:spcPts val="1200"/>
              </a:spcAft>
            </a:pPr>
            <a:r>
              <a:rPr lang="pt-BR" sz="1600" dirty="0">
                <a:solidFill>
                  <a:schemeClr val="bg1"/>
                </a:solidFill>
                <a:latin typeface="Quicksand Light" pitchFamily="2" charset="0"/>
              </a:rPr>
              <a:t>A integração de parceiros também será possível através de conexões com “aplicações web”. Para isso, foi proposta uma solução de integração baseada em </a:t>
            </a:r>
            <a:r>
              <a:rPr lang="pt-BR" sz="1600" dirty="0" err="1">
                <a:solidFill>
                  <a:schemeClr val="bg1"/>
                </a:solidFill>
                <a:latin typeface="Quicksand Light" pitchFamily="2" charset="0"/>
              </a:rPr>
              <a:t>Webview</a:t>
            </a:r>
            <a:r>
              <a:rPr lang="pt-BR" sz="1600" dirty="0">
                <a:solidFill>
                  <a:schemeClr val="bg1"/>
                </a:solidFill>
                <a:latin typeface="Quicksand Light" pitchFamily="2" charset="0"/>
              </a:rPr>
              <a:t>. Os serviços que foram se integrar através desse recursos vão se comunicar com o aplicativo host por meio de uma bridge </a:t>
            </a:r>
            <a:r>
              <a:rPr lang="pt-BR" sz="1600" dirty="0" err="1">
                <a:solidFill>
                  <a:schemeClr val="bg1"/>
                </a:solidFill>
                <a:latin typeface="Quicksand Light" pitchFamily="2" charset="0"/>
              </a:rPr>
              <a:t>js</a:t>
            </a:r>
            <a:r>
              <a:rPr lang="pt-BR" sz="1600" dirty="0">
                <a:solidFill>
                  <a:schemeClr val="bg1"/>
                </a:solidFill>
                <a:latin typeface="Quicksand Light" pitchFamily="2" charset="0"/>
              </a:rPr>
              <a:t>, que é responsável pela orquestrações das requisições feitas pelo mini app, e garantir mecanismos de segurança.</a:t>
            </a:r>
          </a:p>
          <a:p>
            <a:pPr>
              <a:spcAft>
                <a:spcPts val="1200"/>
              </a:spcAft>
            </a:pPr>
            <a:r>
              <a:rPr lang="pt-BR" sz="1600" dirty="0">
                <a:solidFill>
                  <a:schemeClr val="bg1"/>
                </a:solidFill>
                <a:latin typeface="Quicksand Light" pitchFamily="2" charset="0"/>
              </a:rPr>
              <a:t>Para estabelecer um padrão de comunicação todo mini app que for integrado ao aplicativo host, precisa implementar no seu produto “aplicação web”  um contrato de comunicação através de um SDK que será fornecido pela VR.</a:t>
            </a:r>
          </a:p>
        </p:txBody>
      </p:sp>
      <p:pic>
        <p:nvPicPr>
          <p:cNvPr id="5" name="Imagem 4" descr="Diagrama&#10;&#10;Descrição gerada automaticamente">
            <a:extLst>
              <a:ext uri="{FF2B5EF4-FFF2-40B4-BE49-F238E27FC236}">
                <a16:creationId xmlns:a16="http://schemas.microsoft.com/office/drawing/2014/main" id="{9371EF7F-058E-4CB1-872A-5C6B12C6B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7674" y="1090863"/>
            <a:ext cx="5789965" cy="3272590"/>
          </a:xfrm>
          <a:prstGeom prst="rect">
            <a:avLst/>
          </a:prstGeom>
        </p:spPr>
      </p:pic>
    </p:spTree>
    <p:extLst>
      <p:ext uri="{BB962C8B-B14F-4D97-AF65-F5344CB8AC3E}">
        <p14:creationId xmlns:p14="http://schemas.microsoft.com/office/powerpoint/2010/main" val="4289898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Detalhamento da arquitetura</a:t>
            </a:r>
          </a:p>
        </p:txBody>
      </p:sp>
      <p:sp>
        <p:nvSpPr>
          <p:cNvPr id="16" name="Subtítulo 15">
            <a:extLst>
              <a:ext uri="{FF2B5EF4-FFF2-40B4-BE49-F238E27FC236}">
                <a16:creationId xmlns:a16="http://schemas.microsoft.com/office/drawing/2014/main" id="{9225F8B1-11D9-4DBC-8D38-124B02FC7A2D}"/>
              </a:ext>
            </a:extLst>
          </p:cNvPr>
          <p:cNvSpPr>
            <a:spLocks noGrp="1"/>
          </p:cNvSpPr>
          <p:nvPr>
            <p:ph type="subTitle" idx="1"/>
          </p:nvPr>
        </p:nvSpPr>
        <p:spPr/>
        <p:txBody>
          <a:bodyPr>
            <a:normAutofit fontScale="92500" lnSpcReduction="10000"/>
          </a:bodyPr>
          <a:lstStyle/>
          <a:p>
            <a:r>
              <a:rPr lang="pt-BR" dirty="0"/>
              <a:t>Exemplo de integração de Mini App com </a:t>
            </a:r>
            <a:r>
              <a:rPr lang="pt-BR" dirty="0" err="1"/>
              <a:t>WebView</a:t>
            </a:r>
            <a:endParaRPr lang="pt-BR" dirty="0"/>
          </a:p>
        </p:txBody>
      </p:sp>
      <p:sp>
        <p:nvSpPr>
          <p:cNvPr id="7" name="CaixaDeTexto 6">
            <a:extLst>
              <a:ext uri="{FF2B5EF4-FFF2-40B4-BE49-F238E27FC236}">
                <a16:creationId xmlns:a16="http://schemas.microsoft.com/office/drawing/2014/main" id="{8CF634D0-6C76-41A5-BE68-9B6B84BBDC9C}"/>
              </a:ext>
            </a:extLst>
          </p:cNvPr>
          <p:cNvSpPr txBox="1"/>
          <p:nvPr/>
        </p:nvSpPr>
        <p:spPr>
          <a:xfrm>
            <a:off x="0" y="933450"/>
            <a:ext cx="3478094" cy="5924550"/>
          </a:xfrm>
          <a:prstGeom prst="rect">
            <a:avLst/>
          </a:prstGeom>
          <a:solidFill>
            <a:srgbClr val="525252"/>
          </a:solidFill>
        </p:spPr>
        <p:txBody>
          <a:bodyPr wrap="square" rtlCol="0" anchor="ctr">
            <a:noAutofit/>
          </a:bodyPr>
          <a:lstStyle/>
          <a:p>
            <a:pPr algn="l">
              <a:spcAft>
                <a:spcPts val="1200"/>
              </a:spcAft>
            </a:pPr>
            <a:r>
              <a:rPr lang="pt-BR" sz="1600" dirty="0">
                <a:solidFill>
                  <a:schemeClr val="bg1"/>
                </a:solidFill>
                <a:latin typeface="Quicksand Light" pitchFamily="2" charset="0"/>
              </a:rPr>
              <a:t>Supondo o cenário em que o </a:t>
            </a:r>
            <a:r>
              <a:rPr lang="pt-BR" sz="1600" dirty="0" err="1">
                <a:solidFill>
                  <a:schemeClr val="bg1"/>
                </a:solidFill>
                <a:latin typeface="Quicksand Light" pitchFamily="2" charset="0"/>
              </a:rPr>
              <a:t>mini-app</a:t>
            </a:r>
            <a:r>
              <a:rPr lang="pt-BR" sz="1600" dirty="0">
                <a:solidFill>
                  <a:schemeClr val="bg1"/>
                </a:solidFill>
                <a:latin typeface="Quicksand Light" pitchFamily="2" charset="0"/>
              </a:rPr>
              <a:t> de um parceiro efetua recarga de celulares seja integrado ao Super App VR.</a:t>
            </a:r>
          </a:p>
          <a:p>
            <a:pPr algn="l">
              <a:spcAft>
                <a:spcPts val="1200"/>
              </a:spcAft>
            </a:pPr>
            <a:r>
              <a:rPr lang="pt-BR" sz="1600" dirty="0">
                <a:solidFill>
                  <a:schemeClr val="bg1"/>
                </a:solidFill>
                <a:latin typeface="Quicksand Light" pitchFamily="2" charset="0"/>
              </a:rPr>
              <a:t>O Fluxo se inicia com a ação do usuário escolhendo os valores e número do aparelho e confirmando a intenção de recarregar.</a:t>
            </a:r>
          </a:p>
          <a:p>
            <a:pPr algn="l">
              <a:spcAft>
                <a:spcPts val="1200"/>
              </a:spcAft>
            </a:pPr>
            <a:r>
              <a:rPr lang="pt-BR" sz="1600" dirty="0">
                <a:solidFill>
                  <a:schemeClr val="bg1"/>
                </a:solidFill>
                <a:latin typeface="Quicksand Light" pitchFamily="2" charset="0"/>
              </a:rPr>
              <a:t>Em seguida a mensagem com os dados necessários para a recarga é enviada para o Super App (aplicação host) obedecendo o contrato com a SDK.</a:t>
            </a:r>
          </a:p>
          <a:p>
            <a:pPr algn="l">
              <a:spcAft>
                <a:spcPts val="1200"/>
              </a:spcAft>
            </a:pPr>
            <a:r>
              <a:rPr lang="pt-BR" sz="1600" dirty="0">
                <a:solidFill>
                  <a:schemeClr val="bg1"/>
                </a:solidFill>
                <a:latin typeface="Quicksand Light" pitchFamily="2" charset="0"/>
              </a:rPr>
              <a:t>A Bridge JS entrega a mensagem para o módulo responsável por pagamentos, que por sua vez debitará o valor correspondente da carteira do cliente e retornar para o </a:t>
            </a:r>
            <a:r>
              <a:rPr lang="pt-BR" sz="1600" dirty="0" err="1">
                <a:solidFill>
                  <a:schemeClr val="bg1"/>
                </a:solidFill>
                <a:latin typeface="Quicksand Light" pitchFamily="2" charset="0"/>
              </a:rPr>
              <a:t>MiniApp</a:t>
            </a:r>
            <a:r>
              <a:rPr lang="pt-BR" sz="1600" dirty="0">
                <a:solidFill>
                  <a:schemeClr val="bg1"/>
                </a:solidFill>
                <a:latin typeface="Quicksand Light" pitchFamily="2" charset="0"/>
              </a:rPr>
              <a:t> efetuar a chamada da recarga através do API GW da VR.</a:t>
            </a:r>
          </a:p>
        </p:txBody>
      </p:sp>
      <p:sp>
        <p:nvSpPr>
          <p:cNvPr id="85" name="CaixaDeTexto 84">
            <a:extLst>
              <a:ext uri="{FF2B5EF4-FFF2-40B4-BE49-F238E27FC236}">
                <a16:creationId xmlns:a16="http://schemas.microsoft.com/office/drawing/2014/main" id="{6889B73C-8091-4509-8564-6DE4CEE2BFEC}"/>
              </a:ext>
            </a:extLst>
          </p:cNvPr>
          <p:cNvSpPr txBox="1"/>
          <p:nvPr/>
        </p:nvSpPr>
        <p:spPr>
          <a:xfrm>
            <a:off x="6306165" y="1198214"/>
            <a:ext cx="1283493" cy="307777"/>
          </a:xfrm>
          <a:prstGeom prst="rect">
            <a:avLst/>
          </a:prstGeom>
          <a:noFill/>
        </p:spPr>
        <p:txBody>
          <a:bodyPr wrap="none" rtlCol="0">
            <a:spAutoFit/>
          </a:bodyPr>
          <a:lstStyle/>
          <a:p>
            <a:pPr algn="l"/>
            <a:r>
              <a:rPr lang="pt-BR" sz="1400" b="1" dirty="0">
                <a:latin typeface="Quicksand" pitchFamily="2" charset="0"/>
              </a:rPr>
              <a:t>Aplicação Host</a:t>
            </a:r>
          </a:p>
        </p:txBody>
      </p:sp>
      <p:sp>
        <p:nvSpPr>
          <p:cNvPr id="68" name="Retângulo 67">
            <a:extLst>
              <a:ext uri="{FF2B5EF4-FFF2-40B4-BE49-F238E27FC236}">
                <a16:creationId xmlns:a16="http://schemas.microsoft.com/office/drawing/2014/main" id="{C60C9844-39A8-4BE7-9EB9-4E027549C741}"/>
              </a:ext>
            </a:extLst>
          </p:cNvPr>
          <p:cNvSpPr/>
          <p:nvPr/>
        </p:nvSpPr>
        <p:spPr>
          <a:xfrm>
            <a:off x="3607673" y="1675385"/>
            <a:ext cx="1641736" cy="863504"/>
          </a:xfrm>
          <a:prstGeom prst="rect">
            <a:avLst/>
          </a:prstGeom>
          <a:solidFill>
            <a:srgbClr val="E6D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69" name="Retângulo 68">
            <a:extLst>
              <a:ext uri="{FF2B5EF4-FFF2-40B4-BE49-F238E27FC236}">
                <a16:creationId xmlns:a16="http://schemas.microsoft.com/office/drawing/2014/main" id="{5A030B32-875D-4D43-A526-E5DDD51D897B}"/>
              </a:ext>
            </a:extLst>
          </p:cNvPr>
          <p:cNvSpPr/>
          <p:nvPr/>
        </p:nvSpPr>
        <p:spPr>
          <a:xfrm>
            <a:off x="7552019" y="1586112"/>
            <a:ext cx="1650199" cy="4248344"/>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893B04EE-6809-4A94-9FAD-4722BC2F85D2}"/>
              </a:ext>
            </a:extLst>
          </p:cNvPr>
          <p:cNvSpPr/>
          <p:nvPr/>
        </p:nvSpPr>
        <p:spPr>
          <a:xfrm>
            <a:off x="6280561" y="1491016"/>
            <a:ext cx="3089362" cy="4437090"/>
          </a:xfrm>
          <a:prstGeom prst="rect">
            <a:avLst/>
          </a:prstGeom>
          <a:noFill/>
          <a:ln>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CaixaDeTexto 39">
            <a:extLst>
              <a:ext uri="{FF2B5EF4-FFF2-40B4-BE49-F238E27FC236}">
                <a16:creationId xmlns:a16="http://schemas.microsoft.com/office/drawing/2014/main" id="{39061CAF-78B1-4CE1-943C-57DB379074C5}"/>
              </a:ext>
            </a:extLst>
          </p:cNvPr>
          <p:cNvSpPr txBox="1"/>
          <p:nvPr/>
        </p:nvSpPr>
        <p:spPr>
          <a:xfrm>
            <a:off x="3804197" y="1823433"/>
            <a:ext cx="1219584" cy="584775"/>
          </a:xfrm>
          <a:prstGeom prst="rect">
            <a:avLst/>
          </a:prstGeom>
          <a:noFill/>
        </p:spPr>
        <p:txBody>
          <a:bodyPr wrap="square" rtlCol="0">
            <a:spAutoFit/>
          </a:bodyPr>
          <a:lstStyle/>
          <a:p>
            <a:pPr algn="ctr"/>
            <a:r>
              <a:rPr lang="pt-BR" sz="1600" dirty="0">
                <a:latin typeface="Quicksand Light" pitchFamily="2" charset="0"/>
              </a:rPr>
              <a:t>Mini App parceiro</a:t>
            </a:r>
          </a:p>
        </p:txBody>
      </p:sp>
      <p:sp>
        <p:nvSpPr>
          <p:cNvPr id="3" name="CaixaDeTexto 2">
            <a:extLst>
              <a:ext uri="{FF2B5EF4-FFF2-40B4-BE49-F238E27FC236}">
                <a16:creationId xmlns:a16="http://schemas.microsoft.com/office/drawing/2014/main" id="{2E752DFC-560B-4BEA-BD4D-860EAE75BBF2}"/>
              </a:ext>
            </a:extLst>
          </p:cNvPr>
          <p:cNvSpPr txBox="1"/>
          <p:nvPr/>
        </p:nvSpPr>
        <p:spPr>
          <a:xfrm>
            <a:off x="4477234" y="3716119"/>
            <a:ext cx="1744388" cy="253768"/>
          </a:xfrm>
          <a:prstGeom prst="rect">
            <a:avLst/>
          </a:prstGeom>
          <a:noFill/>
        </p:spPr>
        <p:txBody>
          <a:bodyPr wrap="none" rtlCol="0">
            <a:spAutoFit/>
          </a:bodyPr>
          <a:lstStyle>
            <a:defPPr>
              <a:defRPr lang="pt-BR"/>
            </a:defPPr>
            <a:lvl1pPr>
              <a:defRPr sz="1000">
                <a:latin typeface="Quicksand" pitchFamily="2" charset="0"/>
              </a:defRPr>
            </a:lvl1pPr>
          </a:lstStyle>
          <a:p>
            <a:r>
              <a:rPr lang="pt-BR" dirty="0" err="1">
                <a:latin typeface="Quicksand Light" pitchFamily="2" charset="0"/>
              </a:rPr>
              <a:t>IniciarProcessoPagamento</a:t>
            </a:r>
            <a:endParaRPr lang="pt-BR" dirty="0">
              <a:latin typeface="Quicksand Light" pitchFamily="2" charset="0"/>
            </a:endParaRPr>
          </a:p>
        </p:txBody>
      </p:sp>
      <p:sp>
        <p:nvSpPr>
          <p:cNvPr id="46" name="Retângulo 45">
            <a:extLst>
              <a:ext uri="{FF2B5EF4-FFF2-40B4-BE49-F238E27FC236}">
                <a16:creationId xmlns:a16="http://schemas.microsoft.com/office/drawing/2014/main" id="{E5F21453-6A00-40B2-B616-F850A1CB63C9}"/>
              </a:ext>
            </a:extLst>
          </p:cNvPr>
          <p:cNvSpPr/>
          <p:nvPr/>
        </p:nvSpPr>
        <p:spPr>
          <a:xfrm rot="5400000">
            <a:off x="4506687" y="3474490"/>
            <a:ext cx="4248907" cy="414214"/>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pt-BR" sz="1600" dirty="0">
                <a:solidFill>
                  <a:schemeClr val="bg1"/>
                </a:solidFill>
                <a:latin typeface="Quicksand Light" pitchFamily="2" charset="0"/>
              </a:rPr>
              <a:t>Bridge JS</a:t>
            </a:r>
          </a:p>
        </p:txBody>
      </p:sp>
      <p:cxnSp>
        <p:nvCxnSpPr>
          <p:cNvPr id="13" name="Conector: Angulado 12">
            <a:extLst>
              <a:ext uri="{FF2B5EF4-FFF2-40B4-BE49-F238E27FC236}">
                <a16:creationId xmlns:a16="http://schemas.microsoft.com/office/drawing/2014/main" id="{0AA840C1-B9C9-4238-B69F-850CB321E8CE}"/>
              </a:ext>
            </a:extLst>
          </p:cNvPr>
          <p:cNvCxnSpPr>
            <a:cxnSpLocks/>
          </p:cNvCxnSpPr>
          <p:nvPr/>
        </p:nvCxnSpPr>
        <p:spPr>
          <a:xfrm>
            <a:off x="4335369" y="3982694"/>
            <a:ext cx="1889992" cy="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Angulado 46">
            <a:extLst>
              <a:ext uri="{FF2B5EF4-FFF2-40B4-BE49-F238E27FC236}">
                <a16:creationId xmlns:a16="http://schemas.microsoft.com/office/drawing/2014/main" id="{517EDB9C-441E-49ED-81FD-75B8178B3A00}"/>
              </a:ext>
            </a:extLst>
          </p:cNvPr>
          <p:cNvCxnSpPr>
            <a:cxnSpLocks/>
          </p:cNvCxnSpPr>
          <p:nvPr/>
        </p:nvCxnSpPr>
        <p:spPr>
          <a:xfrm>
            <a:off x="6824621" y="4135082"/>
            <a:ext cx="720000" cy="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to 21">
            <a:extLst>
              <a:ext uri="{FF2B5EF4-FFF2-40B4-BE49-F238E27FC236}">
                <a16:creationId xmlns:a16="http://schemas.microsoft.com/office/drawing/2014/main" id="{BDD0FD19-BED0-4F0F-B474-CF7AF3FC3EC7}"/>
              </a:ext>
            </a:extLst>
          </p:cNvPr>
          <p:cNvCxnSpPr>
            <a:cxnSpLocks/>
          </p:cNvCxnSpPr>
          <p:nvPr/>
        </p:nvCxnSpPr>
        <p:spPr>
          <a:xfrm flipH="1">
            <a:off x="4313899" y="2539214"/>
            <a:ext cx="29071" cy="38204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ector: Angulado 48">
            <a:extLst>
              <a:ext uri="{FF2B5EF4-FFF2-40B4-BE49-F238E27FC236}">
                <a16:creationId xmlns:a16="http://schemas.microsoft.com/office/drawing/2014/main" id="{262780CC-0CD1-4802-9962-DD878F99DBE1}"/>
              </a:ext>
            </a:extLst>
          </p:cNvPr>
          <p:cNvCxnSpPr>
            <a:cxnSpLocks/>
          </p:cNvCxnSpPr>
          <p:nvPr/>
        </p:nvCxnSpPr>
        <p:spPr>
          <a:xfrm rot="10800000" flipV="1">
            <a:off x="4335370" y="4522501"/>
            <a:ext cx="1926663" cy="1"/>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CaixaDeTexto 55">
            <a:extLst>
              <a:ext uri="{FF2B5EF4-FFF2-40B4-BE49-F238E27FC236}">
                <a16:creationId xmlns:a16="http://schemas.microsoft.com/office/drawing/2014/main" id="{9C54F79D-A289-46DD-8241-06B09B69AEAE}"/>
              </a:ext>
            </a:extLst>
          </p:cNvPr>
          <p:cNvSpPr txBox="1"/>
          <p:nvPr/>
        </p:nvSpPr>
        <p:spPr>
          <a:xfrm>
            <a:off x="4424335" y="4265305"/>
            <a:ext cx="1850186" cy="253768"/>
          </a:xfrm>
          <a:prstGeom prst="rect">
            <a:avLst/>
          </a:prstGeom>
          <a:noFill/>
        </p:spPr>
        <p:txBody>
          <a:bodyPr wrap="none" rtlCol="0">
            <a:spAutoFit/>
          </a:bodyPr>
          <a:lstStyle/>
          <a:p>
            <a:pPr algn="l"/>
            <a:r>
              <a:rPr lang="pt-BR" sz="1000" dirty="0" err="1">
                <a:latin typeface="Quicksand Light" pitchFamily="2" charset="0"/>
              </a:rPr>
              <a:t>ProcessoPagamentoIniciado</a:t>
            </a:r>
            <a:endParaRPr lang="pt-BR" sz="1000" dirty="0">
              <a:latin typeface="Quicksand Light" pitchFamily="2" charset="0"/>
            </a:endParaRPr>
          </a:p>
        </p:txBody>
      </p:sp>
      <p:sp>
        <p:nvSpPr>
          <p:cNvPr id="57" name="CaixaDeTexto 56">
            <a:extLst>
              <a:ext uri="{FF2B5EF4-FFF2-40B4-BE49-F238E27FC236}">
                <a16:creationId xmlns:a16="http://schemas.microsoft.com/office/drawing/2014/main" id="{7B5E0FFF-D1C4-46EE-B5B7-D257ACEB187E}"/>
              </a:ext>
            </a:extLst>
          </p:cNvPr>
          <p:cNvSpPr txBox="1"/>
          <p:nvPr/>
        </p:nvSpPr>
        <p:spPr>
          <a:xfrm>
            <a:off x="4529332" y="4568554"/>
            <a:ext cx="1640193" cy="253768"/>
          </a:xfrm>
          <a:prstGeom prst="rect">
            <a:avLst/>
          </a:prstGeom>
          <a:noFill/>
        </p:spPr>
        <p:txBody>
          <a:bodyPr wrap="none" rtlCol="0">
            <a:spAutoFit/>
          </a:bodyPr>
          <a:lstStyle/>
          <a:p>
            <a:pPr algn="l"/>
            <a:r>
              <a:rPr lang="pt-BR" sz="1000" dirty="0" err="1">
                <a:latin typeface="Quicksand Light" pitchFamily="2" charset="0"/>
              </a:rPr>
              <a:t>ProcessoPagamentoErro</a:t>
            </a:r>
            <a:endParaRPr lang="pt-BR" sz="1000" dirty="0">
              <a:latin typeface="Quicksand Light" pitchFamily="2" charset="0"/>
            </a:endParaRPr>
          </a:p>
        </p:txBody>
      </p:sp>
      <p:sp>
        <p:nvSpPr>
          <p:cNvPr id="58" name="CaixaDeTexto 57">
            <a:extLst>
              <a:ext uri="{FF2B5EF4-FFF2-40B4-BE49-F238E27FC236}">
                <a16:creationId xmlns:a16="http://schemas.microsoft.com/office/drawing/2014/main" id="{0660BFE5-AEAF-47CE-8FC3-75CCB91899FB}"/>
              </a:ext>
            </a:extLst>
          </p:cNvPr>
          <p:cNvSpPr txBox="1"/>
          <p:nvPr/>
        </p:nvSpPr>
        <p:spPr>
          <a:xfrm>
            <a:off x="4335369" y="4882945"/>
            <a:ext cx="2028119" cy="253768"/>
          </a:xfrm>
          <a:prstGeom prst="rect">
            <a:avLst/>
          </a:prstGeom>
          <a:noFill/>
        </p:spPr>
        <p:txBody>
          <a:bodyPr wrap="none" rtlCol="0">
            <a:spAutoFit/>
          </a:bodyPr>
          <a:lstStyle/>
          <a:p>
            <a:pPr algn="l"/>
            <a:r>
              <a:rPr lang="pt-BR" sz="1000" dirty="0" err="1">
                <a:latin typeface="Quicksand Light" pitchFamily="2" charset="0"/>
              </a:rPr>
              <a:t>ProcessoPagamentoCancelado</a:t>
            </a:r>
            <a:endParaRPr lang="pt-BR" sz="1000" dirty="0">
              <a:latin typeface="Quicksand Light" pitchFamily="2" charset="0"/>
            </a:endParaRPr>
          </a:p>
        </p:txBody>
      </p:sp>
      <p:cxnSp>
        <p:nvCxnSpPr>
          <p:cNvPr id="59" name="Conector: Angulado 58">
            <a:extLst>
              <a:ext uri="{FF2B5EF4-FFF2-40B4-BE49-F238E27FC236}">
                <a16:creationId xmlns:a16="http://schemas.microsoft.com/office/drawing/2014/main" id="{64D5508D-7DA3-4675-B83B-75AFF0150C60}"/>
              </a:ext>
            </a:extLst>
          </p:cNvPr>
          <p:cNvCxnSpPr>
            <a:cxnSpLocks/>
          </p:cNvCxnSpPr>
          <p:nvPr/>
        </p:nvCxnSpPr>
        <p:spPr>
          <a:xfrm rot="10800000" flipV="1">
            <a:off x="4335370" y="4848785"/>
            <a:ext cx="1940086" cy="3848"/>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0" name="Conector: Angulado 59">
            <a:extLst>
              <a:ext uri="{FF2B5EF4-FFF2-40B4-BE49-F238E27FC236}">
                <a16:creationId xmlns:a16="http://schemas.microsoft.com/office/drawing/2014/main" id="{C30E55CC-D0C1-497A-81BA-96EAB4DD3D92}"/>
              </a:ext>
            </a:extLst>
          </p:cNvPr>
          <p:cNvCxnSpPr>
            <a:cxnSpLocks/>
          </p:cNvCxnSpPr>
          <p:nvPr/>
        </p:nvCxnSpPr>
        <p:spPr>
          <a:xfrm rot="10800000" flipV="1">
            <a:off x="4335370" y="5187866"/>
            <a:ext cx="1940088" cy="1"/>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Retângulo 65">
            <a:extLst>
              <a:ext uri="{FF2B5EF4-FFF2-40B4-BE49-F238E27FC236}">
                <a16:creationId xmlns:a16="http://schemas.microsoft.com/office/drawing/2014/main" id="{F02C6CDE-419F-4AFC-B085-9AB7C79F4980}"/>
              </a:ext>
            </a:extLst>
          </p:cNvPr>
          <p:cNvSpPr/>
          <p:nvPr/>
        </p:nvSpPr>
        <p:spPr>
          <a:xfrm>
            <a:off x="10297129" y="3226559"/>
            <a:ext cx="1796715" cy="994472"/>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4" name="Retângulo 73">
            <a:extLst>
              <a:ext uri="{FF2B5EF4-FFF2-40B4-BE49-F238E27FC236}">
                <a16:creationId xmlns:a16="http://schemas.microsoft.com/office/drawing/2014/main" id="{D7E2AD61-9A14-41E7-86AD-53F19333667E}"/>
              </a:ext>
            </a:extLst>
          </p:cNvPr>
          <p:cNvSpPr/>
          <p:nvPr/>
        </p:nvSpPr>
        <p:spPr>
          <a:xfrm>
            <a:off x="5272432" y="1679289"/>
            <a:ext cx="428102" cy="864000"/>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600" dirty="0">
                <a:solidFill>
                  <a:schemeClr val="bg1"/>
                </a:solidFill>
                <a:latin typeface="Quicksand Light" pitchFamily="2" charset="0"/>
              </a:rPr>
              <a:t>SDK</a:t>
            </a:r>
          </a:p>
        </p:txBody>
      </p:sp>
      <p:sp>
        <p:nvSpPr>
          <p:cNvPr id="75" name="Retângulo 74">
            <a:extLst>
              <a:ext uri="{FF2B5EF4-FFF2-40B4-BE49-F238E27FC236}">
                <a16:creationId xmlns:a16="http://schemas.microsoft.com/office/drawing/2014/main" id="{7F568C6E-A11B-4287-92C8-6A7360E88A40}"/>
              </a:ext>
            </a:extLst>
          </p:cNvPr>
          <p:cNvSpPr/>
          <p:nvPr/>
        </p:nvSpPr>
        <p:spPr>
          <a:xfrm>
            <a:off x="10369316" y="3639890"/>
            <a:ext cx="1652339" cy="4429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Gateway de pagamento</a:t>
            </a:r>
          </a:p>
        </p:txBody>
      </p:sp>
      <p:sp>
        <p:nvSpPr>
          <p:cNvPr id="76" name="CaixaDeTexto 75">
            <a:extLst>
              <a:ext uri="{FF2B5EF4-FFF2-40B4-BE49-F238E27FC236}">
                <a16:creationId xmlns:a16="http://schemas.microsoft.com/office/drawing/2014/main" id="{9BD46F5B-EF43-400C-A29A-BA56892489FC}"/>
              </a:ext>
            </a:extLst>
          </p:cNvPr>
          <p:cNvSpPr txBox="1"/>
          <p:nvPr/>
        </p:nvSpPr>
        <p:spPr>
          <a:xfrm>
            <a:off x="10297129" y="3197027"/>
            <a:ext cx="1875261" cy="307777"/>
          </a:xfrm>
          <a:prstGeom prst="rect">
            <a:avLst/>
          </a:prstGeom>
          <a:noFill/>
        </p:spPr>
        <p:txBody>
          <a:bodyPr wrap="square" rtlCol="0">
            <a:spAutoFit/>
          </a:bodyPr>
          <a:lstStyle/>
          <a:p>
            <a:r>
              <a:rPr lang="pt-BR" sz="1400" b="1" dirty="0">
                <a:solidFill>
                  <a:schemeClr val="bg1"/>
                </a:solidFill>
                <a:latin typeface="Quicksand" pitchFamily="2" charset="0"/>
              </a:rPr>
              <a:t>Conta Pagamento</a:t>
            </a:r>
          </a:p>
        </p:txBody>
      </p:sp>
      <p:sp>
        <p:nvSpPr>
          <p:cNvPr id="77" name="Retângulo 76">
            <a:extLst>
              <a:ext uri="{FF2B5EF4-FFF2-40B4-BE49-F238E27FC236}">
                <a16:creationId xmlns:a16="http://schemas.microsoft.com/office/drawing/2014/main" id="{7710B3E8-4AEA-4F13-A931-75660A056295}"/>
              </a:ext>
            </a:extLst>
          </p:cNvPr>
          <p:cNvSpPr/>
          <p:nvPr/>
        </p:nvSpPr>
        <p:spPr>
          <a:xfrm>
            <a:off x="9803774" y="3226559"/>
            <a:ext cx="428102" cy="994472"/>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600" dirty="0">
                <a:solidFill>
                  <a:schemeClr val="bg1"/>
                </a:solidFill>
                <a:latin typeface="Quicksand Light" pitchFamily="2" charset="0"/>
              </a:rPr>
              <a:t>contrato</a:t>
            </a:r>
          </a:p>
        </p:txBody>
      </p:sp>
      <p:cxnSp>
        <p:nvCxnSpPr>
          <p:cNvPr id="79" name="Conector: Angulado 78">
            <a:extLst>
              <a:ext uri="{FF2B5EF4-FFF2-40B4-BE49-F238E27FC236}">
                <a16:creationId xmlns:a16="http://schemas.microsoft.com/office/drawing/2014/main" id="{CE9E83A8-A36C-499C-A688-E54EAC211B23}"/>
              </a:ext>
            </a:extLst>
          </p:cNvPr>
          <p:cNvCxnSpPr>
            <a:cxnSpLocks/>
          </p:cNvCxnSpPr>
          <p:nvPr/>
        </p:nvCxnSpPr>
        <p:spPr>
          <a:xfrm>
            <a:off x="9443096" y="3709561"/>
            <a:ext cx="324000" cy="0"/>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Conector: Angulado 85">
            <a:extLst>
              <a:ext uri="{FF2B5EF4-FFF2-40B4-BE49-F238E27FC236}">
                <a16:creationId xmlns:a16="http://schemas.microsoft.com/office/drawing/2014/main" id="{772E4288-7177-4DEB-A36F-7B2EC07ACF06}"/>
              </a:ext>
            </a:extLst>
          </p:cNvPr>
          <p:cNvCxnSpPr>
            <a:cxnSpLocks/>
          </p:cNvCxnSpPr>
          <p:nvPr/>
        </p:nvCxnSpPr>
        <p:spPr>
          <a:xfrm rot="10800000" flipV="1">
            <a:off x="6848013" y="4312659"/>
            <a:ext cx="720000" cy="0"/>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7" name="Retângulo 86">
            <a:extLst>
              <a:ext uri="{FF2B5EF4-FFF2-40B4-BE49-F238E27FC236}">
                <a16:creationId xmlns:a16="http://schemas.microsoft.com/office/drawing/2014/main" id="{7448989F-6EB0-4C03-9CEC-69F67918D56B}"/>
              </a:ext>
            </a:extLst>
          </p:cNvPr>
          <p:cNvSpPr/>
          <p:nvPr/>
        </p:nvSpPr>
        <p:spPr>
          <a:xfrm>
            <a:off x="7733501" y="3776776"/>
            <a:ext cx="1296715" cy="772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Módulos </a:t>
            </a:r>
            <a:r>
              <a:rPr lang="pt-BR" sz="1200" dirty="0" err="1">
                <a:solidFill>
                  <a:schemeClr val="tx1"/>
                </a:solidFill>
                <a:latin typeface="Quicksand Light" pitchFamily="2" charset="0"/>
              </a:rPr>
              <a:t>Wrappers</a:t>
            </a:r>
            <a:endParaRPr lang="pt-BR" sz="1200" dirty="0">
              <a:solidFill>
                <a:schemeClr val="tx1"/>
              </a:solidFill>
              <a:latin typeface="Quicksand Light" pitchFamily="2" charset="0"/>
            </a:endParaRPr>
          </a:p>
        </p:txBody>
      </p:sp>
      <p:sp>
        <p:nvSpPr>
          <p:cNvPr id="99" name="Retângulo 98">
            <a:extLst>
              <a:ext uri="{FF2B5EF4-FFF2-40B4-BE49-F238E27FC236}">
                <a16:creationId xmlns:a16="http://schemas.microsoft.com/office/drawing/2014/main" id="{2E9822B7-EB5F-47AB-B2AB-970CD950C1C6}"/>
              </a:ext>
            </a:extLst>
          </p:cNvPr>
          <p:cNvSpPr/>
          <p:nvPr/>
        </p:nvSpPr>
        <p:spPr>
          <a:xfrm>
            <a:off x="7708185" y="2829193"/>
            <a:ext cx="1296715" cy="523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Segurança</a:t>
            </a:r>
          </a:p>
        </p:txBody>
      </p:sp>
      <p:sp>
        <p:nvSpPr>
          <p:cNvPr id="100" name="CaixaDeTexto 99">
            <a:extLst>
              <a:ext uri="{FF2B5EF4-FFF2-40B4-BE49-F238E27FC236}">
                <a16:creationId xmlns:a16="http://schemas.microsoft.com/office/drawing/2014/main" id="{3FBF03B1-3362-47CB-BD92-3DDC475C8406}"/>
              </a:ext>
            </a:extLst>
          </p:cNvPr>
          <p:cNvSpPr txBox="1"/>
          <p:nvPr/>
        </p:nvSpPr>
        <p:spPr>
          <a:xfrm>
            <a:off x="4437159" y="2702309"/>
            <a:ext cx="1824538" cy="253768"/>
          </a:xfrm>
          <a:prstGeom prst="rect">
            <a:avLst/>
          </a:prstGeom>
          <a:noFill/>
        </p:spPr>
        <p:txBody>
          <a:bodyPr wrap="none" rtlCol="0">
            <a:spAutoFit/>
          </a:bodyPr>
          <a:lstStyle>
            <a:defPPr>
              <a:defRPr lang="pt-BR"/>
            </a:defPPr>
            <a:lvl1pPr>
              <a:defRPr sz="1000">
                <a:latin typeface="Quicksand" pitchFamily="2" charset="0"/>
              </a:defRPr>
            </a:lvl1pPr>
          </a:lstStyle>
          <a:p>
            <a:r>
              <a:rPr lang="pt-BR" dirty="0" err="1">
                <a:latin typeface="Quicksand Light" pitchFamily="2" charset="0"/>
              </a:rPr>
              <a:t>IniciarProcessoAutenticacao</a:t>
            </a:r>
            <a:endParaRPr lang="pt-BR" dirty="0">
              <a:latin typeface="Quicksand Light" pitchFamily="2" charset="0"/>
            </a:endParaRPr>
          </a:p>
        </p:txBody>
      </p:sp>
      <p:cxnSp>
        <p:nvCxnSpPr>
          <p:cNvPr id="101" name="Conector: Angulado 100">
            <a:extLst>
              <a:ext uri="{FF2B5EF4-FFF2-40B4-BE49-F238E27FC236}">
                <a16:creationId xmlns:a16="http://schemas.microsoft.com/office/drawing/2014/main" id="{9D38B44E-F700-40FB-B087-64697920956E}"/>
              </a:ext>
            </a:extLst>
          </p:cNvPr>
          <p:cNvCxnSpPr>
            <a:cxnSpLocks/>
          </p:cNvCxnSpPr>
          <p:nvPr/>
        </p:nvCxnSpPr>
        <p:spPr>
          <a:xfrm>
            <a:off x="4344894" y="2968884"/>
            <a:ext cx="1889992" cy="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CaixaDeTexto 101">
            <a:extLst>
              <a:ext uri="{FF2B5EF4-FFF2-40B4-BE49-F238E27FC236}">
                <a16:creationId xmlns:a16="http://schemas.microsoft.com/office/drawing/2014/main" id="{0AED60BD-0C21-4E6C-BE01-59EAA178922B}"/>
              </a:ext>
            </a:extLst>
          </p:cNvPr>
          <p:cNvSpPr txBox="1"/>
          <p:nvPr/>
        </p:nvSpPr>
        <p:spPr>
          <a:xfrm>
            <a:off x="4560590" y="3026409"/>
            <a:ext cx="1577676" cy="253768"/>
          </a:xfrm>
          <a:prstGeom prst="rect">
            <a:avLst/>
          </a:prstGeom>
          <a:noFill/>
        </p:spPr>
        <p:txBody>
          <a:bodyPr wrap="none" rtlCol="0">
            <a:spAutoFit/>
          </a:bodyPr>
          <a:lstStyle/>
          <a:p>
            <a:pPr algn="l"/>
            <a:r>
              <a:rPr lang="pt-BR" sz="1000" dirty="0" err="1">
                <a:latin typeface="Quicksand Light" pitchFamily="2" charset="0"/>
              </a:rPr>
              <a:t>AutenticacaoConcedida</a:t>
            </a:r>
            <a:endParaRPr lang="pt-BR" sz="1000" dirty="0">
              <a:latin typeface="Quicksand Light" pitchFamily="2" charset="0"/>
            </a:endParaRPr>
          </a:p>
        </p:txBody>
      </p:sp>
      <p:cxnSp>
        <p:nvCxnSpPr>
          <p:cNvPr id="103" name="Conector: Angulado 102">
            <a:extLst>
              <a:ext uri="{FF2B5EF4-FFF2-40B4-BE49-F238E27FC236}">
                <a16:creationId xmlns:a16="http://schemas.microsoft.com/office/drawing/2014/main" id="{1DF22CA8-7830-4F2F-A729-E1F5A70778AC}"/>
              </a:ext>
            </a:extLst>
          </p:cNvPr>
          <p:cNvCxnSpPr>
            <a:cxnSpLocks/>
          </p:cNvCxnSpPr>
          <p:nvPr/>
        </p:nvCxnSpPr>
        <p:spPr>
          <a:xfrm rot="10800000" flipV="1">
            <a:off x="4335369" y="3301014"/>
            <a:ext cx="1940088" cy="1"/>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5" name="CaixaDeTexto 104">
            <a:extLst>
              <a:ext uri="{FF2B5EF4-FFF2-40B4-BE49-F238E27FC236}">
                <a16:creationId xmlns:a16="http://schemas.microsoft.com/office/drawing/2014/main" id="{DC91D0E2-91B7-41D3-B231-312A274F02C8}"/>
              </a:ext>
            </a:extLst>
          </p:cNvPr>
          <p:cNvSpPr txBox="1"/>
          <p:nvPr/>
        </p:nvSpPr>
        <p:spPr>
          <a:xfrm>
            <a:off x="4650358" y="5226743"/>
            <a:ext cx="1398140" cy="253768"/>
          </a:xfrm>
          <a:prstGeom prst="rect">
            <a:avLst/>
          </a:prstGeom>
          <a:noFill/>
        </p:spPr>
        <p:txBody>
          <a:bodyPr wrap="none" rtlCol="0">
            <a:spAutoFit/>
          </a:bodyPr>
          <a:lstStyle/>
          <a:p>
            <a:pPr algn="l"/>
            <a:r>
              <a:rPr lang="pt-BR" sz="1000" dirty="0" err="1">
                <a:latin typeface="Quicksand Light" pitchFamily="2" charset="0"/>
              </a:rPr>
              <a:t>PagamentoEfetuado</a:t>
            </a:r>
            <a:endParaRPr lang="pt-BR" sz="1000" dirty="0">
              <a:latin typeface="Quicksand Light" pitchFamily="2" charset="0"/>
            </a:endParaRPr>
          </a:p>
        </p:txBody>
      </p:sp>
      <p:cxnSp>
        <p:nvCxnSpPr>
          <p:cNvPr id="107" name="Conector: Angulado 106">
            <a:extLst>
              <a:ext uri="{FF2B5EF4-FFF2-40B4-BE49-F238E27FC236}">
                <a16:creationId xmlns:a16="http://schemas.microsoft.com/office/drawing/2014/main" id="{F638C0E8-7A2D-450D-A4E2-11C452ECFDB7}"/>
              </a:ext>
            </a:extLst>
          </p:cNvPr>
          <p:cNvCxnSpPr>
            <a:cxnSpLocks/>
          </p:cNvCxnSpPr>
          <p:nvPr/>
        </p:nvCxnSpPr>
        <p:spPr>
          <a:xfrm rot="10800000" flipV="1">
            <a:off x="4335370" y="5501348"/>
            <a:ext cx="1940088" cy="1"/>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8" name="Conector: Angulado 107">
            <a:extLst>
              <a:ext uri="{FF2B5EF4-FFF2-40B4-BE49-F238E27FC236}">
                <a16:creationId xmlns:a16="http://schemas.microsoft.com/office/drawing/2014/main" id="{DC8A1BB9-E6C4-4FB9-89ED-4EBA670675DA}"/>
              </a:ext>
            </a:extLst>
          </p:cNvPr>
          <p:cNvCxnSpPr>
            <a:cxnSpLocks/>
          </p:cNvCxnSpPr>
          <p:nvPr/>
        </p:nvCxnSpPr>
        <p:spPr>
          <a:xfrm>
            <a:off x="6838248" y="2977748"/>
            <a:ext cx="720000" cy="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Conector: Angulado 108">
            <a:extLst>
              <a:ext uri="{FF2B5EF4-FFF2-40B4-BE49-F238E27FC236}">
                <a16:creationId xmlns:a16="http://schemas.microsoft.com/office/drawing/2014/main" id="{58EB0A54-394C-437E-A22A-1A837051CEC2}"/>
              </a:ext>
            </a:extLst>
          </p:cNvPr>
          <p:cNvCxnSpPr>
            <a:cxnSpLocks/>
          </p:cNvCxnSpPr>
          <p:nvPr/>
        </p:nvCxnSpPr>
        <p:spPr>
          <a:xfrm rot="10800000" flipV="1">
            <a:off x="6807631" y="3141973"/>
            <a:ext cx="720000" cy="0"/>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9" name="Retângulo 88">
            <a:extLst>
              <a:ext uri="{FF2B5EF4-FFF2-40B4-BE49-F238E27FC236}">
                <a16:creationId xmlns:a16="http://schemas.microsoft.com/office/drawing/2014/main" id="{3DEE48AD-EB09-4A71-BC59-2D4F4F78EA83}"/>
              </a:ext>
            </a:extLst>
          </p:cNvPr>
          <p:cNvSpPr/>
          <p:nvPr/>
        </p:nvSpPr>
        <p:spPr>
          <a:xfrm>
            <a:off x="9549081" y="6164921"/>
            <a:ext cx="2544764" cy="389538"/>
          </a:xfrm>
          <a:prstGeom prst="rect">
            <a:avLst/>
          </a:prstGeom>
          <a:solidFill>
            <a:srgbClr val="BBA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latin typeface="Quicksand Light" pitchFamily="2" charset="0"/>
              </a:rPr>
              <a:t>Ambiente do parceiro</a:t>
            </a:r>
          </a:p>
        </p:txBody>
      </p:sp>
      <p:cxnSp>
        <p:nvCxnSpPr>
          <p:cNvPr id="113" name="Conector: Angulado 112">
            <a:extLst>
              <a:ext uri="{FF2B5EF4-FFF2-40B4-BE49-F238E27FC236}">
                <a16:creationId xmlns:a16="http://schemas.microsoft.com/office/drawing/2014/main" id="{BBDBB225-3569-4D27-8E88-A6DFE6643A4D}"/>
              </a:ext>
            </a:extLst>
          </p:cNvPr>
          <p:cNvCxnSpPr>
            <a:cxnSpLocks/>
          </p:cNvCxnSpPr>
          <p:nvPr/>
        </p:nvCxnSpPr>
        <p:spPr>
          <a:xfrm>
            <a:off x="4335369" y="6359690"/>
            <a:ext cx="1909449" cy="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CaixaDeTexto 114">
            <a:extLst>
              <a:ext uri="{FF2B5EF4-FFF2-40B4-BE49-F238E27FC236}">
                <a16:creationId xmlns:a16="http://schemas.microsoft.com/office/drawing/2014/main" id="{6A54C966-8110-4619-B123-87B9B2774ECB}"/>
              </a:ext>
            </a:extLst>
          </p:cNvPr>
          <p:cNvSpPr txBox="1"/>
          <p:nvPr/>
        </p:nvSpPr>
        <p:spPr>
          <a:xfrm>
            <a:off x="4819475" y="6095986"/>
            <a:ext cx="1059906" cy="246221"/>
          </a:xfrm>
          <a:prstGeom prst="rect">
            <a:avLst/>
          </a:prstGeom>
          <a:noFill/>
        </p:spPr>
        <p:txBody>
          <a:bodyPr wrap="none" rtlCol="0">
            <a:spAutoFit/>
          </a:bodyPr>
          <a:lstStyle/>
          <a:p>
            <a:pPr algn="l"/>
            <a:r>
              <a:rPr lang="pt-BR" sz="1000" dirty="0" err="1">
                <a:latin typeface="Quicksand Light" pitchFamily="2" charset="0"/>
              </a:rPr>
              <a:t>EfetuaRecarga</a:t>
            </a:r>
            <a:endParaRPr lang="pt-BR" sz="1000" dirty="0">
              <a:latin typeface="Quicksand Light" pitchFamily="2" charset="0"/>
            </a:endParaRPr>
          </a:p>
        </p:txBody>
      </p:sp>
      <p:pic>
        <p:nvPicPr>
          <p:cNvPr id="116" name="Imagem 115" descr="Logotipo&#10;&#10;Descrição gerada automaticamente">
            <a:extLst>
              <a:ext uri="{FF2B5EF4-FFF2-40B4-BE49-F238E27FC236}">
                <a16:creationId xmlns:a16="http://schemas.microsoft.com/office/drawing/2014/main" id="{341F9111-3F78-4459-8A34-4839786219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156" y="6125832"/>
            <a:ext cx="1912962" cy="471724"/>
          </a:xfrm>
          <a:prstGeom prst="rect">
            <a:avLst/>
          </a:prstGeom>
          <a:solidFill>
            <a:srgbClr val="9DC3E6"/>
          </a:solidFill>
          <a:ln>
            <a:noFill/>
          </a:ln>
        </p:spPr>
      </p:pic>
      <p:cxnSp>
        <p:nvCxnSpPr>
          <p:cNvPr id="14" name="Conector de Seta Reta 13">
            <a:extLst>
              <a:ext uri="{FF2B5EF4-FFF2-40B4-BE49-F238E27FC236}">
                <a16:creationId xmlns:a16="http://schemas.microsoft.com/office/drawing/2014/main" id="{D281870F-8E93-4FCA-BA4E-FA94FA9EA28F}"/>
              </a:ext>
            </a:extLst>
          </p:cNvPr>
          <p:cNvCxnSpPr>
            <a:stCxn id="116" idx="3"/>
            <a:endCxn id="89" idx="1"/>
          </p:cNvCxnSpPr>
          <p:nvPr/>
        </p:nvCxnSpPr>
        <p:spPr>
          <a:xfrm flipV="1">
            <a:off x="8173118" y="6359690"/>
            <a:ext cx="1375963" cy="20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20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Detalhamento da arquitetura</a:t>
            </a:r>
          </a:p>
        </p:txBody>
      </p:sp>
      <p:sp>
        <p:nvSpPr>
          <p:cNvPr id="2" name="Subtítulo 1">
            <a:extLst>
              <a:ext uri="{FF2B5EF4-FFF2-40B4-BE49-F238E27FC236}">
                <a16:creationId xmlns:a16="http://schemas.microsoft.com/office/drawing/2014/main" id="{5D598DD6-3DA9-4B82-8A4C-DC9157CB2CB5}"/>
              </a:ext>
            </a:extLst>
          </p:cNvPr>
          <p:cNvSpPr>
            <a:spLocks noGrp="1"/>
          </p:cNvSpPr>
          <p:nvPr>
            <p:ph type="subTitle" idx="1"/>
          </p:nvPr>
        </p:nvSpPr>
        <p:spPr/>
        <p:txBody>
          <a:bodyPr>
            <a:normAutofit fontScale="92500" lnSpcReduction="10000"/>
          </a:bodyPr>
          <a:lstStyle/>
          <a:p>
            <a:r>
              <a:rPr lang="pt-BR" dirty="0"/>
              <a:t>Modularização</a:t>
            </a:r>
          </a:p>
        </p:txBody>
      </p:sp>
      <p:sp>
        <p:nvSpPr>
          <p:cNvPr id="15" name="CaixaDeTexto 14">
            <a:extLst>
              <a:ext uri="{FF2B5EF4-FFF2-40B4-BE49-F238E27FC236}">
                <a16:creationId xmlns:a16="http://schemas.microsoft.com/office/drawing/2014/main" id="{F1591DE4-E16A-4195-A61F-5ABE94A3F15E}"/>
              </a:ext>
            </a:extLst>
          </p:cNvPr>
          <p:cNvSpPr txBox="1"/>
          <p:nvPr/>
        </p:nvSpPr>
        <p:spPr>
          <a:xfrm>
            <a:off x="0" y="5500608"/>
            <a:ext cx="12192000" cy="1354217"/>
          </a:xfrm>
          <a:prstGeom prst="rect">
            <a:avLst/>
          </a:prstGeom>
          <a:solidFill>
            <a:srgbClr val="525252"/>
          </a:solidFill>
        </p:spPr>
        <p:txBody>
          <a:bodyPr wrap="square" rtlCol="0" anchor="b">
            <a:spAutoFit/>
          </a:bodyPr>
          <a:lstStyle/>
          <a:p>
            <a:pPr>
              <a:spcAft>
                <a:spcPts val="1200"/>
              </a:spcAft>
            </a:pPr>
            <a:r>
              <a:rPr lang="pt-BR" dirty="0">
                <a:solidFill>
                  <a:schemeClr val="bg1"/>
                </a:solidFill>
                <a:latin typeface="Quicksand Light" pitchFamily="2" charset="0"/>
              </a:rPr>
              <a:t>Cada módulo precisará ter um contrato definido com a aplicação host para garantir que o host sempre o inicialize e para compartilhamento de métodos entre módulos, possibilitando assim o reuso de funcionalidades.</a:t>
            </a:r>
          </a:p>
          <a:p>
            <a:pPr>
              <a:spcAft>
                <a:spcPts val="1200"/>
              </a:spcAft>
            </a:pPr>
            <a:r>
              <a:rPr lang="pt-BR" dirty="0">
                <a:solidFill>
                  <a:schemeClr val="bg1"/>
                </a:solidFill>
                <a:latin typeface="Quicksand Light" pitchFamily="2" charset="0"/>
              </a:rPr>
              <a:t>Os componentes visuais dos módulos e da aplicação host devem seguir um padrão de reuso estabelecido através de um design system (repositório de componentes).</a:t>
            </a:r>
          </a:p>
        </p:txBody>
      </p:sp>
      <p:sp>
        <p:nvSpPr>
          <p:cNvPr id="51" name="Retângulo 50">
            <a:extLst>
              <a:ext uri="{FF2B5EF4-FFF2-40B4-BE49-F238E27FC236}">
                <a16:creationId xmlns:a16="http://schemas.microsoft.com/office/drawing/2014/main" id="{CB3117F4-9A3D-4E84-9B21-539B4E99CC29}"/>
              </a:ext>
            </a:extLst>
          </p:cNvPr>
          <p:cNvSpPr/>
          <p:nvPr/>
        </p:nvSpPr>
        <p:spPr>
          <a:xfrm>
            <a:off x="3687843" y="3152751"/>
            <a:ext cx="1987223" cy="393545"/>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Módulos </a:t>
            </a:r>
            <a:r>
              <a:rPr lang="pt-BR" dirty="0" err="1"/>
              <a:t>Wrappers</a:t>
            </a:r>
            <a:endParaRPr lang="pt-BR" dirty="0"/>
          </a:p>
        </p:txBody>
      </p:sp>
      <p:sp>
        <p:nvSpPr>
          <p:cNvPr id="68" name="Retângulo 67">
            <a:extLst>
              <a:ext uri="{FF2B5EF4-FFF2-40B4-BE49-F238E27FC236}">
                <a16:creationId xmlns:a16="http://schemas.microsoft.com/office/drawing/2014/main" id="{C60C9844-39A8-4BE7-9EB9-4E027549C741}"/>
              </a:ext>
            </a:extLst>
          </p:cNvPr>
          <p:cNvSpPr/>
          <p:nvPr/>
        </p:nvSpPr>
        <p:spPr>
          <a:xfrm>
            <a:off x="7550866" y="1446333"/>
            <a:ext cx="1809369" cy="916749"/>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69" name="Retângulo 68">
            <a:extLst>
              <a:ext uri="{FF2B5EF4-FFF2-40B4-BE49-F238E27FC236}">
                <a16:creationId xmlns:a16="http://schemas.microsoft.com/office/drawing/2014/main" id="{5A030B32-875D-4D43-A526-E5DDD51D897B}"/>
              </a:ext>
            </a:extLst>
          </p:cNvPr>
          <p:cNvSpPr/>
          <p:nvPr/>
        </p:nvSpPr>
        <p:spPr>
          <a:xfrm>
            <a:off x="7581325" y="2877666"/>
            <a:ext cx="1809369" cy="916657"/>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0" name="Retângulo 69">
            <a:extLst>
              <a:ext uri="{FF2B5EF4-FFF2-40B4-BE49-F238E27FC236}">
                <a16:creationId xmlns:a16="http://schemas.microsoft.com/office/drawing/2014/main" id="{2638F61B-CEC9-4CFA-ADDC-5F3431A256F6}"/>
              </a:ext>
            </a:extLst>
          </p:cNvPr>
          <p:cNvSpPr/>
          <p:nvPr/>
        </p:nvSpPr>
        <p:spPr>
          <a:xfrm>
            <a:off x="7581327" y="4286537"/>
            <a:ext cx="1809369" cy="916657"/>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cxnSp>
        <p:nvCxnSpPr>
          <p:cNvPr id="71" name="Conector de Seta Reta 70">
            <a:extLst>
              <a:ext uri="{FF2B5EF4-FFF2-40B4-BE49-F238E27FC236}">
                <a16:creationId xmlns:a16="http://schemas.microsoft.com/office/drawing/2014/main" id="{14AF6AC1-A6D8-47AA-BE6C-6B8F3D8DD7EE}"/>
              </a:ext>
            </a:extLst>
          </p:cNvPr>
          <p:cNvCxnSpPr>
            <a:cxnSpLocks/>
            <a:stCxn id="51" idx="3"/>
            <a:endCxn id="68" idx="1"/>
          </p:cNvCxnSpPr>
          <p:nvPr/>
        </p:nvCxnSpPr>
        <p:spPr>
          <a:xfrm flipV="1">
            <a:off x="5675066" y="1904708"/>
            <a:ext cx="1875800" cy="14448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AF2D7BF0-25D5-4995-885D-B205BE238BDC}"/>
              </a:ext>
            </a:extLst>
          </p:cNvPr>
          <p:cNvCxnSpPr>
            <a:cxnSpLocks/>
            <a:stCxn id="51" idx="3"/>
            <a:endCxn id="63" idx="1"/>
          </p:cNvCxnSpPr>
          <p:nvPr/>
        </p:nvCxnSpPr>
        <p:spPr>
          <a:xfrm flipV="1">
            <a:off x="5675066" y="3334841"/>
            <a:ext cx="1454362" cy="1468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Conector de Seta Reta 72">
            <a:extLst>
              <a:ext uri="{FF2B5EF4-FFF2-40B4-BE49-F238E27FC236}">
                <a16:creationId xmlns:a16="http://schemas.microsoft.com/office/drawing/2014/main" id="{981AFC21-1F2F-4933-814F-A1C460F87C51}"/>
              </a:ext>
            </a:extLst>
          </p:cNvPr>
          <p:cNvCxnSpPr>
            <a:cxnSpLocks/>
            <a:stCxn id="51" idx="3"/>
            <a:endCxn id="80" idx="1"/>
          </p:cNvCxnSpPr>
          <p:nvPr/>
        </p:nvCxnSpPr>
        <p:spPr>
          <a:xfrm>
            <a:off x="5675066" y="3349523"/>
            <a:ext cx="1454362" cy="139538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CaixaDeTexto 73">
            <a:extLst>
              <a:ext uri="{FF2B5EF4-FFF2-40B4-BE49-F238E27FC236}">
                <a16:creationId xmlns:a16="http://schemas.microsoft.com/office/drawing/2014/main" id="{689F2C5B-9083-43B5-8742-CE321A8E1A90}"/>
              </a:ext>
            </a:extLst>
          </p:cNvPr>
          <p:cNvSpPr txBox="1"/>
          <p:nvPr/>
        </p:nvSpPr>
        <p:spPr>
          <a:xfrm>
            <a:off x="7549281" y="1452377"/>
            <a:ext cx="976557" cy="369332"/>
          </a:xfrm>
          <a:prstGeom prst="rect">
            <a:avLst/>
          </a:prstGeom>
          <a:noFill/>
        </p:spPr>
        <p:txBody>
          <a:bodyPr wrap="square" rtlCol="0">
            <a:spAutoFit/>
          </a:bodyPr>
          <a:lstStyle/>
          <a:p>
            <a:pPr algn="l"/>
            <a:r>
              <a:rPr lang="pt-BR" sz="1400" b="1" dirty="0">
                <a:solidFill>
                  <a:schemeClr val="bg1"/>
                </a:solidFill>
                <a:latin typeface="Quicksand" pitchFamily="2" charset="0"/>
              </a:rPr>
              <a:t>Módulo</a:t>
            </a:r>
            <a:r>
              <a:rPr lang="pt-BR" dirty="0">
                <a:solidFill>
                  <a:schemeClr val="bg1"/>
                </a:solidFill>
                <a:latin typeface="Quicksand" pitchFamily="2" charset="0"/>
              </a:rPr>
              <a:t> </a:t>
            </a:r>
          </a:p>
        </p:txBody>
      </p:sp>
      <p:sp>
        <p:nvSpPr>
          <p:cNvPr id="75" name="Retângulo 74">
            <a:extLst>
              <a:ext uri="{FF2B5EF4-FFF2-40B4-BE49-F238E27FC236}">
                <a16:creationId xmlns:a16="http://schemas.microsoft.com/office/drawing/2014/main" id="{49AAE335-87B1-4C4E-BA65-235B7DCDE4F1}"/>
              </a:ext>
            </a:extLst>
          </p:cNvPr>
          <p:cNvSpPr/>
          <p:nvPr/>
        </p:nvSpPr>
        <p:spPr>
          <a:xfrm>
            <a:off x="7634694" y="1873677"/>
            <a:ext cx="1671084" cy="3349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Conta Pagamento</a:t>
            </a:r>
          </a:p>
        </p:txBody>
      </p:sp>
      <p:sp>
        <p:nvSpPr>
          <p:cNvPr id="76" name="Retângulo 75">
            <a:extLst>
              <a:ext uri="{FF2B5EF4-FFF2-40B4-BE49-F238E27FC236}">
                <a16:creationId xmlns:a16="http://schemas.microsoft.com/office/drawing/2014/main" id="{183AEE00-E1E6-43E1-8598-D4DA6684154E}"/>
              </a:ext>
            </a:extLst>
          </p:cNvPr>
          <p:cNvSpPr/>
          <p:nvPr/>
        </p:nvSpPr>
        <p:spPr>
          <a:xfrm>
            <a:off x="7649910" y="3279169"/>
            <a:ext cx="1655867" cy="33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Marketplace</a:t>
            </a:r>
          </a:p>
        </p:txBody>
      </p:sp>
      <p:sp>
        <p:nvSpPr>
          <p:cNvPr id="78" name="CaixaDeTexto 77">
            <a:extLst>
              <a:ext uri="{FF2B5EF4-FFF2-40B4-BE49-F238E27FC236}">
                <a16:creationId xmlns:a16="http://schemas.microsoft.com/office/drawing/2014/main" id="{FB0B041E-C8B8-4674-B114-C5977D186F28}"/>
              </a:ext>
            </a:extLst>
          </p:cNvPr>
          <p:cNvSpPr txBox="1"/>
          <p:nvPr/>
        </p:nvSpPr>
        <p:spPr>
          <a:xfrm>
            <a:off x="7581326" y="4287752"/>
            <a:ext cx="976557" cy="369332"/>
          </a:xfrm>
          <a:prstGeom prst="rect">
            <a:avLst/>
          </a:prstGeom>
          <a:noFill/>
        </p:spPr>
        <p:txBody>
          <a:bodyPr wrap="square" rtlCol="0">
            <a:spAutoFit/>
          </a:bodyPr>
          <a:lstStyle/>
          <a:p>
            <a:pPr algn="l"/>
            <a:r>
              <a:rPr lang="pt-BR" sz="1400" b="1" dirty="0">
                <a:solidFill>
                  <a:schemeClr val="bg1"/>
                </a:solidFill>
                <a:latin typeface="Quicksand" pitchFamily="2" charset="0"/>
              </a:rPr>
              <a:t>Módulo</a:t>
            </a:r>
            <a:r>
              <a:rPr lang="pt-BR" dirty="0">
                <a:solidFill>
                  <a:schemeClr val="bg1"/>
                </a:solidFill>
                <a:latin typeface="Quicksand" pitchFamily="2" charset="0"/>
              </a:rPr>
              <a:t> </a:t>
            </a:r>
          </a:p>
        </p:txBody>
      </p:sp>
      <p:sp>
        <p:nvSpPr>
          <p:cNvPr id="79" name="Retângulo 78">
            <a:extLst>
              <a:ext uri="{FF2B5EF4-FFF2-40B4-BE49-F238E27FC236}">
                <a16:creationId xmlns:a16="http://schemas.microsoft.com/office/drawing/2014/main" id="{B7D41A8B-2E32-4A90-AF2E-F87A4A839CEB}"/>
              </a:ext>
            </a:extLst>
          </p:cNvPr>
          <p:cNvSpPr/>
          <p:nvPr/>
        </p:nvSpPr>
        <p:spPr>
          <a:xfrm>
            <a:off x="7649913" y="4696155"/>
            <a:ext cx="1655864" cy="33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Ponto</a:t>
            </a:r>
            <a:endParaRPr lang="pt-BR" sz="1400" dirty="0">
              <a:solidFill>
                <a:schemeClr val="tx1"/>
              </a:solidFill>
              <a:latin typeface="Quicksand" pitchFamily="2" charset="0"/>
            </a:endParaRPr>
          </a:p>
        </p:txBody>
      </p:sp>
      <p:sp>
        <p:nvSpPr>
          <p:cNvPr id="8" name="Retângulo 7">
            <a:extLst>
              <a:ext uri="{FF2B5EF4-FFF2-40B4-BE49-F238E27FC236}">
                <a16:creationId xmlns:a16="http://schemas.microsoft.com/office/drawing/2014/main" id="{C8876867-FAE1-48C0-9A15-8CB1491861AA}"/>
              </a:ext>
            </a:extLst>
          </p:cNvPr>
          <p:cNvSpPr/>
          <p:nvPr/>
        </p:nvSpPr>
        <p:spPr>
          <a:xfrm>
            <a:off x="6999051" y="1276350"/>
            <a:ext cx="2483748" cy="1276156"/>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tângulo 62">
            <a:extLst>
              <a:ext uri="{FF2B5EF4-FFF2-40B4-BE49-F238E27FC236}">
                <a16:creationId xmlns:a16="http://schemas.microsoft.com/office/drawing/2014/main" id="{97A6A75F-FEC9-45BB-8ACE-3F4FC3CDE1F6}"/>
              </a:ext>
            </a:extLst>
          </p:cNvPr>
          <p:cNvSpPr/>
          <p:nvPr/>
        </p:nvSpPr>
        <p:spPr>
          <a:xfrm>
            <a:off x="7129428" y="2876466"/>
            <a:ext cx="406740" cy="916749"/>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600" dirty="0">
                <a:solidFill>
                  <a:schemeClr val="bg1"/>
                </a:solidFill>
                <a:latin typeface="Quicksand" pitchFamily="2" charset="0"/>
              </a:rPr>
              <a:t>SDK</a:t>
            </a:r>
          </a:p>
        </p:txBody>
      </p:sp>
      <p:sp>
        <p:nvSpPr>
          <p:cNvPr id="80" name="Retângulo 79">
            <a:extLst>
              <a:ext uri="{FF2B5EF4-FFF2-40B4-BE49-F238E27FC236}">
                <a16:creationId xmlns:a16="http://schemas.microsoft.com/office/drawing/2014/main" id="{56587705-7D44-4EAB-9449-D16C33D2322C}"/>
              </a:ext>
            </a:extLst>
          </p:cNvPr>
          <p:cNvSpPr/>
          <p:nvPr/>
        </p:nvSpPr>
        <p:spPr>
          <a:xfrm>
            <a:off x="7129428" y="4286537"/>
            <a:ext cx="406740" cy="916749"/>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600" dirty="0">
                <a:solidFill>
                  <a:schemeClr val="bg1"/>
                </a:solidFill>
                <a:latin typeface="Quicksand" pitchFamily="2" charset="0"/>
              </a:rPr>
              <a:t>SDK</a:t>
            </a:r>
          </a:p>
        </p:txBody>
      </p:sp>
      <p:sp>
        <p:nvSpPr>
          <p:cNvPr id="81" name="Retângulo 80">
            <a:extLst>
              <a:ext uri="{FF2B5EF4-FFF2-40B4-BE49-F238E27FC236}">
                <a16:creationId xmlns:a16="http://schemas.microsoft.com/office/drawing/2014/main" id="{E4013F32-AF34-4F20-91A2-5B2F2EB0D7DD}"/>
              </a:ext>
            </a:extLst>
          </p:cNvPr>
          <p:cNvSpPr/>
          <p:nvPr/>
        </p:nvSpPr>
        <p:spPr>
          <a:xfrm>
            <a:off x="6999051" y="2717669"/>
            <a:ext cx="2483748" cy="1276156"/>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5F0A9FB8-C6D4-421B-BFB4-A362E3F3D51D}"/>
              </a:ext>
            </a:extLst>
          </p:cNvPr>
          <p:cNvSpPr/>
          <p:nvPr/>
        </p:nvSpPr>
        <p:spPr>
          <a:xfrm>
            <a:off x="6978713" y="4165196"/>
            <a:ext cx="2483748" cy="1253797"/>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CaixaDeTexto 82">
            <a:extLst>
              <a:ext uri="{FF2B5EF4-FFF2-40B4-BE49-F238E27FC236}">
                <a16:creationId xmlns:a16="http://schemas.microsoft.com/office/drawing/2014/main" id="{6BAD978B-85A7-4CEE-85D9-365747EF7553}"/>
              </a:ext>
            </a:extLst>
          </p:cNvPr>
          <p:cNvSpPr txBox="1"/>
          <p:nvPr/>
        </p:nvSpPr>
        <p:spPr>
          <a:xfrm>
            <a:off x="7591512" y="2890534"/>
            <a:ext cx="976557" cy="369332"/>
          </a:xfrm>
          <a:prstGeom prst="rect">
            <a:avLst/>
          </a:prstGeom>
          <a:noFill/>
        </p:spPr>
        <p:txBody>
          <a:bodyPr wrap="square" rtlCol="0">
            <a:spAutoFit/>
          </a:bodyPr>
          <a:lstStyle/>
          <a:p>
            <a:pPr algn="l"/>
            <a:r>
              <a:rPr lang="pt-BR" sz="1400" b="1" dirty="0">
                <a:solidFill>
                  <a:schemeClr val="bg1"/>
                </a:solidFill>
                <a:latin typeface="Quicksand" pitchFamily="2" charset="0"/>
              </a:rPr>
              <a:t>Módulo</a:t>
            </a:r>
            <a:r>
              <a:rPr lang="pt-BR" dirty="0">
                <a:solidFill>
                  <a:schemeClr val="bg1"/>
                </a:solidFill>
                <a:latin typeface="Quicksand" pitchFamily="2" charset="0"/>
              </a:rPr>
              <a:t> </a:t>
            </a:r>
          </a:p>
        </p:txBody>
      </p:sp>
      <p:sp>
        <p:nvSpPr>
          <p:cNvPr id="84" name="Retângulo 83">
            <a:extLst>
              <a:ext uri="{FF2B5EF4-FFF2-40B4-BE49-F238E27FC236}">
                <a16:creationId xmlns:a16="http://schemas.microsoft.com/office/drawing/2014/main" id="{893B04EE-6809-4A94-9FAD-4722BC2F85D2}"/>
              </a:ext>
            </a:extLst>
          </p:cNvPr>
          <p:cNvSpPr/>
          <p:nvPr/>
        </p:nvSpPr>
        <p:spPr>
          <a:xfrm>
            <a:off x="3391411" y="2641374"/>
            <a:ext cx="2695275" cy="1276156"/>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Imagem 16" descr="Ícone&#10;&#10;Descrição gerada automaticamente">
            <a:extLst>
              <a:ext uri="{FF2B5EF4-FFF2-40B4-BE49-F238E27FC236}">
                <a16:creationId xmlns:a16="http://schemas.microsoft.com/office/drawing/2014/main" id="{B13DCF4B-3831-4FF8-9888-AE5DD391D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5303" y="3055898"/>
            <a:ext cx="603611" cy="603610"/>
          </a:xfrm>
          <a:prstGeom prst="rect">
            <a:avLst/>
          </a:prstGeom>
        </p:spPr>
      </p:pic>
      <p:sp>
        <p:nvSpPr>
          <p:cNvPr id="88" name="CaixaDeTexto 87">
            <a:extLst>
              <a:ext uri="{FF2B5EF4-FFF2-40B4-BE49-F238E27FC236}">
                <a16:creationId xmlns:a16="http://schemas.microsoft.com/office/drawing/2014/main" id="{F5ECCFC3-20E3-4081-9D58-6B85B4414DD1}"/>
              </a:ext>
            </a:extLst>
          </p:cNvPr>
          <p:cNvSpPr txBox="1"/>
          <p:nvPr/>
        </p:nvSpPr>
        <p:spPr>
          <a:xfrm rot="5400000">
            <a:off x="10692531" y="3337475"/>
            <a:ext cx="2230913" cy="263177"/>
          </a:xfrm>
          <a:prstGeom prst="rect">
            <a:avLst/>
          </a:prstGeom>
          <a:noFill/>
        </p:spPr>
        <p:txBody>
          <a:bodyPr wrap="square" rtlCol="0">
            <a:spAutoFit/>
          </a:bodyPr>
          <a:lstStyle/>
          <a:p>
            <a:pPr algn="l"/>
            <a:r>
              <a:rPr lang="pt-BR" sz="1200" dirty="0">
                <a:latin typeface="Quicksand" pitchFamily="2" charset="0"/>
              </a:rPr>
              <a:t>Repositório de componentes  </a:t>
            </a:r>
          </a:p>
        </p:txBody>
      </p:sp>
      <p:cxnSp>
        <p:nvCxnSpPr>
          <p:cNvPr id="94" name="Conector: Angulado 93">
            <a:extLst>
              <a:ext uri="{FF2B5EF4-FFF2-40B4-BE49-F238E27FC236}">
                <a16:creationId xmlns:a16="http://schemas.microsoft.com/office/drawing/2014/main" id="{352D1DBD-E45C-4E8A-AAD7-376EAC14CF38}"/>
              </a:ext>
            </a:extLst>
          </p:cNvPr>
          <p:cNvCxnSpPr>
            <a:cxnSpLocks/>
            <a:stCxn id="8" idx="3"/>
            <a:endCxn id="17" idx="0"/>
          </p:cNvCxnSpPr>
          <p:nvPr/>
        </p:nvCxnSpPr>
        <p:spPr>
          <a:xfrm>
            <a:off x="9482799" y="1914428"/>
            <a:ext cx="1814310" cy="1141470"/>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Conector: Angulado 100">
            <a:extLst>
              <a:ext uri="{FF2B5EF4-FFF2-40B4-BE49-F238E27FC236}">
                <a16:creationId xmlns:a16="http://schemas.microsoft.com/office/drawing/2014/main" id="{862E1F9F-36BF-4523-B89C-96905E47A75E}"/>
              </a:ext>
            </a:extLst>
          </p:cNvPr>
          <p:cNvCxnSpPr>
            <a:cxnSpLocks/>
            <a:stCxn id="81" idx="3"/>
            <a:endCxn id="17" idx="1"/>
          </p:cNvCxnSpPr>
          <p:nvPr/>
        </p:nvCxnSpPr>
        <p:spPr>
          <a:xfrm>
            <a:off x="9482799" y="3355747"/>
            <a:ext cx="1512504" cy="1956"/>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Conector: Angulado 103">
            <a:extLst>
              <a:ext uri="{FF2B5EF4-FFF2-40B4-BE49-F238E27FC236}">
                <a16:creationId xmlns:a16="http://schemas.microsoft.com/office/drawing/2014/main" id="{A23BDAF5-C43E-4382-9766-D49146B691F1}"/>
              </a:ext>
            </a:extLst>
          </p:cNvPr>
          <p:cNvCxnSpPr>
            <a:cxnSpLocks/>
            <a:stCxn id="82" idx="3"/>
            <a:endCxn id="17" idx="2"/>
          </p:cNvCxnSpPr>
          <p:nvPr/>
        </p:nvCxnSpPr>
        <p:spPr>
          <a:xfrm flipV="1">
            <a:off x="9462461" y="3659508"/>
            <a:ext cx="1834648" cy="1132587"/>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CaixaDeTexto 31">
            <a:extLst>
              <a:ext uri="{FF2B5EF4-FFF2-40B4-BE49-F238E27FC236}">
                <a16:creationId xmlns:a16="http://schemas.microsoft.com/office/drawing/2014/main" id="{6AF33EFE-8DC3-4AA3-8A1D-6A238159B50A}"/>
              </a:ext>
            </a:extLst>
          </p:cNvPr>
          <p:cNvSpPr txBox="1"/>
          <p:nvPr/>
        </p:nvSpPr>
        <p:spPr>
          <a:xfrm>
            <a:off x="1768213" y="2081622"/>
            <a:ext cx="583814" cy="338554"/>
          </a:xfrm>
          <a:prstGeom prst="rect">
            <a:avLst/>
          </a:prstGeom>
          <a:noFill/>
        </p:spPr>
        <p:txBody>
          <a:bodyPr wrap="none" rtlCol="0">
            <a:spAutoFit/>
          </a:bodyPr>
          <a:lstStyle/>
          <a:p>
            <a:r>
              <a:rPr lang="pt-BR" sz="1600" dirty="0">
                <a:solidFill>
                  <a:schemeClr val="bg1"/>
                </a:solidFill>
                <a:latin typeface="Quicksand" pitchFamily="2" charset="0"/>
              </a:rPr>
              <a:t>SDK</a:t>
            </a:r>
          </a:p>
        </p:txBody>
      </p:sp>
      <p:sp>
        <p:nvSpPr>
          <p:cNvPr id="33" name="CaixaDeTexto 32">
            <a:extLst>
              <a:ext uri="{FF2B5EF4-FFF2-40B4-BE49-F238E27FC236}">
                <a16:creationId xmlns:a16="http://schemas.microsoft.com/office/drawing/2014/main" id="{593A1DF3-F419-4086-BD52-E6CAEC47B587}"/>
              </a:ext>
            </a:extLst>
          </p:cNvPr>
          <p:cNvSpPr txBox="1"/>
          <p:nvPr/>
        </p:nvSpPr>
        <p:spPr>
          <a:xfrm>
            <a:off x="893780" y="4731706"/>
            <a:ext cx="1283493" cy="307777"/>
          </a:xfrm>
          <a:prstGeom prst="rect">
            <a:avLst/>
          </a:prstGeom>
          <a:noFill/>
        </p:spPr>
        <p:txBody>
          <a:bodyPr wrap="none" rtlCol="0">
            <a:spAutoFit/>
          </a:bodyPr>
          <a:lstStyle/>
          <a:p>
            <a:pPr algn="l"/>
            <a:r>
              <a:rPr lang="pt-BR" sz="1400" b="1" dirty="0">
                <a:latin typeface="Quicksand" pitchFamily="2" charset="0"/>
              </a:rPr>
              <a:t>Aplicação Host</a:t>
            </a:r>
          </a:p>
        </p:txBody>
      </p:sp>
      <p:sp>
        <p:nvSpPr>
          <p:cNvPr id="34" name="Retângulo 33">
            <a:extLst>
              <a:ext uri="{FF2B5EF4-FFF2-40B4-BE49-F238E27FC236}">
                <a16:creationId xmlns:a16="http://schemas.microsoft.com/office/drawing/2014/main" id="{9AB03552-A843-4AD5-9F77-109F0EACF620}"/>
              </a:ext>
            </a:extLst>
          </p:cNvPr>
          <p:cNvSpPr/>
          <p:nvPr/>
        </p:nvSpPr>
        <p:spPr>
          <a:xfrm>
            <a:off x="250829" y="1403571"/>
            <a:ext cx="2761292" cy="3268340"/>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a:extLst>
              <a:ext uri="{FF2B5EF4-FFF2-40B4-BE49-F238E27FC236}">
                <a16:creationId xmlns:a16="http://schemas.microsoft.com/office/drawing/2014/main" id="{EC6D76C5-1643-47C0-895F-4DD5E7192570}"/>
              </a:ext>
            </a:extLst>
          </p:cNvPr>
          <p:cNvSpPr/>
          <p:nvPr/>
        </p:nvSpPr>
        <p:spPr>
          <a:xfrm>
            <a:off x="314609" y="2901610"/>
            <a:ext cx="2642400"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SDK terceiros</a:t>
            </a:r>
          </a:p>
        </p:txBody>
      </p:sp>
      <p:sp>
        <p:nvSpPr>
          <p:cNvPr id="36" name="Retângulo 35">
            <a:extLst>
              <a:ext uri="{FF2B5EF4-FFF2-40B4-BE49-F238E27FC236}">
                <a16:creationId xmlns:a16="http://schemas.microsoft.com/office/drawing/2014/main" id="{217056A4-F3A8-4E6D-88EF-C760FCF604C4}"/>
              </a:ext>
            </a:extLst>
          </p:cNvPr>
          <p:cNvSpPr/>
          <p:nvPr/>
        </p:nvSpPr>
        <p:spPr>
          <a:xfrm>
            <a:off x="314609" y="2241006"/>
            <a:ext cx="1052339"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Bridge JS</a:t>
            </a:r>
          </a:p>
        </p:txBody>
      </p:sp>
      <p:sp>
        <p:nvSpPr>
          <p:cNvPr id="38" name="Retângulo 37">
            <a:extLst>
              <a:ext uri="{FF2B5EF4-FFF2-40B4-BE49-F238E27FC236}">
                <a16:creationId xmlns:a16="http://schemas.microsoft.com/office/drawing/2014/main" id="{D2F0C972-D70C-4BD9-A8EA-70812F67251B}"/>
              </a:ext>
            </a:extLst>
          </p:cNvPr>
          <p:cNvSpPr/>
          <p:nvPr/>
        </p:nvSpPr>
        <p:spPr>
          <a:xfrm>
            <a:off x="314609" y="1556649"/>
            <a:ext cx="2642400" cy="520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1400" dirty="0">
                <a:solidFill>
                  <a:schemeClr val="tx1"/>
                </a:solidFill>
                <a:latin typeface="Quicksand Light"/>
              </a:rPr>
              <a:t>White-</a:t>
            </a:r>
            <a:r>
              <a:rPr lang="pt-BR" sz="1400" dirty="0" err="1">
                <a:solidFill>
                  <a:schemeClr val="tx1"/>
                </a:solidFill>
                <a:latin typeface="Quicksand Light"/>
              </a:rPr>
              <a:t>Label</a:t>
            </a:r>
            <a:br>
              <a:rPr lang="pt-BR" sz="1400" dirty="0">
                <a:latin typeface="Quicksand Light" pitchFamily="2" charset="0"/>
              </a:rPr>
            </a:br>
            <a:r>
              <a:rPr lang="pt-BR" sz="1400" dirty="0">
                <a:solidFill>
                  <a:schemeClr val="tx1"/>
                </a:solidFill>
                <a:latin typeface="Quicksand Light"/>
              </a:rPr>
              <a:t>(</a:t>
            </a:r>
            <a:r>
              <a:rPr lang="pt-BR" sz="1400" dirty="0" err="1">
                <a:solidFill>
                  <a:schemeClr val="tx1"/>
                </a:solidFill>
                <a:latin typeface="Quicksand Light"/>
              </a:rPr>
              <a:t>Flavor</a:t>
            </a:r>
            <a:r>
              <a:rPr lang="pt-BR" sz="1400" dirty="0">
                <a:solidFill>
                  <a:schemeClr val="tx1"/>
                </a:solidFill>
                <a:latin typeface="Quicksand Light"/>
              </a:rPr>
              <a:t> </a:t>
            </a:r>
            <a:r>
              <a:rPr lang="pt-BR" sz="1400" dirty="0" err="1">
                <a:solidFill>
                  <a:schemeClr val="tx1"/>
                </a:solidFill>
                <a:latin typeface="Quicksand Light"/>
              </a:rPr>
              <a:t>and</a:t>
            </a:r>
            <a:r>
              <a:rPr lang="pt-BR" sz="1400" dirty="0">
                <a:solidFill>
                  <a:schemeClr val="tx1"/>
                </a:solidFill>
                <a:latin typeface="Quicksand Light"/>
              </a:rPr>
              <a:t> </a:t>
            </a:r>
            <a:r>
              <a:rPr lang="pt-BR" sz="1400" dirty="0" err="1">
                <a:solidFill>
                  <a:schemeClr val="tx1"/>
                </a:solidFill>
                <a:latin typeface="Quicksand Light"/>
              </a:rPr>
              <a:t>Scheme</a:t>
            </a:r>
            <a:r>
              <a:rPr lang="pt-BR" sz="1400" dirty="0">
                <a:solidFill>
                  <a:schemeClr val="tx1"/>
                </a:solidFill>
                <a:latin typeface="Quicksand Light"/>
              </a:rPr>
              <a:t>)</a:t>
            </a:r>
          </a:p>
        </p:txBody>
      </p:sp>
      <p:sp>
        <p:nvSpPr>
          <p:cNvPr id="39" name="Retângulo 38">
            <a:extLst>
              <a:ext uri="{FF2B5EF4-FFF2-40B4-BE49-F238E27FC236}">
                <a16:creationId xmlns:a16="http://schemas.microsoft.com/office/drawing/2014/main" id="{3DAF01DD-C8E0-429D-BB44-A41EFDEDB569}"/>
              </a:ext>
            </a:extLst>
          </p:cNvPr>
          <p:cNvSpPr/>
          <p:nvPr/>
        </p:nvSpPr>
        <p:spPr>
          <a:xfrm>
            <a:off x="314609" y="3500395"/>
            <a:ext cx="2642400"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Segurança</a:t>
            </a:r>
          </a:p>
        </p:txBody>
      </p:sp>
      <p:sp>
        <p:nvSpPr>
          <p:cNvPr id="40" name="Retângulo 39">
            <a:extLst>
              <a:ext uri="{FF2B5EF4-FFF2-40B4-BE49-F238E27FC236}">
                <a16:creationId xmlns:a16="http://schemas.microsoft.com/office/drawing/2014/main" id="{00DD61E7-3836-4885-AB53-1829673C6296}"/>
              </a:ext>
            </a:extLst>
          </p:cNvPr>
          <p:cNvSpPr/>
          <p:nvPr/>
        </p:nvSpPr>
        <p:spPr>
          <a:xfrm rot="16200000">
            <a:off x="1912668" y="1746320"/>
            <a:ext cx="598735" cy="1519585"/>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1DE56926-29B0-494D-9425-900F8175960E}"/>
              </a:ext>
            </a:extLst>
          </p:cNvPr>
          <p:cNvSpPr/>
          <p:nvPr/>
        </p:nvSpPr>
        <p:spPr>
          <a:xfrm>
            <a:off x="1562232" y="2247714"/>
            <a:ext cx="1351689" cy="52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Módulo </a:t>
            </a:r>
            <a:r>
              <a:rPr lang="pt-BR" sz="1400" dirty="0" err="1">
                <a:solidFill>
                  <a:schemeClr val="tx1"/>
                </a:solidFill>
                <a:latin typeface="Quicksand Light" pitchFamily="2" charset="0"/>
              </a:rPr>
              <a:t>wrapper</a:t>
            </a:r>
            <a:endParaRPr lang="pt-BR" sz="1400" dirty="0">
              <a:solidFill>
                <a:schemeClr val="tx1"/>
              </a:solidFill>
              <a:latin typeface="Quicksand Light" pitchFamily="2" charset="0"/>
            </a:endParaRPr>
          </a:p>
        </p:txBody>
      </p:sp>
      <p:cxnSp>
        <p:nvCxnSpPr>
          <p:cNvPr id="42" name="Conector: Angulado 41">
            <a:extLst>
              <a:ext uri="{FF2B5EF4-FFF2-40B4-BE49-F238E27FC236}">
                <a16:creationId xmlns:a16="http://schemas.microsoft.com/office/drawing/2014/main" id="{7BDAE815-ABE8-4533-AAB1-7CAEBEBAC663}"/>
              </a:ext>
            </a:extLst>
          </p:cNvPr>
          <p:cNvCxnSpPr>
            <a:cxnSpLocks/>
            <a:stCxn id="41" idx="3"/>
            <a:endCxn id="51" idx="0"/>
          </p:cNvCxnSpPr>
          <p:nvPr/>
        </p:nvCxnSpPr>
        <p:spPr>
          <a:xfrm>
            <a:off x="2913921" y="2508714"/>
            <a:ext cx="1767534" cy="64403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CaixaDeTexto 45">
            <a:extLst>
              <a:ext uri="{FF2B5EF4-FFF2-40B4-BE49-F238E27FC236}">
                <a16:creationId xmlns:a16="http://schemas.microsoft.com/office/drawing/2014/main" id="{720BE45C-0B17-41FF-A963-058A8ECB1945}"/>
              </a:ext>
            </a:extLst>
          </p:cNvPr>
          <p:cNvSpPr txBox="1"/>
          <p:nvPr/>
        </p:nvSpPr>
        <p:spPr>
          <a:xfrm rot="19398594">
            <a:off x="5999565" y="2303274"/>
            <a:ext cx="1112427" cy="261610"/>
          </a:xfrm>
          <a:prstGeom prst="rect">
            <a:avLst/>
          </a:prstGeom>
          <a:noFill/>
        </p:spPr>
        <p:txBody>
          <a:bodyPr wrap="square">
            <a:spAutoFit/>
          </a:bodyPr>
          <a:lstStyle/>
          <a:p>
            <a:r>
              <a:rPr lang="pt-BR" sz="1100" dirty="0" err="1">
                <a:latin typeface="Quicksand" pitchFamily="2" charset="0"/>
              </a:rPr>
              <a:t>feature</a:t>
            </a:r>
            <a:r>
              <a:rPr lang="pt-BR" sz="1100" dirty="0">
                <a:latin typeface="Quicksand" pitchFamily="2" charset="0"/>
              </a:rPr>
              <a:t> flags</a:t>
            </a:r>
            <a:endParaRPr lang="pt-BR" sz="1100" dirty="0"/>
          </a:p>
        </p:txBody>
      </p:sp>
      <p:sp>
        <p:nvSpPr>
          <p:cNvPr id="47" name="CaixaDeTexto 46">
            <a:extLst>
              <a:ext uri="{FF2B5EF4-FFF2-40B4-BE49-F238E27FC236}">
                <a16:creationId xmlns:a16="http://schemas.microsoft.com/office/drawing/2014/main" id="{60A47400-5A4F-4669-8712-46E8D32C3ED1}"/>
              </a:ext>
            </a:extLst>
          </p:cNvPr>
          <p:cNvSpPr txBox="1"/>
          <p:nvPr/>
        </p:nvSpPr>
        <p:spPr>
          <a:xfrm>
            <a:off x="6050731" y="3071990"/>
            <a:ext cx="1112427" cy="261610"/>
          </a:xfrm>
          <a:prstGeom prst="rect">
            <a:avLst/>
          </a:prstGeom>
          <a:noFill/>
        </p:spPr>
        <p:txBody>
          <a:bodyPr wrap="square">
            <a:spAutoFit/>
          </a:bodyPr>
          <a:lstStyle/>
          <a:p>
            <a:r>
              <a:rPr lang="pt-BR" sz="1100" dirty="0" err="1">
                <a:latin typeface="Quicksand" pitchFamily="2" charset="0"/>
              </a:rPr>
              <a:t>feature</a:t>
            </a:r>
            <a:r>
              <a:rPr lang="pt-BR" sz="1100" dirty="0">
                <a:latin typeface="Quicksand" pitchFamily="2" charset="0"/>
              </a:rPr>
              <a:t> flags</a:t>
            </a:r>
            <a:endParaRPr lang="pt-BR" sz="1100" dirty="0"/>
          </a:p>
        </p:txBody>
      </p:sp>
      <p:sp>
        <p:nvSpPr>
          <p:cNvPr id="48" name="CaixaDeTexto 47">
            <a:extLst>
              <a:ext uri="{FF2B5EF4-FFF2-40B4-BE49-F238E27FC236}">
                <a16:creationId xmlns:a16="http://schemas.microsoft.com/office/drawing/2014/main" id="{2E36029F-30B5-4550-9395-84BDFA23FC60}"/>
              </a:ext>
            </a:extLst>
          </p:cNvPr>
          <p:cNvSpPr txBox="1"/>
          <p:nvPr/>
        </p:nvSpPr>
        <p:spPr>
          <a:xfrm rot="2649576">
            <a:off x="6011293" y="3880632"/>
            <a:ext cx="1112427" cy="261610"/>
          </a:xfrm>
          <a:prstGeom prst="rect">
            <a:avLst/>
          </a:prstGeom>
          <a:noFill/>
        </p:spPr>
        <p:txBody>
          <a:bodyPr wrap="square">
            <a:spAutoFit/>
          </a:bodyPr>
          <a:lstStyle/>
          <a:p>
            <a:r>
              <a:rPr lang="pt-BR" sz="1100" dirty="0" err="1">
                <a:latin typeface="Quicksand" pitchFamily="2" charset="0"/>
              </a:rPr>
              <a:t>feature</a:t>
            </a:r>
            <a:r>
              <a:rPr lang="pt-BR" sz="1100" dirty="0">
                <a:latin typeface="Quicksand" pitchFamily="2" charset="0"/>
              </a:rPr>
              <a:t> flags</a:t>
            </a:r>
            <a:endParaRPr lang="pt-BR" sz="1100" dirty="0"/>
          </a:p>
        </p:txBody>
      </p:sp>
      <p:sp>
        <p:nvSpPr>
          <p:cNvPr id="50" name="Retângulo 49">
            <a:extLst>
              <a:ext uri="{FF2B5EF4-FFF2-40B4-BE49-F238E27FC236}">
                <a16:creationId xmlns:a16="http://schemas.microsoft.com/office/drawing/2014/main" id="{7968004C-E7BB-4263-BC10-4D4C566C8218}"/>
              </a:ext>
            </a:extLst>
          </p:cNvPr>
          <p:cNvSpPr/>
          <p:nvPr/>
        </p:nvSpPr>
        <p:spPr>
          <a:xfrm>
            <a:off x="314609" y="4103912"/>
            <a:ext cx="2642920"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Captura de comportamentos</a:t>
            </a:r>
            <a:br>
              <a:rPr lang="pt-BR" sz="1400" dirty="0">
                <a:solidFill>
                  <a:schemeClr val="tx1"/>
                </a:solidFill>
                <a:latin typeface="Quicksand Light" pitchFamily="2" charset="0"/>
              </a:rPr>
            </a:br>
            <a:r>
              <a:rPr lang="pt-BR" sz="1400" dirty="0">
                <a:solidFill>
                  <a:schemeClr val="tx1"/>
                </a:solidFill>
                <a:latin typeface="Quicksand Light" pitchFamily="2" charset="0"/>
              </a:rPr>
              <a:t>e hábitos</a:t>
            </a:r>
          </a:p>
        </p:txBody>
      </p:sp>
    </p:spTree>
    <p:extLst>
      <p:ext uri="{BB962C8B-B14F-4D97-AF65-F5344CB8AC3E}">
        <p14:creationId xmlns:p14="http://schemas.microsoft.com/office/powerpoint/2010/main" val="70834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146FB9-BBA2-4C4C-88FF-A5459D275AAF}"/>
              </a:ext>
            </a:extLst>
          </p:cNvPr>
          <p:cNvSpPr>
            <a:spLocks noGrp="1"/>
          </p:cNvSpPr>
          <p:nvPr>
            <p:ph type="title"/>
          </p:nvPr>
        </p:nvSpPr>
        <p:spPr/>
        <p:txBody>
          <a:bodyPr/>
          <a:lstStyle/>
          <a:p>
            <a:r>
              <a:rPr lang="pt-BR" dirty="0"/>
              <a:t>Detalhamento da arquitetura</a:t>
            </a:r>
          </a:p>
        </p:txBody>
      </p:sp>
      <p:sp>
        <p:nvSpPr>
          <p:cNvPr id="5" name="Subtítulo 4">
            <a:extLst>
              <a:ext uri="{FF2B5EF4-FFF2-40B4-BE49-F238E27FC236}">
                <a16:creationId xmlns:a16="http://schemas.microsoft.com/office/drawing/2014/main" id="{4E64ED84-A449-4E04-9FAD-6FC808C94797}"/>
              </a:ext>
            </a:extLst>
          </p:cNvPr>
          <p:cNvSpPr>
            <a:spLocks noGrp="1"/>
          </p:cNvSpPr>
          <p:nvPr>
            <p:ph type="subTitle" idx="1"/>
          </p:nvPr>
        </p:nvSpPr>
        <p:spPr/>
        <p:txBody>
          <a:bodyPr>
            <a:normAutofit fontScale="92500" lnSpcReduction="10000"/>
          </a:bodyPr>
          <a:lstStyle/>
          <a:p>
            <a:r>
              <a:rPr lang="pt-BR" dirty="0"/>
              <a:t>Modularização</a:t>
            </a:r>
            <a:endParaRPr lang="pt-BR" dirty="0">
              <a:solidFill>
                <a:srgbClr val="FF0000"/>
              </a:solidFill>
            </a:endParaRPr>
          </a:p>
        </p:txBody>
      </p:sp>
      <p:sp>
        <p:nvSpPr>
          <p:cNvPr id="2" name="CaixaDeTexto 1">
            <a:extLst>
              <a:ext uri="{FF2B5EF4-FFF2-40B4-BE49-F238E27FC236}">
                <a16:creationId xmlns:a16="http://schemas.microsoft.com/office/drawing/2014/main" id="{30D499E7-CDDF-48E3-90C5-80D27A6F21B4}"/>
              </a:ext>
            </a:extLst>
          </p:cNvPr>
          <p:cNvSpPr txBox="1"/>
          <p:nvPr/>
        </p:nvSpPr>
        <p:spPr>
          <a:xfrm>
            <a:off x="190498" y="3292257"/>
            <a:ext cx="11811004" cy="2708434"/>
          </a:xfrm>
          <a:prstGeom prst="rect">
            <a:avLst/>
          </a:prstGeom>
          <a:noFill/>
        </p:spPr>
        <p:txBody>
          <a:bodyPr wrap="square" lIns="91440" tIns="45720" rIns="91440" bIns="45720" rtlCol="0" anchor="t">
            <a:spAutoFit/>
          </a:bodyPr>
          <a:lstStyle/>
          <a:p>
            <a:pPr>
              <a:spcAft>
                <a:spcPts val="1200"/>
              </a:spcAft>
            </a:pPr>
            <a:r>
              <a:rPr lang="pt-BR" sz="1400" dirty="0">
                <a:latin typeface="Quicksand Light" pitchFamily="2" charset="0"/>
              </a:rPr>
              <a:t>Para endereçar essas necessidades, foi adotada a estratégia de modularização do aplicativo, através do conceito de (</a:t>
            </a:r>
            <a:r>
              <a:rPr lang="pt-BR" sz="1400" dirty="0" err="1">
                <a:latin typeface="Quicksand Light" pitchFamily="2" charset="0"/>
              </a:rPr>
              <a:t>Multi-Module</a:t>
            </a:r>
            <a:r>
              <a:rPr lang="pt-BR" sz="1400" dirty="0">
                <a:latin typeface="Quicksand Light" pitchFamily="2" charset="0"/>
              </a:rPr>
              <a:t> </a:t>
            </a:r>
            <a:r>
              <a:rPr lang="pt-BR" sz="1400" dirty="0" err="1">
                <a:latin typeface="Quicksand Light" pitchFamily="2" charset="0"/>
              </a:rPr>
              <a:t>Architecture</a:t>
            </a:r>
            <a:r>
              <a:rPr lang="pt-BR" sz="1400" dirty="0">
                <a:latin typeface="Quicksand Light" pitchFamily="2" charset="0"/>
              </a:rPr>
              <a:t>), nesse modelo a </a:t>
            </a:r>
            <a:r>
              <a:rPr lang="pt-BR" sz="1400" b="1" dirty="0">
                <a:latin typeface="Quicksand Light" pitchFamily="2" charset="0"/>
              </a:rPr>
              <a:t>orquestração dos módulos é de responsabilidade da aplicação host</a:t>
            </a:r>
            <a:r>
              <a:rPr lang="pt-BR" sz="1400" dirty="0">
                <a:latin typeface="Quicksand Light" pitchFamily="2" charset="0"/>
              </a:rPr>
              <a:t>, responsável por inicializar os módulos a partir de mecanismos de configurações (</a:t>
            </a:r>
            <a:r>
              <a:rPr lang="pt-BR" sz="1400" dirty="0" err="1">
                <a:latin typeface="Quicksand Light" pitchFamily="2" charset="0"/>
              </a:rPr>
              <a:t>feature</a:t>
            </a:r>
            <a:r>
              <a:rPr lang="pt-BR" sz="1400" dirty="0">
                <a:latin typeface="Quicksand Light" pitchFamily="2" charset="0"/>
              </a:rPr>
              <a:t> flags) e prover toda </a:t>
            </a:r>
            <a:r>
              <a:rPr lang="pt-BR" sz="1400" b="1" dirty="0">
                <a:latin typeface="Quicksand Light" pitchFamily="2" charset="0"/>
              </a:rPr>
              <a:t>infraestrutura para acoplamentos </a:t>
            </a:r>
            <a:r>
              <a:rPr lang="pt-BR" sz="1400" dirty="0">
                <a:latin typeface="Quicksand Light" pitchFamily="2" charset="0"/>
              </a:rPr>
              <a:t>destes módulos.</a:t>
            </a:r>
          </a:p>
          <a:p>
            <a:pPr>
              <a:spcAft>
                <a:spcPts val="1200"/>
              </a:spcAft>
            </a:pPr>
            <a:r>
              <a:rPr lang="pt-BR" sz="1400" dirty="0">
                <a:latin typeface="Quicksand Light" pitchFamily="2" charset="0"/>
              </a:rPr>
              <a:t>Nessa abordagem, os módulos não precisam conhecer ou ter dependências entre si, o conceito de módulo empregado deverá ser o </a:t>
            </a:r>
            <a:r>
              <a:rPr lang="pt-BR" sz="1400" dirty="0" err="1">
                <a:latin typeface="Quicksand Light" pitchFamily="2" charset="0"/>
              </a:rPr>
              <a:t>feature</a:t>
            </a:r>
            <a:r>
              <a:rPr lang="pt-BR" sz="1400" dirty="0">
                <a:latin typeface="Quicksand Light" pitchFamily="2" charset="0"/>
              </a:rPr>
              <a:t> module (processo capaz de ativar ou desativar grupos de funcionalidades sem necessidade de uma nova release de software). </a:t>
            </a:r>
          </a:p>
          <a:p>
            <a:pPr>
              <a:spcAft>
                <a:spcPts val="1200"/>
              </a:spcAft>
            </a:pPr>
            <a:r>
              <a:rPr lang="pt-BR" sz="1400" dirty="0">
                <a:latin typeface="Quicksand Light" pitchFamily="2" charset="0"/>
              </a:rPr>
              <a:t>Os módulos devem se conectar ao host, </a:t>
            </a:r>
            <a:r>
              <a:rPr lang="pt-BR" sz="1400" b="1" dirty="0">
                <a:latin typeface="Quicksand Light" pitchFamily="2" charset="0"/>
              </a:rPr>
              <a:t>preferencialmente através de um contrato (SDK), </a:t>
            </a:r>
            <a:r>
              <a:rPr lang="pt-BR" sz="1400" dirty="0">
                <a:latin typeface="Quicksand Light" pitchFamily="2" charset="0"/>
              </a:rPr>
              <a:t>com isso, será garantido mecanismos de segurança pela aplicação core.</a:t>
            </a:r>
          </a:p>
          <a:p>
            <a:pPr>
              <a:spcAft>
                <a:spcPts val="1200"/>
              </a:spcAft>
            </a:pPr>
            <a:r>
              <a:rPr lang="pt-BR" sz="1400" dirty="0">
                <a:latin typeface="Quicksand Light" pitchFamily="2" charset="0"/>
              </a:rPr>
              <a:t>No processo de desenvolvimento, a equipe responsável por um determinado módulo, poderá ter o </a:t>
            </a:r>
            <a:r>
              <a:rPr lang="pt-BR" sz="1400" b="1" dirty="0">
                <a:latin typeface="Quicksand Light" pitchFamily="2" charset="0"/>
              </a:rPr>
              <a:t>desenvolvimento desacoplado </a:t>
            </a:r>
            <a:r>
              <a:rPr lang="pt-BR" sz="1400" dirty="0">
                <a:latin typeface="Quicksand Light" pitchFamily="2" charset="0"/>
              </a:rPr>
              <a:t>de outros módulos, precisando apenas ter o aplicativo host para se conectar e terá a capacidade de realizar todo o ciclo de compilação e testes de forma independente.</a:t>
            </a:r>
          </a:p>
        </p:txBody>
      </p:sp>
      <p:sp>
        <p:nvSpPr>
          <p:cNvPr id="8" name="CaixaDeTexto 7">
            <a:extLst>
              <a:ext uri="{FF2B5EF4-FFF2-40B4-BE49-F238E27FC236}">
                <a16:creationId xmlns:a16="http://schemas.microsoft.com/office/drawing/2014/main" id="{9DB10C5D-7E3C-4B34-ADEE-7440F5E9A290}"/>
              </a:ext>
            </a:extLst>
          </p:cNvPr>
          <p:cNvSpPr txBox="1"/>
          <p:nvPr/>
        </p:nvSpPr>
        <p:spPr>
          <a:xfrm>
            <a:off x="0" y="894564"/>
            <a:ext cx="12192000" cy="646331"/>
          </a:xfrm>
          <a:prstGeom prst="rect">
            <a:avLst/>
          </a:prstGeom>
          <a:solidFill>
            <a:srgbClr val="525252"/>
          </a:solidFill>
        </p:spPr>
        <p:txBody>
          <a:bodyPr wrap="square" rtlCol="0" anchor="b">
            <a:spAutoFit/>
          </a:bodyPr>
          <a:lstStyle/>
          <a:p>
            <a:pPr>
              <a:spcAft>
                <a:spcPts val="1200"/>
              </a:spcAft>
            </a:pPr>
            <a:r>
              <a:rPr lang="pt-BR" dirty="0">
                <a:solidFill>
                  <a:schemeClr val="bg1"/>
                </a:solidFill>
                <a:latin typeface="Quicksand Light" pitchFamily="2" charset="0"/>
              </a:rPr>
              <a:t>Para dar suporte aos aspectos estratégicos e do contexto tecnológico da VR, foram observados os seguintes detalhes no arranjo da arquitetura da modularização.</a:t>
            </a:r>
          </a:p>
        </p:txBody>
      </p:sp>
      <p:sp>
        <p:nvSpPr>
          <p:cNvPr id="9" name="CaixaDeTexto 8">
            <a:extLst>
              <a:ext uri="{FF2B5EF4-FFF2-40B4-BE49-F238E27FC236}">
                <a16:creationId xmlns:a16="http://schemas.microsoft.com/office/drawing/2014/main" id="{A5D23254-74F6-4FD5-BDE9-E95324751628}"/>
              </a:ext>
            </a:extLst>
          </p:cNvPr>
          <p:cNvSpPr txBox="1"/>
          <p:nvPr/>
        </p:nvSpPr>
        <p:spPr>
          <a:xfrm>
            <a:off x="721895" y="1978259"/>
            <a:ext cx="11189369" cy="1046440"/>
          </a:xfrm>
          <a:prstGeom prst="rect">
            <a:avLst/>
          </a:prstGeom>
          <a:noFill/>
        </p:spPr>
        <p:txBody>
          <a:bodyPr wrap="square">
            <a:spAutoFit/>
          </a:bodyPr>
          <a:lstStyle/>
          <a:p>
            <a:pPr>
              <a:spcAft>
                <a:spcPts val="1200"/>
              </a:spcAft>
            </a:pPr>
            <a:r>
              <a:rPr lang="pt-BR" sz="1400" dirty="0">
                <a:latin typeface="Quicksand Light" pitchFamily="2" charset="0"/>
              </a:rPr>
              <a:t>O tempo de build da aplicação mobile degrada a produtividade a medida que novas funcionalidades são agregadas no aplicativo.</a:t>
            </a:r>
          </a:p>
          <a:p>
            <a:pPr>
              <a:spcAft>
                <a:spcPts val="1200"/>
              </a:spcAft>
            </a:pPr>
            <a:r>
              <a:rPr lang="pt-BR" sz="1400" dirty="0">
                <a:latin typeface="Quicksand Light" pitchFamily="2" charset="0"/>
              </a:rPr>
              <a:t>A necessidade de escalabilidade do desenvolvimento de novas funcionalidades, de forma independente. </a:t>
            </a:r>
          </a:p>
          <a:p>
            <a:pPr>
              <a:spcAft>
                <a:spcPts val="1200"/>
              </a:spcAft>
            </a:pPr>
            <a:r>
              <a:rPr lang="pt-BR" sz="1400" dirty="0">
                <a:latin typeface="Quicksand Light" pitchFamily="2" charset="0"/>
              </a:rPr>
              <a:t>Ter maior eficiência e isolamento nos testes de novas funcionalidades</a:t>
            </a:r>
          </a:p>
        </p:txBody>
      </p:sp>
    </p:spTree>
    <p:extLst>
      <p:ext uri="{BB962C8B-B14F-4D97-AF65-F5344CB8AC3E}">
        <p14:creationId xmlns:p14="http://schemas.microsoft.com/office/powerpoint/2010/main" val="54289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Detalhamento da arquitetura</a:t>
            </a:r>
          </a:p>
        </p:txBody>
      </p:sp>
      <p:sp>
        <p:nvSpPr>
          <p:cNvPr id="2" name="Subtítulo 1">
            <a:extLst>
              <a:ext uri="{FF2B5EF4-FFF2-40B4-BE49-F238E27FC236}">
                <a16:creationId xmlns:a16="http://schemas.microsoft.com/office/drawing/2014/main" id="{363F43D4-B7FC-409E-863D-A65E42B3836F}"/>
              </a:ext>
            </a:extLst>
          </p:cNvPr>
          <p:cNvSpPr>
            <a:spLocks noGrp="1"/>
          </p:cNvSpPr>
          <p:nvPr>
            <p:ph type="subTitle" idx="1"/>
          </p:nvPr>
        </p:nvSpPr>
        <p:spPr/>
        <p:txBody>
          <a:bodyPr>
            <a:normAutofit fontScale="92500" lnSpcReduction="10000"/>
          </a:bodyPr>
          <a:lstStyle/>
          <a:p>
            <a:r>
              <a:rPr lang="pt-BR" dirty="0"/>
              <a:t>SDK para integração com terceiros</a:t>
            </a:r>
          </a:p>
        </p:txBody>
      </p:sp>
      <p:sp>
        <p:nvSpPr>
          <p:cNvPr id="15" name="CaixaDeTexto 14">
            <a:extLst>
              <a:ext uri="{FF2B5EF4-FFF2-40B4-BE49-F238E27FC236}">
                <a16:creationId xmlns:a16="http://schemas.microsoft.com/office/drawing/2014/main" id="{F1591DE4-E16A-4195-A61F-5ABE94A3F15E}"/>
              </a:ext>
            </a:extLst>
          </p:cNvPr>
          <p:cNvSpPr txBox="1"/>
          <p:nvPr/>
        </p:nvSpPr>
        <p:spPr>
          <a:xfrm>
            <a:off x="0" y="4797239"/>
            <a:ext cx="12191999" cy="2055505"/>
          </a:xfrm>
          <a:prstGeom prst="rect">
            <a:avLst/>
          </a:prstGeom>
          <a:solidFill>
            <a:srgbClr val="525252"/>
          </a:solidFill>
        </p:spPr>
        <p:txBody>
          <a:bodyPr wrap="square" rtlCol="0" anchor="ctr">
            <a:noAutofit/>
          </a:bodyPr>
          <a:lstStyle/>
          <a:p>
            <a:pPr>
              <a:spcAft>
                <a:spcPts val="600"/>
              </a:spcAft>
            </a:pPr>
            <a:r>
              <a:rPr lang="pt-BR" sz="1050" dirty="0">
                <a:solidFill>
                  <a:schemeClr val="bg1"/>
                </a:solidFill>
                <a:latin typeface="Quicksand Light" pitchFamily="2" charset="0"/>
              </a:rPr>
              <a:t>Para facilitar a manutenibilidade e minimizar eventuais quebras de compatibilidade (a exemplo da depreciação de componentes), deverão ser construídas abstrações para cada SDK de terceiros incorporado.</a:t>
            </a:r>
          </a:p>
          <a:p>
            <a:pPr>
              <a:spcAft>
                <a:spcPts val="600"/>
              </a:spcAft>
            </a:pPr>
            <a:r>
              <a:rPr lang="pt-BR" sz="1050" dirty="0">
                <a:solidFill>
                  <a:schemeClr val="bg1"/>
                </a:solidFill>
                <a:latin typeface="Quicksand Light" pitchFamily="2" charset="0"/>
              </a:rPr>
              <a:t>Com essa abordagem também é possível  minimizar o impacto da troca de ferramenta de parceiros (por exemplo: troca de </a:t>
            </a:r>
            <a:r>
              <a:rPr lang="pt-BR" sz="1050" dirty="0" err="1">
                <a:solidFill>
                  <a:schemeClr val="bg1"/>
                </a:solidFill>
                <a:latin typeface="Quicksand Light" pitchFamily="2" charset="0"/>
              </a:rPr>
              <a:t>Dynatrace</a:t>
            </a:r>
            <a:r>
              <a:rPr lang="pt-BR" sz="1050" dirty="0">
                <a:solidFill>
                  <a:schemeClr val="bg1"/>
                </a:solidFill>
                <a:latin typeface="Quicksand Light" pitchFamily="2" charset="0"/>
              </a:rPr>
              <a:t> por </a:t>
            </a:r>
            <a:r>
              <a:rPr lang="pt-BR" sz="1050" dirty="0" err="1">
                <a:solidFill>
                  <a:schemeClr val="bg1"/>
                </a:solidFill>
                <a:latin typeface="Quicksand Light" pitchFamily="2" charset="0"/>
              </a:rPr>
              <a:t>AppDynamics</a:t>
            </a:r>
            <a:r>
              <a:rPr lang="pt-BR" sz="1050" dirty="0">
                <a:solidFill>
                  <a:schemeClr val="bg1"/>
                </a:solidFill>
                <a:latin typeface="Quicksand Light" pitchFamily="2" charset="0"/>
              </a:rPr>
              <a:t>).</a:t>
            </a:r>
          </a:p>
          <a:p>
            <a:pPr>
              <a:spcAft>
                <a:spcPts val="600"/>
              </a:spcAft>
            </a:pPr>
            <a:r>
              <a:rPr lang="pt-BR" sz="1050" dirty="0">
                <a:solidFill>
                  <a:schemeClr val="bg1"/>
                </a:solidFill>
                <a:latin typeface="Quicksand Light" pitchFamily="2" charset="0"/>
              </a:rPr>
              <a:t>Integração com SDK ou estruturas de terceiros podem ser um grande risco de segurança para o Super App. Como eles são compilados em conjunto e executados na mesma </a:t>
            </a:r>
            <a:r>
              <a:rPr lang="pt-BR" sz="1050" dirty="0" err="1">
                <a:solidFill>
                  <a:schemeClr val="bg1"/>
                </a:solidFill>
                <a:latin typeface="Quicksand Light" pitchFamily="2" charset="0"/>
              </a:rPr>
              <a:t>sandbox</a:t>
            </a:r>
            <a:r>
              <a:rPr lang="pt-BR" sz="1050" dirty="0">
                <a:solidFill>
                  <a:schemeClr val="bg1"/>
                </a:solidFill>
                <a:latin typeface="Quicksand Light" pitchFamily="2" charset="0"/>
              </a:rPr>
              <a:t>, os SDK têm os mesmos direitos que seu aplicativo. Isso significa que um SDK malicioso pode buscar a localização de seus usuários se você solicitar essa permissão ou até mesmo ler dados armazenamento no aplicativo.</a:t>
            </a:r>
          </a:p>
          <a:p>
            <a:pPr>
              <a:spcAft>
                <a:spcPts val="600"/>
              </a:spcAft>
            </a:pPr>
            <a:r>
              <a:rPr lang="pt-BR" sz="1050" dirty="0">
                <a:solidFill>
                  <a:schemeClr val="bg1"/>
                </a:solidFill>
                <a:latin typeface="Quicksand Light" pitchFamily="2" charset="0"/>
              </a:rPr>
              <a:t>Na arquitetura proposta incorporamos uma camada de abstração para conectar as diversas plataformas via SDK. O objetivo dessa abstração é diminuir possíveis adaptações no Super APP decorrentes de mudanças na utilização dos SDK, possibilitar a migração entre fornecedores com o menor impacto possível, além de integrar esses SDK com a camada de segurança. </a:t>
            </a:r>
          </a:p>
          <a:p>
            <a:pPr>
              <a:spcAft>
                <a:spcPts val="600"/>
              </a:spcAft>
            </a:pPr>
            <a:r>
              <a:rPr lang="pt-BR" sz="1050" dirty="0">
                <a:solidFill>
                  <a:schemeClr val="bg1"/>
                </a:solidFill>
                <a:latin typeface="Quicksand Light" pitchFamily="2" charset="0"/>
              </a:rPr>
              <a:t>A camada de abstração deve garantir uso otimizado aos sistemas de APIs dos SDK, evitar vazamento de memória por parte do SDK, adicionar controles de segurança e garantir performance na implementação das chamadas ao recursos das implementações dos terceiros.</a:t>
            </a:r>
          </a:p>
        </p:txBody>
      </p:sp>
      <p:grpSp>
        <p:nvGrpSpPr>
          <p:cNvPr id="7" name="Agrupar 6">
            <a:extLst>
              <a:ext uri="{FF2B5EF4-FFF2-40B4-BE49-F238E27FC236}">
                <a16:creationId xmlns:a16="http://schemas.microsoft.com/office/drawing/2014/main" id="{21642ADB-38D1-423B-94CA-FAB78DE3E220}"/>
              </a:ext>
            </a:extLst>
          </p:cNvPr>
          <p:cNvGrpSpPr/>
          <p:nvPr/>
        </p:nvGrpSpPr>
        <p:grpSpPr>
          <a:xfrm>
            <a:off x="273616" y="1108775"/>
            <a:ext cx="11644766" cy="3553769"/>
            <a:chOff x="230590" y="1108775"/>
            <a:chExt cx="11644766" cy="3553769"/>
          </a:xfrm>
        </p:grpSpPr>
        <p:grpSp>
          <p:nvGrpSpPr>
            <p:cNvPr id="4" name="Agrupar 3">
              <a:extLst>
                <a:ext uri="{FF2B5EF4-FFF2-40B4-BE49-F238E27FC236}">
                  <a16:creationId xmlns:a16="http://schemas.microsoft.com/office/drawing/2014/main" id="{C676C5B7-6FB9-4B86-9A4A-B2E75B9AA597}"/>
                </a:ext>
              </a:extLst>
            </p:cNvPr>
            <p:cNvGrpSpPr/>
            <p:nvPr/>
          </p:nvGrpSpPr>
          <p:grpSpPr>
            <a:xfrm>
              <a:off x="4271423" y="1996442"/>
              <a:ext cx="2366414" cy="1408789"/>
              <a:chOff x="5627545" y="1761446"/>
              <a:chExt cx="2402996" cy="1517752"/>
            </a:xfrm>
          </p:grpSpPr>
          <p:sp>
            <p:nvSpPr>
              <p:cNvPr id="68" name="Retângulo 67">
                <a:extLst>
                  <a:ext uri="{FF2B5EF4-FFF2-40B4-BE49-F238E27FC236}">
                    <a16:creationId xmlns:a16="http://schemas.microsoft.com/office/drawing/2014/main" id="{C60C9844-39A8-4BE7-9EB9-4E027549C741}"/>
                  </a:ext>
                </a:extLst>
              </p:cNvPr>
              <p:cNvSpPr/>
              <p:nvPr/>
            </p:nvSpPr>
            <p:spPr>
              <a:xfrm>
                <a:off x="5846438" y="2227489"/>
                <a:ext cx="2084400" cy="943200"/>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Retângulo 7">
                <a:extLst>
                  <a:ext uri="{FF2B5EF4-FFF2-40B4-BE49-F238E27FC236}">
                    <a16:creationId xmlns:a16="http://schemas.microsoft.com/office/drawing/2014/main" id="{C8876867-FAE1-48C0-9A15-8CB1491861AA}"/>
                  </a:ext>
                </a:extLst>
              </p:cNvPr>
              <p:cNvSpPr/>
              <p:nvPr/>
            </p:nvSpPr>
            <p:spPr>
              <a:xfrm>
                <a:off x="5704404" y="2087354"/>
                <a:ext cx="2326137" cy="1191844"/>
              </a:xfrm>
              <a:prstGeom prst="rect">
                <a:avLst/>
              </a:prstGeom>
              <a:noFill/>
              <a:ln>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latin typeface="Quicksand" pitchFamily="2" charset="0"/>
                </a:endParaRPr>
              </a:p>
            </p:txBody>
          </p:sp>
          <p:sp>
            <p:nvSpPr>
              <p:cNvPr id="36" name="CaixaDeTexto 35">
                <a:extLst>
                  <a:ext uri="{FF2B5EF4-FFF2-40B4-BE49-F238E27FC236}">
                    <a16:creationId xmlns:a16="http://schemas.microsoft.com/office/drawing/2014/main" id="{FF724CEE-B0A7-40F6-8EDF-66351A12FF5D}"/>
                  </a:ext>
                </a:extLst>
              </p:cNvPr>
              <p:cNvSpPr txBox="1"/>
              <p:nvPr/>
            </p:nvSpPr>
            <p:spPr>
              <a:xfrm>
                <a:off x="6044031" y="2462116"/>
                <a:ext cx="1851096" cy="364740"/>
              </a:xfrm>
              <a:prstGeom prst="rect">
                <a:avLst/>
              </a:prstGeom>
              <a:noFill/>
            </p:spPr>
            <p:txBody>
              <a:bodyPr wrap="square" rtlCol="0">
                <a:spAutoFit/>
              </a:bodyPr>
              <a:lstStyle/>
              <a:p>
                <a:pPr algn="l"/>
                <a:r>
                  <a:rPr lang="pt-BR" sz="1600" dirty="0" err="1">
                    <a:latin typeface="Quicksand Light" pitchFamily="2" charset="0"/>
                  </a:rPr>
                  <a:t>Dynatrace</a:t>
                </a:r>
                <a:r>
                  <a:rPr lang="pt-BR" sz="1600" dirty="0">
                    <a:latin typeface="Quicksand Light" pitchFamily="2" charset="0"/>
                  </a:rPr>
                  <a:t> SDK</a:t>
                </a:r>
              </a:p>
            </p:txBody>
          </p:sp>
          <p:sp>
            <p:nvSpPr>
              <p:cNvPr id="3" name="CaixaDeTexto 2">
                <a:extLst>
                  <a:ext uri="{FF2B5EF4-FFF2-40B4-BE49-F238E27FC236}">
                    <a16:creationId xmlns:a16="http://schemas.microsoft.com/office/drawing/2014/main" id="{2E752DFC-560B-4BEA-BD4D-860EAE75BBF2}"/>
                  </a:ext>
                </a:extLst>
              </p:cNvPr>
              <p:cNvSpPr txBox="1"/>
              <p:nvPr/>
            </p:nvSpPr>
            <p:spPr>
              <a:xfrm>
                <a:off x="5627545" y="1761446"/>
                <a:ext cx="1342034" cy="276999"/>
              </a:xfrm>
              <a:prstGeom prst="rect">
                <a:avLst/>
              </a:prstGeom>
              <a:noFill/>
            </p:spPr>
            <p:txBody>
              <a:bodyPr wrap="none" rtlCol="0">
                <a:spAutoFit/>
              </a:bodyPr>
              <a:lstStyle/>
              <a:p>
                <a:pPr algn="l"/>
                <a:r>
                  <a:rPr lang="pt-BR" sz="1200" b="1" dirty="0">
                    <a:latin typeface="Quicksand" pitchFamily="2" charset="0"/>
                  </a:rPr>
                  <a:t>APM </a:t>
                </a:r>
                <a:r>
                  <a:rPr lang="pt-BR" sz="1200" b="1" dirty="0" err="1">
                    <a:latin typeface="Quicksand" pitchFamily="2" charset="0"/>
                  </a:rPr>
                  <a:t>Abstraction</a:t>
                </a:r>
                <a:endParaRPr lang="pt-BR" sz="1200" b="1" dirty="0">
                  <a:latin typeface="Quicksand" pitchFamily="2" charset="0"/>
                </a:endParaRPr>
              </a:p>
            </p:txBody>
          </p:sp>
        </p:grpSp>
        <p:sp>
          <p:nvSpPr>
            <p:cNvPr id="12" name="Retângulo 11">
              <a:extLst>
                <a:ext uri="{FF2B5EF4-FFF2-40B4-BE49-F238E27FC236}">
                  <a16:creationId xmlns:a16="http://schemas.microsoft.com/office/drawing/2014/main" id="{E38DBD9C-2084-40B6-B06F-71EF7359B7CE}"/>
                </a:ext>
              </a:extLst>
            </p:cNvPr>
            <p:cNvSpPr/>
            <p:nvPr/>
          </p:nvSpPr>
          <p:spPr>
            <a:xfrm rot="16200000">
              <a:off x="7014327" y="-1016442"/>
              <a:ext cx="1956377" cy="776568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6" name="Agrupar 5">
              <a:extLst>
                <a:ext uri="{FF2B5EF4-FFF2-40B4-BE49-F238E27FC236}">
                  <a16:creationId xmlns:a16="http://schemas.microsoft.com/office/drawing/2014/main" id="{7C86D1EC-CA3A-4DEC-A023-100F663A1C2F}"/>
                </a:ext>
              </a:extLst>
            </p:cNvPr>
            <p:cNvGrpSpPr/>
            <p:nvPr/>
          </p:nvGrpSpPr>
          <p:grpSpPr>
            <a:xfrm>
              <a:off x="6744093" y="2021954"/>
              <a:ext cx="2350892" cy="1383278"/>
              <a:chOff x="6110867" y="3699454"/>
              <a:chExt cx="2948213" cy="1383278"/>
            </a:xfrm>
          </p:grpSpPr>
          <p:sp>
            <p:nvSpPr>
              <p:cNvPr id="69" name="Retângulo 68">
                <a:extLst>
                  <a:ext uri="{FF2B5EF4-FFF2-40B4-BE49-F238E27FC236}">
                    <a16:creationId xmlns:a16="http://schemas.microsoft.com/office/drawing/2014/main" id="{5A030B32-875D-4D43-A526-E5DDD51D897B}"/>
                  </a:ext>
                </a:extLst>
              </p:cNvPr>
              <p:cNvSpPr/>
              <p:nvPr/>
            </p:nvSpPr>
            <p:spPr>
              <a:xfrm>
                <a:off x="6311817" y="4065584"/>
                <a:ext cx="2614010" cy="943200"/>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6D2923CC-146B-451B-B974-3B082F0083EF}"/>
                  </a:ext>
                </a:extLst>
              </p:cNvPr>
              <p:cNvSpPr/>
              <p:nvPr/>
            </p:nvSpPr>
            <p:spPr>
              <a:xfrm>
                <a:off x="6186321" y="3969777"/>
                <a:ext cx="2872759" cy="1112955"/>
              </a:xfrm>
              <a:prstGeom prst="rect">
                <a:avLst/>
              </a:prstGeom>
              <a:noFill/>
              <a:ln>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latin typeface="Quicksand" pitchFamily="2" charset="0"/>
                </a:endParaRPr>
              </a:p>
            </p:txBody>
          </p:sp>
          <p:sp>
            <p:nvSpPr>
              <p:cNvPr id="49" name="CaixaDeTexto 48">
                <a:extLst>
                  <a:ext uri="{FF2B5EF4-FFF2-40B4-BE49-F238E27FC236}">
                    <a16:creationId xmlns:a16="http://schemas.microsoft.com/office/drawing/2014/main" id="{019F8BBD-DD1F-4583-BCDF-83FCA352AB2C}"/>
                  </a:ext>
                </a:extLst>
              </p:cNvPr>
              <p:cNvSpPr txBox="1"/>
              <p:nvPr/>
            </p:nvSpPr>
            <p:spPr>
              <a:xfrm>
                <a:off x="6110867" y="3699454"/>
                <a:ext cx="1492716" cy="276999"/>
              </a:xfrm>
              <a:prstGeom prst="rect">
                <a:avLst/>
              </a:prstGeom>
              <a:noFill/>
            </p:spPr>
            <p:txBody>
              <a:bodyPr wrap="none" rtlCol="0">
                <a:spAutoFit/>
              </a:bodyPr>
              <a:lstStyle/>
              <a:p>
                <a:pPr algn="l"/>
                <a:r>
                  <a:rPr lang="pt-BR" sz="1200" b="1" dirty="0" err="1">
                    <a:latin typeface="Quicksand" pitchFamily="2" charset="0"/>
                  </a:rPr>
                  <a:t>FaceId</a:t>
                </a:r>
                <a:r>
                  <a:rPr lang="pt-BR" sz="1200" b="1" dirty="0">
                    <a:latin typeface="Quicksand" pitchFamily="2" charset="0"/>
                  </a:rPr>
                  <a:t> </a:t>
                </a:r>
                <a:r>
                  <a:rPr lang="pt-BR" sz="1200" b="1" dirty="0" err="1">
                    <a:latin typeface="Quicksand" pitchFamily="2" charset="0"/>
                  </a:rPr>
                  <a:t>Abstraction</a:t>
                </a:r>
                <a:endParaRPr lang="pt-BR" sz="1200" b="1" dirty="0">
                  <a:latin typeface="Quicksand" pitchFamily="2" charset="0"/>
                </a:endParaRPr>
              </a:p>
            </p:txBody>
          </p:sp>
        </p:grpSp>
        <p:sp>
          <p:nvSpPr>
            <p:cNvPr id="50" name="CaixaDeTexto 49">
              <a:extLst>
                <a:ext uri="{FF2B5EF4-FFF2-40B4-BE49-F238E27FC236}">
                  <a16:creationId xmlns:a16="http://schemas.microsoft.com/office/drawing/2014/main" id="{D7395D91-064D-440D-807D-A3E0C2F632F7}"/>
                </a:ext>
              </a:extLst>
            </p:cNvPr>
            <p:cNvSpPr txBox="1"/>
            <p:nvPr/>
          </p:nvSpPr>
          <p:spPr>
            <a:xfrm>
              <a:off x="7379393" y="2654852"/>
              <a:ext cx="1556084" cy="338554"/>
            </a:xfrm>
            <a:prstGeom prst="rect">
              <a:avLst/>
            </a:prstGeom>
            <a:noFill/>
          </p:spPr>
          <p:txBody>
            <a:bodyPr wrap="square" rtlCol="0">
              <a:spAutoFit/>
            </a:bodyPr>
            <a:lstStyle/>
            <a:p>
              <a:r>
                <a:rPr lang="pt-BR" sz="1600" dirty="0" err="1">
                  <a:latin typeface="Quicksand Light" pitchFamily="2" charset="0"/>
                </a:rPr>
                <a:t>idWall</a:t>
              </a:r>
              <a:r>
                <a:rPr lang="pt-BR" sz="1600" dirty="0">
                  <a:latin typeface="Quicksand Light" pitchFamily="2" charset="0"/>
                </a:rPr>
                <a:t> SDK</a:t>
              </a:r>
            </a:p>
          </p:txBody>
        </p:sp>
        <p:sp>
          <p:nvSpPr>
            <p:cNvPr id="47" name="Retângulo 46">
              <a:extLst>
                <a:ext uri="{FF2B5EF4-FFF2-40B4-BE49-F238E27FC236}">
                  <a16:creationId xmlns:a16="http://schemas.microsoft.com/office/drawing/2014/main" id="{3AAB6F05-67E2-422B-8ADE-6E7D5A78C948}"/>
                </a:ext>
              </a:extLst>
            </p:cNvPr>
            <p:cNvSpPr/>
            <p:nvPr/>
          </p:nvSpPr>
          <p:spPr>
            <a:xfrm>
              <a:off x="9355033" y="2361647"/>
              <a:ext cx="2085993" cy="943662"/>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39FA60A2-01D2-4031-BCCC-E3F85AA47FC8}"/>
                </a:ext>
              </a:extLst>
            </p:cNvPr>
            <p:cNvSpPr/>
            <p:nvPr/>
          </p:nvSpPr>
          <p:spPr>
            <a:xfrm>
              <a:off x="9244575" y="2277412"/>
              <a:ext cx="2343950" cy="1093434"/>
            </a:xfrm>
            <a:prstGeom prst="rect">
              <a:avLst/>
            </a:prstGeom>
            <a:noFill/>
            <a:ln>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latin typeface="Quicksand" pitchFamily="2" charset="0"/>
              </a:endParaRPr>
            </a:p>
          </p:txBody>
        </p:sp>
        <p:sp>
          <p:nvSpPr>
            <p:cNvPr id="52" name="CaixaDeTexto 51">
              <a:extLst>
                <a:ext uri="{FF2B5EF4-FFF2-40B4-BE49-F238E27FC236}">
                  <a16:creationId xmlns:a16="http://schemas.microsoft.com/office/drawing/2014/main" id="{5528A667-4DBB-4399-8DFE-A5C504D0A211}"/>
                </a:ext>
              </a:extLst>
            </p:cNvPr>
            <p:cNvSpPr txBox="1"/>
            <p:nvPr/>
          </p:nvSpPr>
          <p:spPr>
            <a:xfrm>
              <a:off x="9144000" y="2025116"/>
              <a:ext cx="2731354" cy="276999"/>
            </a:xfrm>
            <a:prstGeom prst="rect">
              <a:avLst/>
            </a:prstGeom>
            <a:noFill/>
          </p:spPr>
          <p:txBody>
            <a:bodyPr wrap="square" rtlCol="0">
              <a:spAutoFit/>
            </a:bodyPr>
            <a:lstStyle/>
            <a:p>
              <a:r>
                <a:rPr lang="pt-BR" sz="1200" b="1" dirty="0">
                  <a:latin typeface="Quicksand" pitchFamily="2" charset="0"/>
                </a:rPr>
                <a:t>Mobile </a:t>
              </a:r>
              <a:r>
                <a:rPr lang="pt-BR" sz="1200" b="1" dirty="0" err="1">
                  <a:latin typeface="Quicksand" pitchFamily="2" charset="0"/>
                </a:rPr>
                <a:t>Engagement</a:t>
              </a:r>
              <a:r>
                <a:rPr lang="pt-BR" sz="1200" b="1" dirty="0">
                  <a:latin typeface="Quicksand" pitchFamily="2" charset="0"/>
                </a:rPr>
                <a:t> </a:t>
              </a:r>
              <a:r>
                <a:rPr lang="pt-BR" sz="1200" b="1" dirty="0" err="1">
                  <a:latin typeface="Quicksand" pitchFamily="2" charset="0"/>
                </a:rPr>
                <a:t>Abstraction</a:t>
              </a:r>
              <a:endParaRPr lang="pt-BR" sz="1200" b="1" dirty="0">
                <a:latin typeface="Quicksand" pitchFamily="2" charset="0"/>
              </a:endParaRPr>
            </a:p>
          </p:txBody>
        </p:sp>
        <p:sp>
          <p:nvSpPr>
            <p:cNvPr id="54" name="CaixaDeTexto 53">
              <a:extLst>
                <a:ext uri="{FF2B5EF4-FFF2-40B4-BE49-F238E27FC236}">
                  <a16:creationId xmlns:a16="http://schemas.microsoft.com/office/drawing/2014/main" id="{DF2B1F8C-F35E-4D7A-8186-A87DF9988326}"/>
                </a:ext>
              </a:extLst>
            </p:cNvPr>
            <p:cNvSpPr txBox="1"/>
            <p:nvPr/>
          </p:nvSpPr>
          <p:spPr>
            <a:xfrm>
              <a:off x="9601489" y="2669662"/>
              <a:ext cx="1770869" cy="338554"/>
            </a:xfrm>
            <a:prstGeom prst="rect">
              <a:avLst/>
            </a:prstGeom>
            <a:noFill/>
          </p:spPr>
          <p:txBody>
            <a:bodyPr wrap="square" rtlCol="0">
              <a:spAutoFit/>
            </a:bodyPr>
            <a:lstStyle/>
            <a:p>
              <a:r>
                <a:rPr lang="pt-BR" sz="1600" dirty="0" err="1">
                  <a:latin typeface="Quicksand Light" pitchFamily="2" charset="0"/>
                </a:rPr>
                <a:t>Flowsense</a:t>
              </a:r>
              <a:r>
                <a:rPr lang="pt-BR" sz="1600" dirty="0">
                  <a:latin typeface="Quicksand Light" pitchFamily="2" charset="0"/>
                </a:rPr>
                <a:t> SDK</a:t>
              </a:r>
            </a:p>
          </p:txBody>
        </p:sp>
        <p:sp>
          <p:nvSpPr>
            <p:cNvPr id="30" name="CaixaDeTexto 29">
              <a:extLst>
                <a:ext uri="{FF2B5EF4-FFF2-40B4-BE49-F238E27FC236}">
                  <a16:creationId xmlns:a16="http://schemas.microsoft.com/office/drawing/2014/main" id="{74ADAD4A-3533-4CB7-88DE-4437B787822E}"/>
                </a:ext>
              </a:extLst>
            </p:cNvPr>
            <p:cNvSpPr txBox="1"/>
            <p:nvPr/>
          </p:nvSpPr>
          <p:spPr>
            <a:xfrm>
              <a:off x="1747974" y="1786826"/>
              <a:ext cx="583814" cy="338554"/>
            </a:xfrm>
            <a:prstGeom prst="rect">
              <a:avLst/>
            </a:prstGeom>
            <a:noFill/>
          </p:spPr>
          <p:txBody>
            <a:bodyPr wrap="none" rtlCol="0">
              <a:spAutoFit/>
            </a:bodyPr>
            <a:lstStyle/>
            <a:p>
              <a:r>
                <a:rPr lang="pt-BR" sz="1600" dirty="0">
                  <a:solidFill>
                    <a:schemeClr val="bg1"/>
                  </a:solidFill>
                  <a:latin typeface="Quicksand" pitchFamily="2" charset="0"/>
                </a:rPr>
                <a:t>SDK</a:t>
              </a:r>
            </a:p>
          </p:txBody>
        </p:sp>
        <p:sp>
          <p:nvSpPr>
            <p:cNvPr id="31" name="CaixaDeTexto 30">
              <a:extLst>
                <a:ext uri="{FF2B5EF4-FFF2-40B4-BE49-F238E27FC236}">
                  <a16:creationId xmlns:a16="http://schemas.microsoft.com/office/drawing/2014/main" id="{93672365-6F55-4A50-BBBD-02C910E55B69}"/>
                </a:ext>
              </a:extLst>
            </p:cNvPr>
            <p:cNvSpPr txBox="1"/>
            <p:nvPr/>
          </p:nvSpPr>
          <p:spPr>
            <a:xfrm>
              <a:off x="726780" y="4354767"/>
              <a:ext cx="1773698" cy="307777"/>
            </a:xfrm>
            <a:prstGeom prst="rect">
              <a:avLst/>
            </a:prstGeom>
            <a:noFill/>
          </p:spPr>
          <p:txBody>
            <a:bodyPr wrap="square" rtlCol="0">
              <a:spAutoFit/>
            </a:bodyPr>
            <a:lstStyle/>
            <a:p>
              <a:pPr algn="ctr"/>
              <a:r>
                <a:rPr lang="pt-BR" sz="1400" b="1" dirty="0">
                  <a:latin typeface="Quicksand" pitchFamily="2" charset="0"/>
                </a:rPr>
                <a:t>Aplicação Host</a:t>
              </a:r>
            </a:p>
          </p:txBody>
        </p:sp>
        <p:sp>
          <p:nvSpPr>
            <p:cNvPr id="32" name="Retângulo 31">
              <a:extLst>
                <a:ext uri="{FF2B5EF4-FFF2-40B4-BE49-F238E27FC236}">
                  <a16:creationId xmlns:a16="http://schemas.microsoft.com/office/drawing/2014/main" id="{BC3C577A-2861-447B-8700-DA12A9A1BD2A}"/>
                </a:ext>
              </a:extLst>
            </p:cNvPr>
            <p:cNvSpPr/>
            <p:nvPr/>
          </p:nvSpPr>
          <p:spPr>
            <a:xfrm>
              <a:off x="230590" y="1108775"/>
              <a:ext cx="2844000" cy="3268340"/>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a:extLst>
                <a:ext uri="{FF2B5EF4-FFF2-40B4-BE49-F238E27FC236}">
                  <a16:creationId xmlns:a16="http://schemas.microsoft.com/office/drawing/2014/main" id="{B5FD833C-B5EE-42AD-8030-CAD5BC45F3CB}"/>
                </a:ext>
              </a:extLst>
            </p:cNvPr>
            <p:cNvSpPr/>
            <p:nvPr/>
          </p:nvSpPr>
          <p:spPr>
            <a:xfrm>
              <a:off x="326120" y="2606814"/>
              <a:ext cx="2642400"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SDK terceiros</a:t>
              </a:r>
            </a:p>
          </p:txBody>
        </p:sp>
        <p:sp>
          <p:nvSpPr>
            <p:cNvPr id="34" name="Retângulo 33">
              <a:extLst>
                <a:ext uri="{FF2B5EF4-FFF2-40B4-BE49-F238E27FC236}">
                  <a16:creationId xmlns:a16="http://schemas.microsoft.com/office/drawing/2014/main" id="{E2A17A83-CCF6-4365-983A-42B83FF79DDE}"/>
                </a:ext>
              </a:extLst>
            </p:cNvPr>
            <p:cNvSpPr/>
            <p:nvPr/>
          </p:nvSpPr>
          <p:spPr>
            <a:xfrm>
              <a:off x="326120" y="1946210"/>
              <a:ext cx="1052339"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Bridge JS</a:t>
              </a:r>
            </a:p>
          </p:txBody>
        </p:sp>
        <p:sp>
          <p:nvSpPr>
            <p:cNvPr id="35" name="Retângulo 34">
              <a:extLst>
                <a:ext uri="{FF2B5EF4-FFF2-40B4-BE49-F238E27FC236}">
                  <a16:creationId xmlns:a16="http://schemas.microsoft.com/office/drawing/2014/main" id="{5E0A43FB-EB32-486C-A50F-F8636597BC3E}"/>
                </a:ext>
              </a:extLst>
            </p:cNvPr>
            <p:cNvSpPr/>
            <p:nvPr/>
          </p:nvSpPr>
          <p:spPr>
            <a:xfrm>
              <a:off x="326120" y="1261853"/>
              <a:ext cx="2642400" cy="520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1400" dirty="0">
                  <a:solidFill>
                    <a:schemeClr val="tx1"/>
                  </a:solidFill>
                  <a:latin typeface="Quicksand Light"/>
                </a:rPr>
                <a:t>White-</a:t>
              </a:r>
              <a:r>
                <a:rPr lang="pt-BR" sz="1400" dirty="0" err="1">
                  <a:solidFill>
                    <a:schemeClr val="tx1"/>
                  </a:solidFill>
                  <a:latin typeface="Quicksand Light"/>
                </a:rPr>
                <a:t>Label</a:t>
              </a:r>
              <a:br>
                <a:rPr lang="pt-BR" sz="1400" dirty="0">
                  <a:latin typeface="Quicksand Light" pitchFamily="2" charset="0"/>
                </a:rPr>
              </a:br>
              <a:r>
                <a:rPr lang="pt-BR" sz="1400" dirty="0">
                  <a:solidFill>
                    <a:schemeClr val="tx1"/>
                  </a:solidFill>
                  <a:latin typeface="Quicksand Light"/>
                </a:rPr>
                <a:t>(</a:t>
              </a:r>
              <a:r>
                <a:rPr lang="pt-BR" sz="1400" dirty="0" err="1">
                  <a:solidFill>
                    <a:schemeClr val="tx1"/>
                  </a:solidFill>
                  <a:latin typeface="Quicksand Light"/>
                </a:rPr>
                <a:t>Flavor</a:t>
              </a:r>
              <a:r>
                <a:rPr lang="pt-BR" sz="1400" dirty="0">
                  <a:solidFill>
                    <a:schemeClr val="tx1"/>
                  </a:solidFill>
                  <a:latin typeface="Quicksand Light"/>
                </a:rPr>
                <a:t> </a:t>
              </a:r>
              <a:r>
                <a:rPr lang="pt-BR" sz="1400" dirty="0" err="1">
                  <a:solidFill>
                    <a:schemeClr val="tx1"/>
                  </a:solidFill>
                  <a:latin typeface="Quicksand Light"/>
                </a:rPr>
                <a:t>and</a:t>
              </a:r>
              <a:r>
                <a:rPr lang="pt-BR" sz="1400" dirty="0">
                  <a:solidFill>
                    <a:schemeClr val="tx1"/>
                  </a:solidFill>
                  <a:latin typeface="Quicksand Light"/>
                </a:rPr>
                <a:t> </a:t>
              </a:r>
              <a:r>
                <a:rPr lang="pt-BR" sz="1400" dirty="0" err="1">
                  <a:solidFill>
                    <a:schemeClr val="tx1"/>
                  </a:solidFill>
                  <a:latin typeface="Quicksand Light"/>
                </a:rPr>
                <a:t>Scheme</a:t>
              </a:r>
              <a:r>
                <a:rPr lang="pt-BR" sz="1400" dirty="0">
                  <a:solidFill>
                    <a:schemeClr val="tx1"/>
                  </a:solidFill>
                  <a:latin typeface="Quicksand Light"/>
                </a:rPr>
                <a:t>)</a:t>
              </a:r>
            </a:p>
          </p:txBody>
        </p:sp>
        <p:sp>
          <p:nvSpPr>
            <p:cNvPr id="38" name="Retângulo 37">
              <a:extLst>
                <a:ext uri="{FF2B5EF4-FFF2-40B4-BE49-F238E27FC236}">
                  <a16:creationId xmlns:a16="http://schemas.microsoft.com/office/drawing/2014/main" id="{28BC1A14-68EE-4B39-B560-37CC763CFD7D}"/>
                </a:ext>
              </a:extLst>
            </p:cNvPr>
            <p:cNvSpPr/>
            <p:nvPr/>
          </p:nvSpPr>
          <p:spPr>
            <a:xfrm>
              <a:off x="326120" y="3205599"/>
              <a:ext cx="2642400"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Segurança</a:t>
              </a:r>
            </a:p>
          </p:txBody>
        </p:sp>
        <p:sp>
          <p:nvSpPr>
            <p:cNvPr id="39" name="Retângulo 38">
              <a:extLst>
                <a:ext uri="{FF2B5EF4-FFF2-40B4-BE49-F238E27FC236}">
                  <a16:creationId xmlns:a16="http://schemas.microsoft.com/office/drawing/2014/main" id="{1003EF26-746D-434C-9677-66729BEE3E13}"/>
                </a:ext>
              </a:extLst>
            </p:cNvPr>
            <p:cNvSpPr/>
            <p:nvPr/>
          </p:nvSpPr>
          <p:spPr>
            <a:xfrm rot="16200000">
              <a:off x="1334244" y="1490798"/>
              <a:ext cx="598735" cy="2733875"/>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DF944116-87AB-444A-8814-AB1CDA04572A}"/>
                </a:ext>
              </a:extLst>
            </p:cNvPr>
            <p:cNvSpPr/>
            <p:nvPr/>
          </p:nvSpPr>
          <p:spPr>
            <a:xfrm>
              <a:off x="1613629" y="1952794"/>
              <a:ext cx="1351689" cy="52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Módulo </a:t>
              </a:r>
              <a:r>
                <a:rPr lang="pt-BR" sz="1400" dirty="0" err="1">
                  <a:solidFill>
                    <a:schemeClr val="tx1"/>
                  </a:solidFill>
                  <a:latin typeface="Quicksand Light" pitchFamily="2" charset="0"/>
                </a:rPr>
                <a:t>wrapper</a:t>
              </a:r>
              <a:endParaRPr lang="pt-BR" sz="1400" dirty="0">
                <a:solidFill>
                  <a:schemeClr val="tx1"/>
                </a:solidFill>
                <a:latin typeface="Quicksand Light" pitchFamily="2" charset="0"/>
              </a:endParaRPr>
            </a:p>
          </p:txBody>
        </p:sp>
        <p:sp>
          <p:nvSpPr>
            <p:cNvPr id="44" name="Retângulo 43">
              <a:extLst>
                <a:ext uri="{FF2B5EF4-FFF2-40B4-BE49-F238E27FC236}">
                  <a16:creationId xmlns:a16="http://schemas.microsoft.com/office/drawing/2014/main" id="{84AEF859-2E73-4D98-9DC5-FEC8DFBFF324}"/>
                </a:ext>
              </a:extLst>
            </p:cNvPr>
            <p:cNvSpPr/>
            <p:nvPr/>
          </p:nvSpPr>
          <p:spPr>
            <a:xfrm>
              <a:off x="326120" y="3809116"/>
              <a:ext cx="2642920"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Captura de comportamentos</a:t>
              </a:r>
              <a:br>
                <a:rPr lang="pt-BR" sz="1400" dirty="0">
                  <a:solidFill>
                    <a:schemeClr val="tx1"/>
                  </a:solidFill>
                  <a:latin typeface="Quicksand Light" pitchFamily="2" charset="0"/>
                </a:rPr>
              </a:br>
              <a:r>
                <a:rPr lang="pt-BR" sz="1400" dirty="0">
                  <a:solidFill>
                    <a:schemeClr val="tx1"/>
                  </a:solidFill>
                  <a:latin typeface="Quicksand Light" pitchFamily="2" charset="0"/>
                </a:rPr>
                <a:t>e hábitos</a:t>
              </a:r>
            </a:p>
          </p:txBody>
        </p:sp>
        <p:cxnSp>
          <p:nvCxnSpPr>
            <p:cNvPr id="10" name="Conector: Angulado 9">
              <a:extLst>
                <a:ext uri="{FF2B5EF4-FFF2-40B4-BE49-F238E27FC236}">
                  <a16:creationId xmlns:a16="http://schemas.microsoft.com/office/drawing/2014/main" id="{6B4B3D3C-A54D-4FC5-B51C-D3B73ED0EB8B}"/>
                </a:ext>
              </a:extLst>
            </p:cNvPr>
            <p:cNvCxnSpPr>
              <a:cxnSpLocks/>
              <a:stCxn id="33" idx="3"/>
              <a:endCxn id="12" idx="0"/>
            </p:cNvCxnSpPr>
            <p:nvPr/>
          </p:nvCxnSpPr>
          <p:spPr>
            <a:xfrm flipV="1">
              <a:off x="2968520" y="2866398"/>
              <a:ext cx="1141156" cy="69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367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ACABE80C-A9DD-4253-884B-B0C8326BDEC8}"/>
              </a:ext>
            </a:extLst>
          </p:cNvPr>
          <p:cNvGrpSpPr/>
          <p:nvPr/>
        </p:nvGrpSpPr>
        <p:grpSpPr>
          <a:xfrm>
            <a:off x="0" y="911225"/>
            <a:ext cx="12192000" cy="5947687"/>
            <a:chOff x="0" y="1234440"/>
            <a:chExt cx="12192000" cy="5624472"/>
          </a:xfrm>
        </p:grpSpPr>
        <p:sp>
          <p:nvSpPr>
            <p:cNvPr id="51" name="Rectangle 50">
              <a:extLst>
                <a:ext uri="{FF2B5EF4-FFF2-40B4-BE49-F238E27FC236}">
                  <a16:creationId xmlns:a16="http://schemas.microsoft.com/office/drawing/2014/main" id="{1757018F-26E5-E546-AB63-8A225958CFB1}"/>
                </a:ext>
              </a:extLst>
            </p:cNvPr>
            <p:cNvSpPr/>
            <p:nvPr/>
          </p:nvSpPr>
          <p:spPr>
            <a:xfrm>
              <a:off x="0" y="1234440"/>
              <a:ext cx="12192000" cy="18745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latin typeface="Quicksand" pitchFamily="2" charset="0"/>
              </a:endParaRPr>
            </a:p>
          </p:txBody>
        </p:sp>
        <p:sp>
          <p:nvSpPr>
            <p:cNvPr id="38" name="Rectangle 37">
              <a:extLst>
                <a:ext uri="{FF2B5EF4-FFF2-40B4-BE49-F238E27FC236}">
                  <a16:creationId xmlns:a16="http://schemas.microsoft.com/office/drawing/2014/main" id="{07DC3670-CD46-4942-9A19-A67CB32DD6F6}"/>
                </a:ext>
              </a:extLst>
            </p:cNvPr>
            <p:cNvSpPr/>
            <p:nvPr/>
          </p:nvSpPr>
          <p:spPr>
            <a:xfrm>
              <a:off x="0" y="4984392"/>
              <a:ext cx="12192000" cy="1874520"/>
            </a:xfrm>
            <a:prstGeom prst="rect">
              <a:avLst/>
            </a:prstGeom>
            <a:solidFill>
              <a:schemeClr val="tx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latin typeface="Quicksand" pitchFamily="2" charset="0"/>
              </a:endParaRPr>
            </a:p>
          </p:txBody>
        </p:sp>
        <p:sp>
          <p:nvSpPr>
            <p:cNvPr id="5" name="Rectangle 4">
              <a:extLst>
                <a:ext uri="{FF2B5EF4-FFF2-40B4-BE49-F238E27FC236}">
                  <a16:creationId xmlns:a16="http://schemas.microsoft.com/office/drawing/2014/main" id="{DBA86557-6F51-D444-A2A1-2BBBFFC47BF2}"/>
                </a:ext>
              </a:extLst>
            </p:cNvPr>
            <p:cNvSpPr/>
            <p:nvPr/>
          </p:nvSpPr>
          <p:spPr>
            <a:xfrm>
              <a:off x="0" y="3109872"/>
              <a:ext cx="12192000" cy="18745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latin typeface="Quicksand" pitchFamily="2" charset="0"/>
              </a:endParaRPr>
            </a:p>
          </p:txBody>
        </p:sp>
        <p:sp>
          <p:nvSpPr>
            <p:cNvPr id="25" name="Rounded Rectangle 24">
              <a:extLst>
                <a:ext uri="{FF2B5EF4-FFF2-40B4-BE49-F238E27FC236}">
                  <a16:creationId xmlns:a16="http://schemas.microsoft.com/office/drawing/2014/main" id="{89CC23C5-0650-2742-83CF-D3643AB1723F}"/>
                </a:ext>
              </a:extLst>
            </p:cNvPr>
            <p:cNvSpPr/>
            <p:nvPr/>
          </p:nvSpPr>
          <p:spPr>
            <a:xfrm>
              <a:off x="106168" y="1427247"/>
              <a:ext cx="1965960" cy="1472153"/>
            </a:xfrm>
            <a:prstGeom prst="roundRect">
              <a:avLst>
                <a:gd name="adj" fmla="val 4579"/>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a:solidFill>
                    <a:schemeClr val="bg1"/>
                  </a:solidFill>
                  <a:latin typeface="Quicksand" pitchFamily="2" charset="0"/>
                </a:rPr>
                <a:t>PROCESSO</a:t>
              </a:r>
            </a:p>
          </p:txBody>
        </p:sp>
        <p:sp>
          <p:nvSpPr>
            <p:cNvPr id="49" name="Rounded Rectangle 48">
              <a:extLst>
                <a:ext uri="{FF2B5EF4-FFF2-40B4-BE49-F238E27FC236}">
                  <a16:creationId xmlns:a16="http://schemas.microsoft.com/office/drawing/2014/main" id="{EAB0BF96-8038-F649-A6B5-D877631E227B}"/>
                </a:ext>
              </a:extLst>
            </p:cNvPr>
            <p:cNvSpPr/>
            <p:nvPr/>
          </p:nvSpPr>
          <p:spPr>
            <a:xfrm>
              <a:off x="106168" y="3298713"/>
              <a:ext cx="1965960" cy="1472153"/>
            </a:xfrm>
            <a:prstGeom prst="roundRect">
              <a:avLst>
                <a:gd name="adj" fmla="val 457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a:solidFill>
                    <a:schemeClr val="bg1"/>
                  </a:solidFill>
                  <a:latin typeface="Quicksand" pitchFamily="2" charset="0"/>
                </a:rPr>
                <a:t>FERRAMENTAS</a:t>
              </a:r>
            </a:p>
          </p:txBody>
        </p:sp>
        <p:sp>
          <p:nvSpPr>
            <p:cNvPr id="50" name="Rounded Rectangle 49">
              <a:extLst>
                <a:ext uri="{FF2B5EF4-FFF2-40B4-BE49-F238E27FC236}">
                  <a16:creationId xmlns:a16="http://schemas.microsoft.com/office/drawing/2014/main" id="{FC43514D-B1F7-B04F-A806-3B4B8AC8BE64}"/>
                </a:ext>
              </a:extLst>
            </p:cNvPr>
            <p:cNvSpPr/>
            <p:nvPr/>
          </p:nvSpPr>
          <p:spPr>
            <a:xfrm>
              <a:off x="106168" y="5192725"/>
              <a:ext cx="1965960" cy="1472153"/>
            </a:xfrm>
            <a:prstGeom prst="roundRect">
              <a:avLst>
                <a:gd name="adj" fmla="val 4579"/>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a:solidFill>
                    <a:schemeClr val="tx1"/>
                  </a:solidFill>
                  <a:latin typeface="Quicksand" pitchFamily="2" charset="0"/>
                </a:rPr>
                <a:t>PERFIS</a:t>
              </a:r>
            </a:p>
          </p:txBody>
        </p:sp>
        <p:sp>
          <p:nvSpPr>
            <p:cNvPr id="6" name="Rounded Rectangle 5">
              <a:extLst>
                <a:ext uri="{FF2B5EF4-FFF2-40B4-BE49-F238E27FC236}">
                  <a16:creationId xmlns:a16="http://schemas.microsoft.com/office/drawing/2014/main" id="{AE62FD47-5DC8-704A-90BB-5CD4030AFFF9}"/>
                </a:ext>
              </a:extLst>
            </p:cNvPr>
            <p:cNvSpPr/>
            <p:nvPr/>
          </p:nvSpPr>
          <p:spPr>
            <a:xfrm>
              <a:off x="2411730" y="1427247"/>
              <a:ext cx="4983480" cy="1472153"/>
            </a:xfrm>
            <a:prstGeom prst="roundRect">
              <a:avLst>
                <a:gd name="adj" fmla="val 8126"/>
              </a:avLst>
            </a:prstGeom>
            <a:solidFill>
              <a:schemeClr val="accent1">
                <a:lumMod val="75000"/>
                <a:alpha val="398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latin typeface="Quicksand" pitchFamily="2" charset="0"/>
              </a:endParaRPr>
            </a:p>
          </p:txBody>
        </p:sp>
        <p:sp>
          <p:nvSpPr>
            <p:cNvPr id="52" name="Rounded Rectangle 51">
              <a:extLst>
                <a:ext uri="{FF2B5EF4-FFF2-40B4-BE49-F238E27FC236}">
                  <a16:creationId xmlns:a16="http://schemas.microsoft.com/office/drawing/2014/main" id="{5B435852-75A9-B044-A13C-7CFAA6AC81F0}"/>
                </a:ext>
              </a:extLst>
            </p:cNvPr>
            <p:cNvSpPr/>
            <p:nvPr/>
          </p:nvSpPr>
          <p:spPr>
            <a:xfrm>
              <a:off x="7486650" y="1427247"/>
              <a:ext cx="2217420" cy="1472153"/>
            </a:xfrm>
            <a:prstGeom prst="roundRect">
              <a:avLst>
                <a:gd name="adj" fmla="val 8126"/>
              </a:avLst>
            </a:prstGeom>
            <a:solidFill>
              <a:schemeClr val="accent1">
                <a:lumMod val="75000"/>
                <a:alpha val="398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latin typeface="Quicksand" pitchFamily="2" charset="0"/>
              </a:endParaRPr>
            </a:p>
          </p:txBody>
        </p:sp>
        <p:sp>
          <p:nvSpPr>
            <p:cNvPr id="53" name="Rounded Rectangle 52">
              <a:extLst>
                <a:ext uri="{FF2B5EF4-FFF2-40B4-BE49-F238E27FC236}">
                  <a16:creationId xmlns:a16="http://schemas.microsoft.com/office/drawing/2014/main" id="{AE4F0D95-EA6E-4743-9908-B88DA59682AB}"/>
                </a:ext>
              </a:extLst>
            </p:cNvPr>
            <p:cNvSpPr/>
            <p:nvPr/>
          </p:nvSpPr>
          <p:spPr>
            <a:xfrm>
              <a:off x="9795510" y="1427247"/>
              <a:ext cx="2217420" cy="1472153"/>
            </a:xfrm>
            <a:prstGeom prst="roundRect">
              <a:avLst>
                <a:gd name="adj" fmla="val 8126"/>
              </a:avLst>
            </a:prstGeom>
            <a:solidFill>
              <a:schemeClr val="accent1">
                <a:lumMod val="75000"/>
                <a:alpha val="398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latin typeface="Quicksand" pitchFamily="2" charset="0"/>
              </a:endParaRPr>
            </a:p>
          </p:txBody>
        </p:sp>
        <p:sp>
          <p:nvSpPr>
            <p:cNvPr id="7" name="TextBox 6">
              <a:extLst>
                <a:ext uri="{FF2B5EF4-FFF2-40B4-BE49-F238E27FC236}">
                  <a16:creationId xmlns:a16="http://schemas.microsoft.com/office/drawing/2014/main" id="{89EEB4BA-5BBD-184C-BA12-F2A90479CE76}"/>
                </a:ext>
              </a:extLst>
            </p:cNvPr>
            <p:cNvSpPr txBox="1"/>
            <p:nvPr/>
          </p:nvSpPr>
          <p:spPr>
            <a:xfrm>
              <a:off x="3963149" y="1440218"/>
              <a:ext cx="1880643" cy="369332"/>
            </a:xfrm>
            <a:prstGeom prst="rect">
              <a:avLst/>
            </a:prstGeom>
            <a:noFill/>
          </p:spPr>
          <p:txBody>
            <a:bodyPr wrap="none" rtlCol="0">
              <a:spAutoFit/>
            </a:bodyPr>
            <a:lstStyle/>
            <a:p>
              <a:r>
                <a:rPr lang="en-BR">
                  <a:solidFill>
                    <a:schemeClr val="bg1"/>
                  </a:solidFill>
                  <a:latin typeface="Quicksand" pitchFamily="2" charset="0"/>
                </a:rPr>
                <a:t>COMPREENSÃO</a:t>
              </a:r>
            </a:p>
          </p:txBody>
        </p:sp>
        <p:sp>
          <p:nvSpPr>
            <p:cNvPr id="54" name="TextBox 53">
              <a:extLst>
                <a:ext uri="{FF2B5EF4-FFF2-40B4-BE49-F238E27FC236}">
                  <a16:creationId xmlns:a16="http://schemas.microsoft.com/office/drawing/2014/main" id="{349C3EEC-A05E-BA47-91E6-353C994781ED}"/>
                </a:ext>
              </a:extLst>
            </p:cNvPr>
            <p:cNvSpPr txBox="1"/>
            <p:nvPr/>
          </p:nvSpPr>
          <p:spPr>
            <a:xfrm>
              <a:off x="8090862" y="1978657"/>
              <a:ext cx="1093569" cy="369332"/>
            </a:xfrm>
            <a:prstGeom prst="rect">
              <a:avLst/>
            </a:prstGeom>
            <a:noFill/>
          </p:spPr>
          <p:txBody>
            <a:bodyPr wrap="none" rtlCol="0">
              <a:spAutoFit/>
            </a:bodyPr>
            <a:lstStyle/>
            <a:p>
              <a:r>
                <a:rPr lang="en-BR">
                  <a:solidFill>
                    <a:schemeClr val="bg1"/>
                  </a:solidFill>
                  <a:latin typeface="Quicksand" pitchFamily="2" charset="0"/>
                </a:rPr>
                <a:t>ANÁLISE</a:t>
              </a:r>
            </a:p>
          </p:txBody>
        </p:sp>
        <p:sp>
          <p:nvSpPr>
            <p:cNvPr id="55" name="TextBox 54">
              <a:extLst>
                <a:ext uri="{FF2B5EF4-FFF2-40B4-BE49-F238E27FC236}">
                  <a16:creationId xmlns:a16="http://schemas.microsoft.com/office/drawing/2014/main" id="{B49C28A6-0866-1D44-82E6-AF5B3A02A724}"/>
                </a:ext>
              </a:extLst>
            </p:cNvPr>
            <p:cNvSpPr txBox="1"/>
            <p:nvPr/>
          </p:nvSpPr>
          <p:spPr>
            <a:xfrm>
              <a:off x="10068655" y="1885980"/>
              <a:ext cx="1622559" cy="552997"/>
            </a:xfrm>
            <a:prstGeom prst="rect">
              <a:avLst/>
            </a:prstGeom>
            <a:noFill/>
          </p:spPr>
          <p:txBody>
            <a:bodyPr wrap="none" rtlCol="0">
              <a:spAutoFit/>
            </a:bodyPr>
            <a:lstStyle/>
            <a:p>
              <a:pPr algn="ctr"/>
              <a:r>
                <a:rPr lang="pt-BR" sz="1600" dirty="0">
                  <a:solidFill>
                    <a:schemeClr val="bg1"/>
                  </a:solidFill>
                  <a:latin typeface="Quicksand" pitchFamily="2" charset="0"/>
                </a:rPr>
                <a:t>PROPOSTA DE </a:t>
              </a:r>
              <a:br>
                <a:rPr lang="pt-BR" sz="1600" dirty="0">
                  <a:solidFill>
                    <a:schemeClr val="bg1"/>
                  </a:solidFill>
                  <a:latin typeface="Quicksand" pitchFamily="2" charset="0"/>
                </a:rPr>
              </a:br>
              <a:r>
                <a:rPr lang="pt-BR" sz="1600" dirty="0">
                  <a:solidFill>
                    <a:schemeClr val="bg1"/>
                  </a:solidFill>
                  <a:latin typeface="Quicksand" pitchFamily="2" charset="0"/>
                </a:rPr>
                <a:t>ARQUITETURA</a:t>
              </a:r>
              <a:endParaRPr lang="en-BR" sz="1600" dirty="0">
                <a:solidFill>
                  <a:schemeClr val="bg1"/>
                </a:solidFill>
                <a:latin typeface="Quicksand" pitchFamily="2" charset="0"/>
              </a:endParaRPr>
            </a:p>
          </p:txBody>
        </p:sp>
        <p:sp>
          <p:nvSpPr>
            <p:cNvPr id="56" name="Rounded Rectangle 55">
              <a:extLst>
                <a:ext uri="{FF2B5EF4-FFF2-40B4-BE49-F238E27FC236}">
                  <a16:creationId xmlns:a16="http://schemas.microsoft.com/office/drawing/2014/main" id="{C79D808C-A8E9-D244-A74A-5FC1F77D72D1}"/>
                </a:ext>
              </a:extLst>
            </p:cNvPr>
            <p:cNvSpPr/>
            <p:nvPr/>
          </p:nvSpPr>
          <p:spPr>
            <a:xfrm>
              <a:off x="2458926" y="1809550"/>
              <a:ext cx="1555903" cy="1028792"/>
            </a:xfrm>
            <a:prstGeom prst="roundRect">
              <a:avLst>
                <a:gd name="adj" fmla="val 81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solidFill>
                    <a:schemeClr val="tx1"/>
                  </a:solidFill>
                  <a:latin typeface="Quicksand" pitchFamily="2" charset="0"/>
                </a:rPr>
                <a:t>VISÃO VR</a:t>
              </a:r>
            </a:p>
            <a:p>
              <a:pPr algn="ctr"/>
              <a:r>
                <a:rPr lang="en-BR" sz="1000" dirty="0">
                  <a:solidFill>
                    <a:schemeClr val="tx1"/>
                  </a:solidFill>
                  <a:latin typeface="Quicksand" pitchFamily="2" charset="0"/>
                </a:rPr>
                <a:t>ESTRATÉGIA &amp; TECNOLOGIA</a:t>
              </a:r>
            </a:p>
          </p:txBody>
        </p:sp>
        <p:sp>
          <p:nvSpPr>
            <p:cNvPr id="57" name="Rounded Rectangle 56">
              <a:extLst>
                <a:ext uri="{FF2B5EF4-FFF2-40B4-BE49-F238E27FC236}">
                  <a16:creationId xmlns:a16="http://schemas.microsoft.com/office/drawing/2014/main" id="{1773D3D3-DA9B-B54C-930A-63B7739ED550}"/>
                </a:ext>
              </a:extLst>
            </p:cNvPr>
            <p:cNvSpPr/>
            <p:nvPr/>
          </p:nvSpPr>
          <p:spPr>
            <a:xfrm>
              <a:off x="4067238" y="1809550"/>
              <a:ext cx="1555903" cy="1028792"/>
            </a:xfrm>
            <a:prstGeom prst="roundRect">
              <a:avLst>
                <a:gd name="adj" fmla="val 81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latin typeface="Quicksand" pitchFamily="2" charset="0"/>
                </a:rPr>
                <a:t>IMERSÃO</a:t>
              </a:r>
              <a:endParaRPr lang="en-BR" sz="1600" dirty="0">
                <a:solidFill>
                  <a:schemeClr val="tx1"/>
                </a:solidFill>
                <a:latin typeface="Quicksand" pitchFamily="2" charset="0"/>
              </a:endParaRPr>
            </a:p>
            <a:p>
              <a:pPr algn="ctr"/>
              <a:r>
                <a:rPr lang="pt-BR" sz="1000" dirty="0">
                  <a:solidFill>
                    <a:schemeClr val="tx1"/>
                  </a:solidFill>
                  <a:latin typeface="Quicksand" pitchFamily="2" charset="0"/>
                </a:rPr>
                <a:t>NO CENÁRIO ATUAL DE ARQUITETURA</a:t>
              </a:r>
              <a:endParaRPr lang="en-BR" sz="1000" dirty="0">
                <a:solidFill>
                  <a:schemeClr val="tx1"/>
                </a:solidFill>
                <a:latin typeface="Quicksand" pitchFamily="2" charset="0"/>
              </a:endParaRPr>
            </a:p>
          </p:txBody>
        </p:sp>
        <p:sp>
          <p:nvSpPr>
            <p:cNvPr id="58" name="Rounded Rectangle 57">
              <a:extLst>
                <a:ext uri="{FF2B5EF4-FFF2-40B4-BE49-F238E27FC236}">
                  <a16:creationId xmlns:a16="http://schemas.microsoft.com/office/drawing/2014/main" id="{8F95E309-D76A-DC41-9CA3-2E12A137D516}"/>
                </a:ext>
              </a:extLst>
            </p:cNvPr>
            <p:cNvSpPr/>
            <p:nvPr/>
          </p:nvSpPr>
          <p:spPr>
            <a:xfrm>
              <a:off x="5678868" y="1809550"/>
              <a:ext cx="1657348" cy="1028792"/>
            </a:xfrm>
            <a:prstGeom prst="roundRect">
              <a:avLst>
                <a:gd name="adj" fmla="val 81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latin typeface="Quicksand" pitchFamily="2" charset="0"/>
                </a:rPr>
                <a:t>REFINAMENTO</a:t>
              </a:r>
              <a:endParaRPr lang="en-BR" sz="1600" dirty="0">
                <a:solidFill>
                  <a:schemeClr val="tx1"/>
                </a:solidFill>
                <a:latin typeface="Quicksand" pitchFamily="2" charset="0"/>
              </a:endParaRPr>
            </a:p>
            <a:p>
              <a:pPr algn="ctr"/>
              <a:r>
                <a:rPr lang="pt-BR" sz="1000" dirty="0">
                  <a:solidFill>
                    <a:schemeClr val="tx1"/>
                  </a:solidFill>
                  <a:latin typeface="Quicksand" pitchFamily="2" charset="0"/>
                </a:rPr>
                <a:t>DO CENÁRIO ATUAL</a:t>
              </a:r>
              <a:r>
                <a:rPr lang="en-BR" sz="1000" dirty="0">
                  <a:solidFill>
                    <a:schemeClr val="tx1"/>
                  </a:solidFill>
                  <a:latin typeface="Quicksand" pitchFamily="2" charset="0"/>
                </a:rPr>
                <a:t> TECNOLÓGICA </a:t>
              </a:r>
              <a:r>
                <a:rPr lang="pt-BR" sz="1000" dirty="0">
                  <a:solidFill>
                    <a:schemeClr val="tx1"/>
                  </a:solidFill>
                  <a:latin typeface="Quicksand" pitchFamily="2" charset="0"/>
                </a:rPr>
                <a:t>DA VR</a:t>
              </a:r>
              <a:endParaRPr lang="en-BR" sz="900" dirty="0">
                <a:solidFill>
                  <a:schemeClr val="tx1"/>
                </a:solidFill>
                <a:latin typeface="Quicksand" pitchFamily="2" charset="0"/>
              </a:endParaRPr>
            </a:p>
          </p:txBody>
        </p:sp>
        <p:cxnSp>
          <p:nvCxnSpPr>
            <p:cNvPr id="11" name="Straight Connector 10">
              <a:extLst>
                <a:ext uri="{FF2B5EF4-FFF2-40B4-BE49-F238E27FC236}">
                  <a16:creationId xmlns:a16="http://schemas.microsoft.com/office/drawing/2014/main" id="{C48BCCD0-76FF-7C44-B7BD-AA90CE711197}"/>
                </a:ext>
              </a:extLst>
            </p:cNvPr>
            <p:cNvCxnSpPr/>
            <p:nvPr/>
          </p:nvCxnSpPr>
          <p:spPr>
            <a:xfrm>
              <a:off x="2228850" y="1440218"/>
              <a:ext cx="0" cy="1459182"/>
            </a:xfrm>
            <a:prstGeom prst="line">
              <a:avLst/>
            </a:prstGeom>
            <a:ln>
              <a:solidFill>
                <a:srgbClr val="0024C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F66EA9-AAC0-464F-884F-67A5C67FE736}"/>
                </a:ext>
              </a:extLst>
            </p:cNvPr>
            <p:cNvCxnSpPr/>
            <p:nvPr/>
          </p:nvCxnSpPr>
          <p:spPr>
            <a:xfrm>
              <a:off x="2228850" y="3303308"/>
              <a:ext cx="0" cy="145918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43A1A4D-1FD7-3346-A341-599BF8A85CD4}"/>
                </a:ext>
              </a:extLst>
            </p:cNvPr>
            <p:cNvCxnSpPr/>
            <p:nvPr/>
          </p:nvCxnSpPr>
          <p:spPr>
            <a:xfrm>
              <a:off x="2228850" y="5177828"/>
              <a:ext cx="0" cy="1459182"/>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294F4E7F-94CC-2444-A530-58DA477180D0}"/>
                </a:ext>
              </a:extLst>
            </p:cNvPr>
            <p:cNvSpPr/>
            <p:nvPr/>
          </p:nvSpPr>
          <p:spPr>
            <a:xfrm>
              <a:off x="4143598" y="3428807"/>
              <a:ext cx="1613053" cy="510526"/>
            </a:xfrm>
            <a:prstGeom prst="roundRect">
              <a:avLst>
                <a:gd name="adj" fmla="val 8126"/>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400">
                  <a:solidFill>
                    <a:schemeClr val="bg1"/>
                  </a:solidFill>
                  <a:latin typeface="Quicksand" pitchFamily="2" charset="0"/>
                </a:rPr>
                <a:t>ENTREVISTAS</a:t>
              </a:r>
            </a:p>
          </p:txBody>
        </p:sp>
        <p:sp>
          <p:nvSpPr>
            <p:cNvPr id="62" name="Rounded Rectangle 61">
              <a:extLst>
                <a:ext uri="{FF2B5EF4-FFF2-40B4-BE49-F238E27FC236}">
                  <a16:creationId xmlns:a16="http://schemas.microsoft.com/office/drawing/2014/main" id="{248445D9-B459-2845-9FC1-F3076F8C7FE4}"/>
                </a:ext>
              </a:extLst>
            </p:cNvPr>
            <p:cNvSpPr/>
            <p:nvPr/>
          </p:nvSpPr>
          <p:spPr>
            <a:xfrm>
              <a:off x="2429098" y="4071801"/>
              <a:ext cx="1613053" cy="510526"/>
            </a:xfrm>
            <a:prstGeom prst="roundRect">
              <a:avLst>
                <a:gd name="adj" fmla="val 8126"/>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200">
                  <a:solidFill>
                    <a:schemeClr val="bg1"/>
                  </a:solidFill>
                  <a:latin typeface="Quicksand" pitchFamily="2" charset="0"/>
                </a:rPr>
                <a:t>INSPEÇÕES TÉCNICAS</a:t>
              </a:r>
            </a:p>
          </p:txBody>
        </p:sp>
        <p:sp>
          <p:nvSpPr>
            <p:cNvPr id="63" name="Rounded Rectangle 62">
              <a:extLst>
                <a:ext uri="{FF2B5EF4-FFF2-40B4-BE49-F238E27FC236}">
                  <a16:creationId xmlns:a16="http://schemas.microsoft.com/office/drawing/2014/main" id="{FAFE3DA5-A4E7-F147-B402-8F2EE73A6620}"/>
                </a:ext>
              </a:extLst>
            </p:cNvPr>
            <p:cNvSpPr/>
            <p:nvPr/>
          </p:nvSpPr>
          <p:spPr>
            <a:xfrm>
              <a:off x="5845246" y="4061163"/>
              <a:ext cx="1620247" cy="510526"/>
            </a:xfrm>
            <a:prstGeom prst="roundRect">
              <a:avLst>
                <a:gd name="adj" fmla="val 8126"/>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200">
                  <a:solidFill>
                    <a:schemeClr val="bg1"/>
                  </a:solidFill>
                  <a:latin typeface="Quicksand" pitchFamily="2" charset="0"/>
                </a:rPr>
                <a:t>OBSERVAÇÃO DE CANAIS</a:t>
              </a:r>
            </a:p>
          </p:txBody>
        </p:sp>
        <p:sp>
          <p:nvSpPr>
            <p:cNvPr id="64" name="Rounded Rectangle 63">
              <a:extLst>
                <a:ext uri="{FF2B5EF4-FFF2-40B4-BE49-F238E27FC236}">
                  <a16:creationId xmlns:a16="http://schemas.microsoft.com/office/drawing/2014/main" id="{F8457EE5-5F1B-4B48-A011-949CD97DF95A}"/>
                </a:ext>
              </a:extLst>
            </p:cNvPr>
            <p:cNvSpPr/>
            <p:nvPr/>
          </p:nvSpPr>
          <p:spPr>
            <a:xfrm>
              <a:off x="5858098" y="3439686"/>
              <a:ext cx="1607398" cy="510526"/>
            </a:xfrm>
            <a:prstGeom prst="roundRect">
              <a:avLst>
                <a:gd name="adj" fmla="val 8126"/>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200">
                  <a:solidFill>
                    <a:schemeClr val="bg1"/>
                  </a:solidFill>
                  <a:latin typeface="Quicksand" pitchFamily="2" charset="0"/>
                </a:rPr>
                <a:t>AVALIAÇÃO DE JORNADAS</a:t>
              </a:r>
            </a:p>
          </p:txBody>
        </p:sp>
        <p:sp>
          <p:nvSpPr>
            <p:cNvPr id="65" name="Rounded Rectangle 64">
              <a:extLst>
                <a:ext uri="{FF2B5EF4-FFF2-40B4-BE49-F238E27FC236}">
                  <a16:creationId xmlns:a16="http://schemas.microsoft.com/office/drawing/2014/main" id="{E638E4D6-153D-B845-B67A-F89B513A1110}"/>
                </a:ext>
              </a:extLst>
            </p:cNvPr>
            <p:cNvSpPr/>
            <p:nvPr/>
          </p:nvSpPr>
          <p:spPr>
            <a:xfrm>
              <a:off x="2429098" y="3428807"/>
              <a:ext cx="1613053" cy="510526"/>
            </a:xfrm>
            <a:prstGeom prst="roundRect">
              <a:avLst>
                <a:gd name="adj" fmla="val 8126"/>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400">
                  <a:solidFill>
                    <a:schemeClr val="bg1"/>
                  </a:solidFill>
                  <a:latin typeface="Quicksand" pitchFamily="2" charset="0"/>
                </a:rPr>
                <a:t>INCEPTION</a:t>
              </a:r>
            </a:p>
          </p:txBody>
        </p:sp>
        <p:sp>
          <p:nvSpPr>
            <p:cNvPr id="66" name="Rounded Rectangle 65">
              <a:extLst>
                <a:ext uri="{FF2B5EF4-FFF2-40B4-BE49-F238E27FC236}">
                  <a16:creationId xmlns:a16="http://schemas.microsoft.com/office/drawing/2014/main" id="{DE19CE14-0B3A-A149-9D8A-992098E8D045}"/>
                </a:ext>
              </a:extLst>
            </p:cNvPr>
            <p:cNvSpPr/>
            <p:nvPr/>
          </p:nvSpPr>
          <p:spPr>
            <a:xfrm>
              <a:off x="4143598" y="4078218"/>
              <a:ext cx="1613053" cy="510526"/>
            </a:xfrm>
            <a:prstGeom prst="roundRect">
              <a:avLst>
                <a:gd name="adj" fmla="val 8126"/>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200">
                  <a:solidFill>
                    <a:schemeClr val="bg1"/>
                  </a:solidFill>
                  <a:latin typeface="Quicksand" pitchFamily="2" charset="0"/>
                </a:rPr>
                <a:t>PONTOS DE CONTATO VR</a:t>
              </a:r>
            </a:p>
          </p:txBody>
        </p:sp>
        <p:sp>
          <p:nvSpPr>
            <p:cNvPr id="67" name="Rounded Rectangle 66">
              <a:extLst>
                <a:ext uri="{FF2B5EF4-FFF2-40B4-BE49-F238E27FC236}">
                  <a16:creationId xmlns:a16="http://schemas.microsoft.com/office/drawing/2014/main" id="{CAB91A43-B3B7-8F47-AE00-C091CA32B1D9}"/>
                </a:ext>
              </a:extLst>
            </p:cNvPr>
            <p:cNvSpPr/>
            <p:nvPr/>
          </p:nvSpPr>
          <p:spPr>
            <a:xfrm>
              <a:off x="7566940" y="3439686"/>
              <a:ext cx="2116187" cy="510526"/>
            </a:xfrm>
            <a:prstGeom prst="roundRect">
              <a:avLst>
                <a:gd name="adj" fmla="val 8126"/>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200">
                  <a:solidFill>
                    <a:schemeClr val="bg1"/>
                  </a:solidFill>
                  <a:latin typeface="Quicksand" pitchFamily="2" charset="0"/>
                </a:rPr>
                <a:t>ANÁLISE DE DOCUMENTAÇÃO</a:t>
              </a:r>
            </a:p>
          </p:txBody>
        </p:sp>
        <p:sp>
          <p:nvSpPr>
            <p:cNvPr id="68" name="Rounded Rectangle 67">
              <a:extLst>
                <a:ext uri="{FF2B5EF4-FFF2-40B4-BE49-F238E27FC236}">
                  <a16:creationId xmlns:a16="http://schemas.microsoft.com/office/drawing/2014/main" id="{E0339FFE-B366-6E47-B937-AA4507E56DC5}"/>
                </a:ext>
              </a:extLst>
            </p:cNvPr>
            <p:cNvSpPr/>
            <p:nvPr/>
          </p:nvSpPr>
          <p:spPr>
            <a:xfrm>
              <a:off x="7571944" y="4072040"/>
              <a:ext cx="2122119" cy="510526"/>
            </a:xfrm>
            <a:prstGeom prst="roundRect">
              <a:avLst>
                <a:gd name="adj" fmla="val 8126"/>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100">
                  <a:solidFill>
                    <a:schemeClr val="bg1"/>
                  </a:solidFill>
                  <a:latin typeface="Quicksand" pitchFamily="2" charset="0"/>
                </a:rPr>
                <a:t>ARQUITETURAS E MODELOS DE REFERÊNCIAS</a:t>
              </a:r>
            </a:p>
          </p:txBody>
        </p:sp>
        <p:sp>
          <p:nvSpPr>
            <p:cNvPr id="71" name="Rounded Rectangle 70">
              <a:extLst>
                <a:ext uri="{FF2B5EF4-FFF2-40B4-BE49-F238E27FC236}">
                  <a16:creationId xmlns:a16="http://schemas.microsoft.com/office/drawing/2014/main" id="{56FDDD12-86EB-F94B-9245-62864A755C80}"/>
                </a:ext>
              </a:extLst>
            </p:cNvPr>
            <p:cNvSpPr/>
            <p:nvPr/>
          </p:nvSpPr>
          <p:spPr>
            <a:xfrm>
              <a:off x="2503169" y="5303326"/>
              <a:ext cx="4892039" cy="1333684"/>
            </a:xfrm>
            <a:prstGeom prst="roundRect">
              <a:avLst>
                <a:gd name="adj" fmla="val 4579"/>
              </a:avLst>
            </a:prstGeom>
            <a:solidFill>
              <a:schemeClr val="accent1">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4938" indent="-134938">
                <a:buFont typeface="Arial" panose="020B0604020202020204" pitchFamily="34" charset="0"/>
                <a:buChar char="•"/>
              </a:pPr>
              <a:r>
                <a:rPr lang="pt-BR" sz="1100" dirty="0">
                  <a:solidFill>
                    <a:schemeClr val="tx1"/>
                  </a:solidFill>
                  <a:latin typeface="Quicksand" pitchFamily="2" charset="0"/>
                </a:rPr>
                <a:t>ANDRÉ ALVES</a:t>
              </a:r>
              <a:r>
                <a:rPr lang="en-BR" sz="1000" dirty="0">
                  <a:solidFill>
                    <a:schemeClr val="tx1"/>
                  </a:solidFill>
                  <a:latin typeface="Quicksand" pitchFamily="2" charset="0"/>
                </a:rPr>
                <a:t>(CONSULTOR </a:t>
              </a:r>
              <a:r>
                <a:rPr lang="pt-BR" sz="1000" dirty="0">
                  <a:solidFill>
                    <a:schemeClr val="tx1"/>
                  </a:solidFill>
                  <a:latin typeface="Quicksand" pitchFamily="2" charset="0"/>
                </a:rPr>
                <a:t>SENIOR</a:t>
              </a:r>
              <a:r>
                <a:rPr lang="en-BR" sz="1000" dirty="0">
                  <a:solidFill>
                    <a:schemeClr val="tx1"/>
                  </a:solidFill>
                  <a:latin typeface="Quicksand" pitchFamily="2" charset="0"/>
                </a:rPr>
                <a:t>)</a:t>
              </a:r>
              <a:endParaRPr lang="pt-BR" sz="1000" dirty="0">
                <a:solidFill>
                  <a:schemeClr val="tx1"/>
                </a:solidFill>
                <a:latin typeface="Quicksand" pitchFamily="2" charset="0"/>
              </a:endParaRPr>
            </a:p>
            <a:p>
              <a:pPr marL="134938" indent="-134938">
                <a:buFont typeface="Arial" panose="020B0604020202020204" pitchFamily="34" charset="0"/>
                <a:buChar char="•"/>
              </a:pPr>
              <a:r>
                <a:rPr lang="pt-BR" sz="1100" dirty="0">
                  <a:solidFill>
                    <a:schemeClr val="tx1"/>
                  </a:solidFill>
                  <a:latin typeface="Quicksand" pitchFamily="2" charset="0"/>
                </a:rPr>
                <a:t>ANDRE XAVIER</a:t>
              </a:r>
              <a:r>
                <a:rPr lang="en-BR" sz="1000" dirty="0">
                  <a:solidFill>
                    <a:schemeClr val="tx1"/>
                  </a:solidFill>
                  <a:latin typeface="Quicksand" pitchFamily="2" charset="0"/>
                </a:rPr>
                <a:t>( CONSULTOR </a:t>
              </a:r>
              <a:r>
                <a:rPr lang="pt-BR" sz="1000" dirty="0">
                  <a:solidFill>
                    <a:schemeClr val="tx1"/>
                  </a:solidFill>
                  <a:latin typeface="Quicksand" pitchFamily="2" charset="0"/>
                </a:rPr>
                <a:t>DEVOPS</a:t>
              </a:r>
              <a:r>
                <a:rPr lang="en-BR" sz="1000" dirty="0">
                  <a:solidFill>
                    <a:schemeClr val="tx1"/>
                  </a:solidFill>
                  <a:latin typeface="Quicksand" pitchFamily="2" charset="0"/>
                </a:rPr>
                <a:t>)</a:t>
              </a:r>
            </a:p>
            <a:p>
              <a:pPr marL="134938" indent="-134938">
                <a:buFont typeface="Arial" panose="020B0604020202020204" pitchFamily="34" charset="0"/>
                <a:buChar char="•"/>
              </a:pPr>
              <a:r>
                <a:rPr lang="pt-BR" sz="1100" dirty="0">
                  <a:solidFill>
                    <a:schemeClr val="tx1"/>
                  </a:solidFill>
                  <a:latin typeface="Quicksand" pitchFamily="2" charset="0"/>
                </a:rPr>
                <a:t>ALEX GAMAS </a:t>
              </a:r>
              <a:r>
                <a:rPr lang="en-BR" sz="1000" dirty="0">
                  <a:solidFill>
                    <a:schemeClr val="tx1"/>
                  </a:solidFill>
                  <a:latin typeface="Quicksand" pitchFamily="2" charset="0"/>
                </a:rPr>
                <a:t>(</a:t>
              </a:r>
              <a:r>
                <a:rPr lang="pt-BR" sz="1000" dirty="0">
                  <a:solidFill>
                    <a:schemeClr val="tx1"/>
                  </a:solidFill>
                  <a:latin typeface="Quicksand" pitchFamily="2" charset="0"/>
                </a:rPr>
                <a:t>ARQUITETO SOLUÇÕES</a:t>
              </a:r>
              <a:r>
                <a:rPr lang="en-BR" sz="1000" dirty="0">
                  <a:solidFill>
                    <a:schemeClr val="tx1"/>
                  </a:solidFill>
                  <a:latin typeface="Quicksand" pitchFamily="2" charset="0"/>
                </a:rPr>
                <a:t>)</a:t>
              </a:r>
            </a:p>
            <a:p>
              <a:pPr marL="134938" indent="-134938">
                <a:buFont typeface="Arial" panose="020B0604020202020204" pitchFamily="34" charset="0"/>
                <a:buChar char="•"/>
              </a:pPr>
              <a:r>
                <a:rPr lang="pt-BR" sz="1100" dirty="0">
                  <a:solidFill>
                    <a:schemeClr val="tx1"/>
                  </a:solidFill>
                  <a:latin typeface="Quicksand" pitchFamily="2" charset="0"/>
                </a:rPr>
                <a:t>ANDERSON GAMA</a:t>
              </a:r>
              <a:r>
                <a:rPr lang="en-BR" sz="1000" dirty="0">
                  <a:solidFill>
                    <a:schemeClr val="tx1"/>
                  </a:solidFill>
                  <a:latin typeface="Quicksand" pitchFamily="2" charset="0"/>
                </a:rPr>
                <a:t>(ARQUITETO</a:t>
              </a:r>
              <a:r>
                <a:rPr lang="pt-BR" sz="1000" dirty="0">
                  <a:solidFill>
                    <a:schemeClr val="tx1"/>
                  </a:solidFill>
                  <a:latin typeface="Quicksand" pitchFamily="2" charset="0"/>
                </a:rPr>
                <a:t> SOLUÇÕES</a:t>
              </a:r>
              <a:r>
                <a:rPr lang="en-BR" sz="1000" dirty="0">
                  <a:solidFill>
                    <a:schemeClr val="tx1"/>
                  </a:solidFill>
                  <a:latin typeface="Quicksand" pitchFamily="2" charset="0"/>
                </a:rPr>
                <a:t>)</a:t>
              </a:r>
              <a:endParaRPr lang="pt-BR" sz="1000" dirty="0">
                <a:solidFill>
                  <a:schemeClr val="tx1"/>
                </a:solidFill>
                <a:latin typeface="Quicksand" pitchFamily="2" charset="0"/>
              </a:endParaRPr>
            </a:p>
            <a:p>
              <a:pPr marL="134938" indent="-134938">
                <a:buFont typeface="Arial" panose="020B0604020202020204" pitchFamily="34" charset="0"/>
                <a:buChar char="•"/>
              </a:pPr>
              <a:r>
                <a:rPr lang="pt-BR" sz="1000" dirty="0">
                  <a:solidFill>
                    <a:schemeClr val="tx1"/>
                  </a:solidFill>
                  <a:latin typeface="Quicksand" pitchFamily="2" charset="0"/>
                </a:rPr>
                <a:t>EDMILSON SANTANA (</a:t>
              </a:r>
              <a:r>
                <a:rPr lang="en-BR" sz="1000" dirty="0">
                  <a:solidFill>
                    <a:schemeClr val="tx1"/>
                  </a:solidFill>
                  <a:latin typeface="Quicksand" pitchFamily="2" charset="0"/>
                </a:rPr>
                <a:t>CONSULTOR </a:t>
              </a:r>
              <a:r>
                <a:rPr lang="pt-BR" sz="1000" dirty="0">
                  <a:solidFill>
                    <a:schemeClr val="tx1"/>
                  </a:solidFill>
                  <a:latin typeface="Quicksand" pitchFamily="2" charset="0"/>
                </a:rPr>
                <a:t>SENIOR</a:t>
              </a:r>
              <a:r>
                <a:rPr lang="en-BR" sz="1000" dirty="0">
                  <a:solidFill>
                    <a:schemeClr val="tx1"/>
                  </a:solidFill>
                  <a:latin typeface="Quicksand" pitchFamily="2" charset="0"/>
                </a:rPr>
                <a:t>)</a:t>
              </a:r>
            </a:p>
            <a:p>
              <a:pPr marL="134938" indent="-134938">
                <a:buFont typeface="Arial" panose="020B0604020202020204" pitchFamily="34" charset="0"/>
                <a:buChar char="•"/>
              </a:pPr>
              <a:r>
                <a:rPr lang="pt-BR" sz="1100" dirty="0">
                  <a:solidFill>
                    <a:schemeClr val="tx1"/>
                  </a:solidFill>
                  <a:latin typeface="Quicksand" pitchFamily="2" charset="0"/>
                </a:rPr>
                <a:t>JOSE INACIO FERRARINI </a:t>
              </a:r>
              <a:r>
                <a:rPr lang="en-BR" sz="1000" dirty="0">
                  <a:solidFill>
                    <a:schemeClr val="tx1"/>
                  </a:solidFill>
                  <a:latin typeface="Quicksand" pitchFamily="2" charset="0"/>
                </a:rPr>
                <a:t>(</a:t>
              </a:r>
              <a:r>
                <a:rPr lang="pt-BR" sz="1000" dirty="0">
                  <a:solidFill>
                    <a:schemeClr val="tx1"/>
                  </a:solidFill>
                  <a:latin typeface="Quicksand" pitchFamily="2" charset="0"/>
                </a:rPr>
                <a:t>ESPECIALISTA MOBILE</a:t>
              </a:r>
              <a:r>
                <a:rPr lang="en-BR" sz="1000" dirty="0">
                  <a:solidFill>
                    <a:schemeClr val="tx1"/>
                  </a:solidFill>
                  <a:latin typeface="Quicksand" pitchFamily="2" charset="0"/>
                </a:rPr>
                <a:t>)</a:t>
              </a:r>
            </a:p>
            <a:p>
              <a:pPr marL="134938" indent="-134938">
                <a:buFont typeface="Arial" panose="020B0604020202020204" pitchFamily="34" charset="0"/>
                <a:buChar char="•"/>
              </a:pPr>
              <a:r>
                <a:rPr lang="pt-BR" sz="1100" dirty="0">
                  <a:solidFill>
                    <a:schemeClr val="tx1"/>
                  </a:solidFill>
                  <a:latin typeface="Quicksand" pitchFamily="2" charset="0"/>
                </a:rPr>
                <a:t>THALES SANTOS </a:t>
              </a:r>
              <a:r>
                <a:rPr lang="en-BR" sz="1000" dirty="0">
                  <a:solidFill>
                    <a:schemeClr val="tx1"/>
                  </a:solidFill>
                  <a:latin typeface="Quicksand" pitchFamily="2" charset="0"/>
                </a:rPr>
                <a:t>(</a:t>
              </a:r>
              <a:r>
                <a:rPr lang="pt-BR" sz="1000" dirty="0">
                  <a:solidFill>
                    <a:schemeClr val="tx1"/>
                  </a:solidFill>
                  <a:latin typeface="Quicksand" pitchFamily="2" charset="0"/>
                </a:rPr>
                <a:t>ESPECIALISTA MOBILE</a:t>
              </a:r>
              <a:r>
                <a:rPr lang="en-BR" sz="1000" dirty="0">
                  <a:solidFill>
                    <a:schemeClr val="tx1"/>
                  </a:solidFill>
                  <a:latin typeface="Quicksand" pitchFamily="2" charset="0"/>
                </a:rPr>
                <a:t>)</a:t>
              </a:r>
            </a:p>
          </p:txBody>
        </p:sp>
        <p:sp>
          <p:nvSpPr>
            <p:cNvPr id="12" name="TextBox 11">
              <a:extLst>
                <a:ext uri="{FF2B5EF4-FFF2-40B4-BE49-F238E27FC236}">
                  <a16:creationId xmlns:a16="http://schemas.microsoft.com/office/drawing/2014/main" id="{E64206FE-5BE4-F144-ACC9-61243002B765}"/>
                </a:ext>
              </a:extLst>
            </p:cNvPr>
            <p:cNvSpPr txBox="1"/>
            <p:nvPr/>
          </p:nvSpPr>
          <p:spPr>
            <a:xfrm>
              <a:off x="7927704" y="5722752"/>
              <a:ext cx="3926165" cy="349261"/>
            </a:xfrm>
            <a:prstGeom prst="rect">
              <a:avLst/>
            </a:prstGeom>
            <a:noFill/>
          </p:spPr>
          <p:txBody>
            <a:bodyPr wrap="square" rtlCol="0">
              <a:spAutoFit/>
            </a:bodyPr>
            <a:lstStyle/>
            <a:p>
              <a:r>
                <a:rPr lang="en-BR" dirty="0">
                  <a:latin typeface="Quicksand" pitchFamily="2" charset="0"/>
                </a:rPr>
                <a:t>DURAÇÃO: </a:t>
              </a:r>
              <a:r>
                <a:rPr lang="pt-BR" dirty="0">
                  <a:latin typeface="Quicksand" pitchFamily="2" charset="0"/>
                </a:rPr>
                <a:t>a</a:t>
              </a:r>
              <a:r>
                <a:rPr lang="en-BR" dirty="0">
                  <a:latin typeface="Quicksand" pitchFamily="2" charset="0"/>
                </a:rPr>
                <a:t>prox. </a:t>
              </a:r>
              <a:r>
                <a:rPr lang="pt-BR" dirty="0">
                  <a:latin typeface="Quicksand" pitchFamily="2" charset="0"/>
                </a:rPr>
                <a:t>5</a:t>
              </a:r>
              <a:r>
                <a:rPr lang="en-BR" dirty="0">
                  <a:latin typeface="Quicksand" pitchFamily="2" charset="0"/>
                </a:rPr>
                <a:t> semanas</a:t>
              </a:r>
            </a:p>
          </p:txBody>
        </p:sp>
        <p:sp>
          <p:nvSpPr>
            <p:cNvPr id="73" name="Rounded Rectangle 72">
              <a:extLst>
                <a:ext uri="{FF2B5EF4-FFF2-40B4-BE49-F238E27FC236}">
                  <a16:creationId xmlns:a16="http://schemas.microsoft.com/office/drawing/2014/main" id="{A91CE6E8-F202-A840-A194-D0941542E440}"/>
                </a:ext>
              </a:extLst>
            </p:cNvPr>
            <p:cNvSpPr/>
            <p:nvPr/>
          </p:nvSpPr>
          <p:spPr>
            <a:xfrm>
              <a:off x="9784571" y="3238004"/>
              <a:ext cx="2190722" cy="1552951"/>
            </a:xfrm>
            <a:prstGeom prst="roundRect">
              <a:avLst>
                <a:gd name="adj" fmla="val 4579"/>
              </a:avLst>
            </a:prstGeom>
            <a:solidFill>
              <a:schemeClr val="accent1">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4938" indent="-134938">
                <a:buFont typeface="Arial" panose="020B0604020202020204" pitchFamily="34" charset="0"/>
                <a:buChar char="•"/>
              </a:pPr>
              <a:r>
                <a:rPr lang="en-BR" sz="1200" dirty="0">
                  <a:solidFill>
                    <a:schemeClr val="tx1"/>
                  </a:solidFill>
                  <a:latin typeface="Quicksand" pitchFamily="2" charset="0"/>
                </a:rPr>
                <a:t>Funcionalidades</a:t>
              </a:r>
            </a:p>
            <a:p>
              <a:pPr marL="134938" indent="-134938">
                <a:buFont typeface="Arial" panose="020B0604020202020204" pitchFamily="34" charset="0"/>
                <a:buChar char="•"/>
              </a:pPr>
              <a:r>
                <a:rPr lang="en-BR" sz="1200" dirty="0">
                  <a:solidFill>
                    <a:schemeClr val="tx1"/>
                  </a:solidFill>
                  <a:latin typeface="Quicksand" pitchFamily="2" charset="0"/>
                </a:rPr>
                <a:t>Arquitetura tecnológica</a:t>
              </a:r>
            </a:p>
            <a:p>
              <a:pPr marL="134938" indent="-134938">
                <a:buFont typeface="Arial" panose="020B0604020202020204" pitchFamily="34" charset="0"/>
                <a:buChar char="•"/>
              </a:pPr>
              <a:r>
                <a:rPr lang="en-BR" sz="1200" dirty="0">
                  <a:solidFill>
                    <a:schemeClr val="tx1"/>
                  </a:solidFill>
                  <a:latin typeface="Quicksand" pitchFamily="2" charset="0"/>
                </a:rPr>
                <a:t>Implementação</a:t>
              </a:r>
            </a:p>
            <a:p>
              <a:pPr marL="134938" indent="-134938">
                <a:buFont typeface="Arial" panose="020B0604020202020204" pitchFamily="34" charset="0"/>
                <a:buChar char="•"/>
              </a:pPr>
              <a:r>
                <a:rPr lang="en-BR" sz="1200" dirty="0">
                  <a:solidFill>
                    <a:schemeClr val="tx1"/>
                  </a:solidFill>
                  <a:latin typeface="Quicksand" pitchFamily="2" charset="0"/>
                </a:rPr>
                <a:t>Infraestrutura</a:t>
              </a:r>
            </a:p>
            <a:p>
              <a:pPr marL="134938" indent="-134938">
                <a:buFont typeface="Arial" panose="020B0604020202020204" pitchFamily="34" charset="0"/>
                <a:buChar char="•"/>
              </a:pPr>
              <a:r>
                <a:rPr lang="en-BR" sz="1200" dirty="0">
                  <a:solidFill>
                    <a:schemeClr val="tx1"/>
                  </a:solidFill>
                  <a:latin typeface="Quicksand" pitchFamily="2" charset="0"/>
                </a:rPr>
                <a:t>Segurança</a:t>
              </a:r>
            </a:p>
            <a:p>
              <a:pPr marL="134938" indent="-134938">
                <a:buFont typeface="Arial" panose="020B0604020202020204" pitchFamily="34" charset="0"/>
                <a:buChar char="•"/>
              </a:pPr>
              <a:r>
                <a:rPr lang="en-BR" sz="1200" dirty="0">
                  <a:solidFill>
                    <a:schemeClr val="tx1"/>
                  </a:solidFill>
                  <a:latin typeface="Quicksand" pitchFamily="2" charset="0"/>
                </a:rPr>
                <a:t>Parceiros</a:t>
              </a:r>
              <a:endParaRPr lang="en-BR" sz="1050" dirty="0">
                <a:solidFill>
                  <a:schemeClr val="tx1"/>
                </a:solidFill>
                <a:latin typeface="Quicksand" pitchFamily="2" charset="0"/>
              </a:endParaRPr>
            </a:p>
          </p:txBody>
        </p:sp>
      </p:grpSp>
      <p:sp>
        <p:nvSpPr>
          <p:cNvPr id="2" name="Título 1">
            <a:extLst>
              <a:ext uri="{FF2B5EF4-FFF2-40B4-BE49-F238E27FC236}">
                <a16:creationId xmlns:a16="http://schemas.microsoft.com/office/drawing/2014/main" id="{E02361D0-0104-4BA5-833A-3EB53B508ECE}"/>
              </a:ext>
            </a:extLst>
          </p:cNvPr>
          <p:cNvSpPr>
            <a:spLocks noGrp="1"/>
          </p:cNvSpPr>
          <p:nvPr>
            <p:ph type="title"/>
          </p:nvPr>
        </p:nvSpPr>
        <p:spPr/>
        <p:txBody>
          <a:bodyPr/>
          <a:lstStyle/>
          <a:p>
            <a:r>
              <a:rPr lang="pt-BR" dirty="0"/>
              <a:t>Método</a:t>
            </a:r>
          </a:p>
        </p:txBody>
      </p:sp>
      <p:sp>
        <p:nvSpPr>
          <p:cNvPr id="4" name="Subtítulo 3">
            <a:extLst>
              <a:ext uri="{FF2B5EF4-FFF2-40B4-BE49-F238E27FC236}">
                <a16:creationId xmlns:a16="http://schemas.microsoft.com/office/drawing/2014/main" id="{924D5ED3-6EAE-4578-BF06-F878EFAC4F93}"/>
              </a:ext>
            </a:extLst>
          </p:cNvPr>
          <p:cNvSpPr>
            <a:spLocks noGrp="1"/>
          </p:cNvSpPr>
          <p:nvPr>
            <p:ph type="subTitle" idx="1"/>
          </p:nvPr>
        </p:nvSpPr>
        <p:spPr/>
        <p:txBody>
          <a:bodyPr>
            <a:normAutofit fontScale="92500" lnSpcReduction="10000"/>
          </a:bodyPr>
          <a:lstStyle/>
          <a:p>
            <a:r>
              <a:rPr lang="pt-BR" dirty="0"/>
              <a:t>Como conduzimos os trabalhos</a:t>
            </a:r>
          </a:p>
        </p:txBody>
      </p:sp>
    </p:spTree>
    <p:extLst>
      <p:ext uri="{BB962C8B-B14F-4D97-AF65-F5344CB8AC3E}">
        <p14:creationId xmlns:p14="http://schemas.microsoft.com/office/powerpoint/2010/main" val="2338277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Detalhamento da arquitetura</a:t>
            </a:r>
          </a:p>
        </p:txBody>
      </p:sp>
      <p:sp>
        <p:nvSpPr>
          <p:cNvPr id="2" name="Subtítulo 1">
            <a:extLst>
              <a:ext uri="{FF2B5EF4-FFF2-40B4-BE49-F238E27FC236}">
                <a16:creationId xmlns:a16="http://schemas.microsoft.com/office/drawing/2014/main" id="{363F43D4-B7FC-409E-863D-A65E42B3836F}"/>
              </a:ext>
            </a:extLst>
          </p:cNvPr>
          <p:cNvSpPr>
            <a:spLocks noGrp="1"/>
          </p:cNvSpPr>
          <p:nvPr>
            <p:ph type="subTitle" idx="1"/>
          </p:nvPr>
        </p:nvSpPr>
        <p:spPr/>
        <p:txBody>
          <a:bodyPr>
            <a:normAutofit fontScale="92500" lnSpcReduction="10000"/>
          </a:bodyPr>
          <a:lstStyle/>
          <a:p>
            <a:r>
              <a:rPr lang="pt-BR" dirty="0"/>
              <a:t>Segurança</a:t>
            </a:r>
          </a:p>
        </p:txBody>
      </p:sp>
      <p:sp>
        <p:nvSpPr>
          <p:cNvPr id="53" name="CaixaDeTexto 52">
            <a:extLst>
              <a:ext uri="{FF2B5EF4-FFF2-40B4-BE49-F238E27FC236}">
                <a16:creationId xmlns:a16="http://schemas.microsoft.com/office/drawing/2014/main" id="{94B9025B-03F4-4C9A-B12E-F45292ACF6B3}"/>
              </a:ext>
            </a:extLst>
          </p:cNvPr>
          <p:cNvSpPr txBox="1"/>
          <p:nvPr/>
        </p:nvSpPr>
        <p:spPr>
          <a:xfrm>
            <a:off x="0" y="933542"/>
            <a:ext cx="12191999" cy="1529365"/>
          </a:xfrm>
          <a:prstGeom prst="rect">
            <a:avLst/>
          </a:prstGeom>
          <a:solidFill>
            <a:srgbClr val="525252"/>
          </a:solidFill>
        </p:spPr>
        <p:txBody>
          <a:bodyPr wrap="square" rtlCol="0" anchor="ctr">
            <a:noAutofit/>
          </a:bodyPr>
          <a:lstStyle/>
          <a:p>
            <a:pPr marL="285750" indent="-285750">
              <a:spcAft>
                <a:spcPts val="1200"/>
              </a:spcAft>
              <a:buFont typeface="Arial" panose="020B0604020202020204" pitchFamily="34" charset="0"/>
              <a:buChar char="•"/>
            </a:pPr>
            <a:r>
              <a:rPr lang="pt-BR" dirty="0">
                <a:solidFill>
                  <a:schemeClr val="bg1"/>
                </a:solidFill>
                <a:latin typeface="Quicksand Light" pitchFamily="2" charset="0"/>
              </a:rPr>
              <a:t>Proteção dos dados dos usuários.</a:t>
            </a:r>
          </a:p>
          <a:p>
            <a:pPr marL="285750" indent="-285750">
              <a:spcAft>
                <a:spcPts val="1200"/>
              </a:spcAft>
              <a:buFont typeface="Arial" panose="020B0604020202020204" pitchFamily="34" charset="0"/>
              <a:buChar char="•"/>
            </a:pPr>
            <a:r>
              <a:rPr lang="pt-BR" dirty="0">
                <a:solidFill>
                  <a:schemeClr val="bg1"/>
                </a:solidFill>
                <a:latin typeface="Quicksand Light" pitchFamily="2" charset="0"/>
              </a:rPr>
              <a:t>Proteção dos recursos do sistemas (ex.: vazamento memoria, câmera, biometria). </a:t>
            </a:r>
          </a:p>
          <a:p>
            <a:pPr marL="285750" indent="-285750">
              <a:spcAft>
                <a:spcPts val="1200"/>
              </a:spcAft>
              <a:buFont typeface="Arial" panose="020B0604020202020204" pitchFamily="34" charset="0"/>
              <a:buChar char="•"/>
            </a:pPr>
            <a:r>
              <a:rPr lang="pt-BR" dirty="0">
                <a:solidFill>
                  <a:schemeClr val="bg1"/>
                </a:solidFill>
                <a:latin typeface="Quicksand Light" pitchFamily="2" charset="0"/>
              </a:rPr>
              <a:t>Fornecer isolamento do aplicativo do sistema, de outros aplicativos e dos usuários. </a:t>
            </a:r>
          </a:p>
        </p:txBody>
      </p:sp>
      <p:sp>
        <p:nvSpPr>
          <p:cNvPr id="12" name="Retângulo 11">
            <a:extLst>
              <a:ext uri="{FF2B5EF4-FFF2-40B4-BE49-F238E27FC236}">
                <a16:creationId xmlns:a16="http://schemas.microsoft.com/office/drawing/2014/main" id="{E38DBD9C-2084-40B6-B06F-71EF7359B7CE}"/>
              </a:ext>
            </a:extLst>
          </p:cNvPr>
          <p:cNvSpPr/>
          <p:nvPr/>
        </p:nvSpPr>
        <p:spPr>
          <a:xfrm rot="16200000">
            <a:off x="3311718" y="3247272"/>
            <a:ext cx="3717758" cy="292807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6" name="Agrupar 5">
            <a:extLst>
              <a:ext uri="{FF2B5EF4-FFF2-40B4-BE49-F238E27FC236}">
                <a16:creationId xmlns:a16="http://schemas.microsoft.com/office/drawing/2014/main" id="{7C86D1EC-CA3A-4DEC-A023-100F663A1C2F}"/>
              </a:ext>
            </a:extLst>
          </p:cNvPr>
          <p:cNvGrpSpPr/>
          <p:nvPr/>
        </p:nvGrpSpPr>
        <p:grpSpPr>
          <a:xfrm>
            <a:off x="3939046" y="3001993"/>
            <a:ext cx="2538556" cy="3435837"/>
            <a:chOff x="6186321" y="3969777"/>
            <a:chExt cx="2538556" cy="1343180"/>
          </a:xfrm>
        </p:grpSpPr>
        <p:sp>
          <p:nvSpPr>
            <p:cNvPr id="69" name="Retângulo 68">
              <a:extLst>
                <a:ext uri="{FF2B5EF4-FFF2-40B4-BE49-F238E27FC236}">
                  <a16:creationId xmlns:a16="http://schemas.microsoft.com/office/drawing/2014/main" id="{5A030B32-875D-4D43-A526-E5DDD51D897B}"/>
                </a:ext>
              </a:extLst>
            </p:cNvPr>
            <p:cNvSpPr/>
            <p:nvPr/>
          </p:nvSpPr>
          <p:spPr>
            <a:xfrm>
              <a:off x="6311817" y="4065585"/>
              <a:ext cx="2264400" cy="230724"/>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6D2923CC-146B-451B-B974-3B082F0083EF}"/>
                </a:ext>
              </a:extLst>
            </p:cNvPr>
            <p:cNvSpPr/>
            <p:nvPr/>
          </p:nvSpPr>
          <p:spPr>
            <a:xfrm>
              <a:off x="6186321" y="3969777"/>
              <a:ext cx="2538556" cy="1343180"/>
            </a:xfrm>
            <a:prstGeom prst="rect">
              <a:avLst/>
            </a:prstGeom>
            <a:noFill/>
            <a:ln>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latin typeface="Quicksand" pitchFamily="2" charset="0"/>
              </a:endParaRPr>
            </a:p>
          </p:txBody>
        </p:sp>
        <p:sp>
          <p:nvSpPr>
            <p:cNvPr id="49" name="CaixaDeTexto 48">
              <a:extLst>
                <a:ext uri="{FF2B5EF4-FFF2-40B4-BE49-F238E27FC236}">
                  <a16:creationId xmlns:a16="http://schemas.microsoft.com/office/drawing/2014/main" id="{019F8BBD-DD1F-4583-BCDF-83FCA352AB2C}"/>
                </a:ext>
              </a:extLst>
            </p:cNvPr>
            <p:cNvSpPr txBox="1"/>
            <p:nvPr/>
          </p:nvSpPr>
          <p:spPr>
            <a:xfrm>
              <a:off x="6460747" y="4083411"/>
              <a:ext cx="2047355" cy="180480"/>
            </a:xfrm>
            <a:prstGeom prst="rect">
              <a:avLst/>
            </a:prstGeom>
            <a:noFill/>
          </p:spPr>
          <p:txBody>
            <a:bodyPr wrap="none" rtlCol="0">
              <a:spAutoFit/>
            </a:bodyPr>
            <a:lstStyle/>
            <a:p>
              <a:pPr algn="ctr"/>
              <a:r>
                <a:rPr lang="pt-BR" sz="1200" dirty="0">
                  <a:latin typeface="Quicksand" pitchFamily="2" charset="0"/>
                </a:rPr>
                <a:t>Trafego SSL</a:t>
              </a:r>
            </a:p>
            <a:p>
              <a:pPr algn="l"/>
              <a:r>
                <a:rPr lang="pt-BR" sz="1200" dirty="0">
                  <a:latin typeface="Quicksand" pitchFamily="2" charset="0"/>
                </a:rPr>
                <a:t>(Autoridade certificadora)</a:t>
              </a:r>
            </a:p>
          </p:txBody>
        </p:sp>
      </p:grpSp>
      <p:cxnSp>
        <p:nvCxnSpPr>
          <p:cNvPr id="10" name="Conector: Angulado 9">
            <a:extLst>
              <a:ext uri="{FF2B5EF4-FFF2-40B4-BE49-F238E27FC236}">
                <a16:creationId xmlns:a16="http://schemas.microsoft.com/office/drawing/2014/main" id="{6B4B3D3C-A54D-4FC5-B51C-D3B73ED0EB8B}"/>
              </a:ext>
            </a:extLst>
          </p:cNvPr>
          <p:cNvCxnSpPr>
            <a:cxnSpLocks/>
            <a:endCxn id="12" idx="0"/>
          </p:cNvCxnSpPr>
          <p:nvPr/>
        </p:nvCxnSpPr>
        <p:spPr>
          <a:xfrm flipV="1">
            <a:off x="2752397" y="4711307"/>
            <a:ext cx="954165" cy="73927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tângulo 37">
            <a:extLst>
              <a:ext uri="{FF2B5EF4-FFF2-40B4-BE49-F238E27FC236}">
                <a16:creationId xmlns:a16="http://schemas.microsoft.com/office/drawing/2014/main" id="{61C35E5D-3EDE-49E0-9231-83659690D4F1}"/>
              </a:ext>
            </a:extLst>
          </p:cNvPr>
          <p:cNvSpPr/>
          <p:nvPr/>
        </p:nvSpPr>
        <p:spPr>
          <a:xfrm>
            <a:off x="4046698" y="3888491"/>
            <a:ext cx="2262666" cy="512727"/>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CaixaDeTexto 38">
            <a:extLst>
              <a:ext uri="{FF2B5EF4-FFF2-40B4-BE49-F238E27FC236}">
                <a16:creationId xmlns:a16="http://schemas.microsoft.com/office/drawing/2014/main" id="{1E8B1722-08E8-431F-B76C-0CFC4050BD0E}"/>
              </a:ext>
            </a:extLst>
          </p:cNvPr>
          <p:cNvSpPr txBox="1"/>
          <p:nvPr/>
        </p:nvSpPr>
        <p:spPr>
          <a:xfrm>
            <a:off x="4376979" y="4006354"/>
            <a:ext cx="1755609" cy="276999"/>
          </a:xfrm>
          <a:prstGeom prst="rect">
            <a:avLst/>
          </a:prstGeom>
          <a:noFill/>
        </p:spPr>
        <p:txBody>
          <a:bodyPr wrap="none" rtlCol="0">
            <a:spAutoFit/>
          </a:bodyPr>
          <a:lstStyle/>
          <a:p>
            <a:pPr algn="l"/>
            <a:r>
              <a:rPr lang="pt-BR" sz="1200" dirty="0">
                <a:latin typeface="Quicksand" pitchFamily="2" charset="0"/>
              </a:rPr>
              <a:t>Criptografia de dados</a:t>
            </a:r>
          </a:p>
        </p:txBody>
      </p:sp>
      <p:sp>
        <p:nvSpPr>
          <p:cNvPr id="41" name="Retângulo 40">
            <a:extLst>
              <a:ext uri="{FF2B5EF4-FFF2-40B4-BE49-F238E27FC236}">
                <a16:creationId xmlns:a16="http://schemas.microsoft.com/office/drawing/2014/main" id="{B9C5138F-8CBF-443F-9499-026E3BB9516F}"/>
              </a:ext>
            </a:extLst>
          </p:cNvPr>
          <p:cNvSpPr/>
          <p:nvPr/>
        </p:nvSpPr>
        <p:spPr>
          <a:xfrm>
            <a:off x="4066276" y="4497588"/>
            <a:ext cx="2262666" cy="512727"/>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CaixaDeTexto 41">
            <a:extLst>
              <a:ext uri="{FF2B5EF4-FFF2-40B4-BE49-F238E27FC236}">
                <a16:creationId xmlns:a16="http://schemas.microsoft.com/office/drawing/2014/main" id="{67099958-F8E1-4E09-8DC4-690DAD72ACF4}"/>
              </a:ext>
            </a:extLst>
          </p:cNvPr>
          <p:cNvSpPr txBox="1"/>
          <p:nvPr/>
        </p:nvSpPr>
        <p:spPr>
          <a:xfrm>
            <a:off x="4064542" y="4531671"/>
            <a:ext cx="2244822" cy="461665"/>
          </a:xfrm>
          <a:prstGeom prst="rect">
            <a:avLst/>
          </a:prstGeom>
          <a:noFill/>
        </p:spPr>
        <p:txBody>
          <a:bodyPr wrap="square" rtlCol="0">
            <a:spAutoFit/>
          </a:bodyPr>
          <a:lstStyle/>
          <a:p>
            <a:pPr algn="ctr"/>
            <a:r>
              <a:rPr lang="pt-BR" sz="1200" dirty="0">
                <a:latin typeface="Quicksand" pitchFamily="2" charset="0"/>
              </a:rPr>
              <a:t>Monitoramento de códigos dinâmicos </a:t>
            </a:r>
          </a:p>
        </p:txBody>
      </p:sp>
      <p:sp>
        <p:nvSpPr>
          <p:cNvPr id="45" name="Retângulo 44">
            <a:extLst>
              <a:ext uri="{FF2B5EF4-FFF2-40B4-BE49-F238E27FC236}">
                <a16:creationId xmlns:a16="http://schemas.microsoft.com/office/drawing/2014/main" id="{0CD944C7-5F94-4CF5-8C7A-DD3E5547A76C}"/>
              </a:ext>
            </a:extLst>
          </p:cNvPr>
          <p:cNvSpPr/>
          <p:nvPr/>
        </p:nvSpPr>
        <p:spPr>
          <a:xfrm>
            <a:off x="4064542" y="5103288"/>
            <a:ext cx="2262666" cy="512727"/>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CaixaDeTexto 50">
            <a:extLst>
              <a:ext uri="{FF2B5EF4-FFF2-40B4-BE49-F238E27FC236}">
                <a16:creationId xmlns:a16="http://schemas.microsoft.com/office/drawing/2014/main" id="{54B8585D-807D-48EB-8ECD-2AD22F183C14}"/>
              </a:ext>
            </a:extLst>
          </p:cNvPr>
          <p:cNvSpPr txBox="1"/>
          <p:nvPr/>
        </p:nvSpPr>
        <p:spPr>
          <a:xfrm>
            <a:off x="4688860" y="5229064"/>
            <a:ext cx="1051891" cy="276999"/>
          </a:xfrm>
          <a:prstGeom prst="rect">
            <a:avLst/>
          </a:prstGeom>
          <a:noFill/>
        </p:spPr>
        <p:txBody>
          <a:bodyPr wrap="none" rtlCol="0">
            <a:spAutoFit/>
          </a:bodyPr>
          <a:lstStyle/>
          <a:p>
            <a:pPr algn="l"/>
            <a:r>
              <a:rPr lang="pt-BR" sz="1200" dirty="0">
                <a:latin typeface="Quicksand" pitchFamily="2" charset="0"/>
              </a:rPr>
              <a:t>Obfuscação</a:t>
            </a:r>
          </a:p>
        </p:txBody>
      </p:sp>
      <p:sp>
        <p:nvSpPr>
          <p:cNvPr id="56" name="Retângulo 55">
            <a:extLst>
              <a:ext uri="{FF2B5EF4-FFF2-40B4-BE49-F238E27FC236}">
                <a16:creationId xmlns:a16="http://schemas.microsoft.com/office/drawing/2014/main" id="{1870D2C1-26C4-41C2-8242-621342A619F0}"/>
              </a:ext>
            </a:extLst>
          </p:cNvPr>
          <p:cNvSpPr/>
          <p:nvPr/>
        </p:nvSpPr>
        <p:spPr>
          <a:xfrm>
            <a:off x="4048500" y="5723724"/>
            <a:ext cx="2262666" cy="512727"/>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CaixaDeTexto 57">
            <a:extLst>
              <a:ext uri="{FF2B5EF4-FFF2-40B4-BE49-F238E27FC236}">
                <a16:creationId xmlns:a16="http://schemas.microsoft.com/office/drawing/2014/main" id="{F94116D8-619D-42B6-8B4D-005AA1253CF8}"/>
              </a:ext>
            </a:extLst>
          </p:cNvPr>
          <p:cNvSpPr txBox="1"/>
          <p:nvPr/>
        </p:nvSpPr>
        <p:spPr>
          <a:xfrm>
            <a:off x="4390619" y="5841587"/>
            <a:ext cx="1752403" cy="276999"/>
          </a:xfrm>
          <a:prstGeom prst="rect">
            <a:avLst/>
          </a:prstGeom>
          <a:noFill/>
        </p:spPr>
        <p:txBody>
          <a:bodyPr wrap="none" rtlCol="0">
            <a:spAutoFit/>
          </a:bodyPr>
          <a:lstStyle/>
          <a:p>
            <a:pPr algn="l"/>
            <a:r>
              <a:rPr lang="pt-BR" sz="1200" dirty="0">
                <a:latin typeface="Quicksand" pitchFamily="2" charset="0"/>
              </a:rPr>
              <a:t>Autorização </a:t>
            </a:r>
            <a:r>
              <a:rPr lang="pt-BR" sz="1200" dirty="0" err="1">
                <a:latin typeface="Quicksand" pitchFamily="2" charset="0"/>
              </a:rPr>
              <a:t>WebView</a:t>
            </a:r>
            <a:endParaRPr lang="pt-BR" sz="1200" dirty="0">
              <a:latin typeface="Quicksand" pitchFamily="2" charset="0"/>
            </a:endParaRPr>
          </a:p>
        </p:txBody>
      </p:sp>
      <p:cxnSp>
        <p:nvCxnSpPr>
          <p:cNvPr id="59" name="Conector: Angulado 58">
            <a:extLst>
              <a:ext uri="{FF2B5EF4-FFF2-40B4-BE49-F238E27FC236}">
                <a16:creationId xmlns:a16="http://schemas.microsoft.com/office/drawing/2014/main" id="{FB2AEFA0-B7E4-48D3-8C3A-5C0A60E18714}"/>
              </a:ext>
            </a:extLst>
          </p:cNvPr>
          <p:cNvCxnSpPr>
            <a:cxnSpLocks/>
            <a:stCxn id="69" idx="3"/>
          </p:cNvCxnSpPr>
          <p:nvPr/>
        </p:nvCxnSpPr>
        <p:spPr>
          <a:xfrm flipV="1">
            <a:off x="6328942" y="3542169"/>
            <a:ext cx="1197760"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CaixaDeTexto 59">
            <a:extLst>
              <a:ext uri="{FF2B5EF4-FFF2-40B4-BE49-F238E27FC236}">
                <a16:creationId xmlns:a16="http://schemas.microsoft.com/office/drawing/2014/main" id="{ED1C36B0-7CF7-4DCF-BAF8-D9E94A5393DF}"/>
              </a:ext>
            </a:extLst>
          </p:cNvPr>
          <p:cNvSpPr txBox="1"/>
          <p:nvPr/>
        </p:nvSpPr>
        <p:spPr>
          <a:xfrm>
            <a:off x="7525293" y="3209927"/>
            <a:ext cx="4101931" cy="646331"/>
          </a:xfrm>
          <a:prstGeom prst="rect">
            <a:avLst/>
          </a:prstGeom>
          <a:noFill/>
        </p:spPr>
        <p:txBody>
          <a:bodyPr wrap="square" rtlCol="0">
            <a:spAutoFit/>
          </a:bodyPr>
          <a:lstStyle/>
          <a:p>
            <a:pPr marL="171450" indent="-171450">
              <a:buFont typeface="Arial" panose="020B0604020202020204" pitchFamily="34" charset="0"/>
              <a:buChar char="•"/>
            </a:pPr>
            <a:r>
              <a:rPr lang="pt-BR" sz="1200" dirty="0">
                <a:latin typeface="Quicksand Light" pitchFamily="2" charset="0"/>
              </a:rPr>
              <a:t>Uso de protocolos de transporte seguros (TLS / SSL)</a:t>
            </a:r>
          </a:p>
          <a:p>
            <a:pPr marL="171450" indent="-171450">
              <a:buFont typeface="Arial" panose="020B0604020202020204" pitchFamily="34" charset="0"/>
              <a:buChar char="•"/>
            </a:pPr>
            <a:r>
              <a:rPr lang="pt-BR" sz="1200" dirty="0">
                <a:latin typeface="Quicksand Light" pitchFamily="2" charset="0"/>
              </a:rPr>
              <a:t>Ferramentas para detectar e corrigir vulnerabilidades e má configuração de TLS / SSL</a:t>
            </a:r>
          </a:p>
        </p:txBody>
      </p:sp>
      <p:cxnSp>
        <p:nvCxnSpPr>
          <p:cNvPr id="62" name="Conector: Angulado 61">
            <a:extLst>
              <a:ext uri="{FF2B5EF4-FFF2-40B4-BE49-F238E27FC236}">
                <a16:creationId xmlns:a16="http://schemas.microsoft.com/office/drawing/2014/main" id="{622C99C1-4671-4E0D-8D27-0C154129882C}"/>
              </a:ext>
            </a:extLst>
          </p:cNvPr>
          <p:cNvCxnSpPr>
            <a:cxnSpLocks/>
          </p:cNvCxnSpPr>
          <p:nvPr/>
        </p:nvCxnSpPr>
        <p:spPr>
          <a:xfrm flipV="1">
            <a:off x="6309364" y="4129943"/>
            <a:ext cx="1197760"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CaixaDeTexto 62">
            <a:extLst>
              <a:ext uri="{FF2B5EF4-FFF2-40B4-BE49-F238E27FC236}">
                <a16:creationId xmlns:a16="http://schemas.microsoft.com/office/drawing/2014/main" id="{0F4FFB00-E3A3-4667-9009-F3ED08B4CD35}"/>
              </a:ext>
            </a:extLst>
          </p:cNvPr>
          <p:cNvSpPr txBox="1"/>
          <p:nvPr/>
        </p:nvSpPr>
        <p:spPr>
          <a:xfrm>
            <a:off x="7525293" y="3998244"/>
            <a:ext cx="4227436" cy="461665"/>
          </a:xfrm>
          <a:prstGeom prst="rect">
            <a:avLst/>
          </a:prstGeom>
          <a:noFill/>
        </p:spPr>
        <p:txBody>
          <a:bodyPr wrap="square" rtlCol="0">
            <a:spAutoFit/>
          </a:bodyPr>
          <a:lstStyle/>
          <a:p>
            <a:pPr marL="171450" indent="-171450">
              <a:buFont typeface="Arial" panose="020B0604020202020204" pitchFamily="34" charset="0"/>
              <a:buChar char="•"/>
            </a:pPr>
            <a:r>
              <a:rPr lang="pt-BR" sz="1200" dirty="0">
                <a:latin typeface="Quicksand Light" pitchFamily="2" charset="0"/>
              </a:rPr>
              <a:t>Uso das bibliotecas de segurança nativas e algoritmos de criptografia recomendados pela plataforma</a:t>
            </a:r>
          </a:p>
        </p:txBody>
      </p:sp>
      <p:cxnSp>
        <p:nvCxnSpPr>
          <p:cNvPr id="64" name="Conector: Angulado 63">
            <a:extLst>
              <a:ext uri="{FF2B5EF4-FFF2-40B4-BE49-F238E27FC236}">
                <a16:creationId xmlns:a16="http://schemas.microsoft.com/office/drawing/2014/main" id="{1E81774A-B783-4B60-A47B-8315334501FD}"/>
              </a:ext>
            </a:extLst>
          </p:cNvPr>
          <p:cNvCxnSpPr>
            <a:cxnSpLocks/>
          </p:cNvCxnSpPr>
          <p:nvPr/>
        </p:nvCxnSpPr>
        <p:spPr>
          <a:xfrm flipV="1">
            <a:off x="6309364" y="4721850"/>
            <a:ext cx="1197760"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Angulado 64">
            <a:extLst>
              <a:ext uri="{FF2B5EF4-FFF2-40B4-BE49-F238E27FC236}">
                <a16:creationId xmlns:a16="http://schemas.microsoft.com/office/drawing/2014/main" id="{DC21E5F4-7C27-4B47-9296-7C01C2D9F983}"/>
              </a:ext>
            </a:extLst>
          </p:cNvPr>
          <p:cNvCxnSpPr>
            <a:cxnSpLocks/>
          </p:cNvCxnSpPr>
          <p:nvPr/>
        </p:nvCxnSpPr>
        <p:spPr>
          <a:xfrm flipV="1">
            <a:off x="6309364" y="5367019"/>
            <a:ext cx="1197760"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ector: Angulado 65">
            <a:extLst>
              <a:ext uri="{FF2B5EF4-FFF2-40B4-BE49-F238E27FC236}">
                <a16:creationId xmlns:a16="http://schemas.microsoft.com/office/drawing/2014/main" id="{F3C4E21E-859C-469A-93E6-61CCC80217E6}"/>
              </a:ext>
            </a:extLst>
          </p:cNvPr>
          <p:cNvCxnSpPr>
            <a:cxnSpLocks/>
          </p:cNvCxnSpPr>
          <p:nvPr/>
        </p:nvCxnSpPr>
        <p:spPr>
          <a:xfrm flipV="1">
            <a:off x="6309364" y="5968602"/>
            <a:ext cx="1197760"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CaixaDeTexto 66">
            <a:extLst>
              <a:ext uri="{FF2B5EF4-FFF2-40B4-BE49-F238E27FC236}">
                <a16:creationId xmlns:a16="http://schemas.microsoft.com/office/drawing/2014/main" id="{06FF170C-9065-4146-A516-CC832ADD06FD}"/>
              </a:ext>
            </a:extLst>
          </p:cNvPr>
          <p:cNvSpPr txBox="1"/>
          <p:nvPr/>
        </p:nvSpPr>
        <p:spPr>
          <a:xfrm>
            <a:off x="7525293" y="5654392"/>
            <a:ext cx="3828893" cy="646331"/>
          </a:xfrm>
          <a:prstGeom prst="rect">
            <a:avLst/>
          </a:prstGeom>
          <a:noFill/>
        </p:spPr>
        <p:txBody>
          <a:bodyPr wrap="square" rtlCol="0">
            <a:spAutoFit/>
          </a:bodyPr>
          <a:lstStyle/>
          <a:p>
            <a:pPr marL="171450" indent="-171450">
              <a:buFont typeface="Arial" panose="020B0604020202020204" pitchFamily="34" charset="0"/>
              <a:buChar char="•"/>
            </a:pPr>
            <a:r>
              <a:rPr lang="pt-BR" sz="1200" dirty="0">
                <a:latin typeface="Quicksand Light" pitchFamily="2" charset="0"/>
              </a:rPr>
              <a:t>Validação de entradas (injeção de </a:t>
            </a:r>
            <a:r>
              <a:rPr lang="pt-BR" sz="1200" dirty="0" err="1">
                <a:latin typeface="Quicksand Light" pitchFamily="2" charset="0"/>
              </a:rPr>
              <a:t>JavaScript</a:t>
            </a:r>
            <a:r>
              <a:rPr lang="pt-BR" sz="1200" dirty="0">
                <a:latin typeface="Quicksand Light" pitchFamily="2" charset="0"/>
              </a:rPr>
              <a:t>)</a:t>
            </a:r>
          </a:p>
          <a:p>
            <a:pPr marL="171450" indent="-171450">
              <a:buFont typeface="Arial" panose="020B0604020202020204" pitchFamily="34" charset="0"/>
              <a:buChar char="•"/>
            </a:pPr>
            <a:r>
              <a:rPr lang="pt-BR" sz="1200" dirty="0">
                <a:latin typeface="Quicksand Light" pitchFamily="2" charset="0"/>
              </a:rPr>
              <a:t>Monitoramento de tráfego</a:t>
            </a:r>
          </a:p>
          <a:p>
            <a:pPr marL="171450" indent="-171450">
              <a:buFont typeface="Arial" panose="020B0604020202020204" pitchFamily="34" charset="0"/>
              <a:buChar char="•"/>
            </a:pPr>
            <a:r>
              <a:rPr lang="pt-BR" sz="1200" dirty="0">
                <a:latin typeface="Quicksand Light" pitchFamily="2" charset="0"/>
              </a:rPr>
              <a:t>Autenticação e Autorização</a:t>
            </a:r>
          </a:p>
        </p:txBody>
      </p:sp>
      <p:sp>
        <p:nvSpPr>
          <p:cNvPr id="70" name="CaixaDeTexto 69">
            <a:extLst>
              <a:ext uri="{FF2B5EF4-FFF2-40B4-BE49-F238E27FC236}">
                <a16:creationId xmlns:a16="http://schemas.microsoft.com/office/drawing/2014/main" id="{5AFD4003-F4CE-4459-AD52-8873F8985780}"/>
              </a:ext>
            </a:extLst>
          </p:cNvPr>
          <p:cNvSpPr txBox="1"/>
          <p:nvPr/>
        </p:nvSpPr>
        <p:spPr>
          <a:xfrm>
            <a:off x="7525293" y="5103288"/>
            <a:ext cx="3380659" cy="461665"/>
          </a:xfrm>
          <a:prstGeom prst="rect">
            <a:avLst/>
          </a:prstGeom>
          <a:noFill/>
        </p:spPr>
        <p:txBody>
          <a:bodyPr wrap="square" rtlCol="0">
            <a:spAutoFit/>
          </a:bodyPr>
          <a:lstStyle/>
          <a:p>
            <a:pPr marL="171450" indent="-171450">
              <a:buFont typeface="Arial" panose="020B0604020202020204" pitchFamily="34" charset="0"/>
              <a:buChar char="•"/>
            </a:pPr>
            <a:r>
              <a:rPr lang="pt-BR" sz="1200" dirty="0">
                <a:latin typeface="Quicksand Light" pitchFamily="2" charset="0"/>
              </a:rPr>
              <a:t>Emprego de ferramentas para ofuscação e minimização de código</a:t>
            </a:r>
          </a:p>
        </p:txBody>
      </p:sp>
      <p:sp>
        <p:nvSpPr>
          <p:cNvPr id="72" name="CaixaDeTexto 71">
            <a:extLst>
              <a:ext uri="{FF2B5EF4-FFF2-40B4-BE49-F238E27FC236}">
                <a16:creationId xmlns:a16="http://schemas.microsoft.com/office/drawing/2014/main" id="{D0BA6FBE-690D-46CA-8A76-CF9AB840CFBA}"/>
              </a:ext>
            </a:extLst>
          </p:cNvPr>
          <p:cNvSpPr txBox="1"/>
          <p:nvPr/>
        </p:nvSpPr>
        <p:spPr>
          <a:xfrm>
            <a:off x="7525294" y="4571939"/>
            <a:ext cx="2928071" cy="461665"/>
          </a:xfrm>
          <a:prstGeom prst="rect">
            <a:avLst/>
          </a:prstGeom>
          <a:noFill/>
        </p:spPr>
        <p:txBody>
          <a:bodyPr wrap="square" rtlCol="0">
            <a:spAutoFit/>
          </a:bodyPr>
          <a:lstStyle/>
          <a:p>
            <a:pPr marL="171450" indent="-171450">
              <a:buFont typeface="Arial" panose="020B0604020202020204" pitchFamily="34" charset="0"/>
              <a:buChar char="•"/>
            </a:pPr>
            <a:r>
              <a:rPr lang="pt-BR" sz="1200" dirty="0">
                <a:latin typeface="Quicksand Light" pitchFamily="2" charset="0"/>
              </a:rPr>
              <a:t>Garantia de código originado em fonte confiável</a:t>
            </a:r>
          </a:p>
        </p:txBody>
      </p:sp>
      <p:sp>
        <p:nvSpPr>
          <p:cNvPr id="47" name="CaixaDeTexto 46">
            <a:extLst>
              <a:ext uri="{FF2B5EF4-FFF2-40B4-BE49-F238E27FC236}">
                <a16:creationId xmlns:a16="http://schemas.microsoft.com/office/drawing/2014/main" id="{234E8F00-9439-4722-95A4-8B3A197A5BF1}"/>
              </a:ext>
            </a:extLst>
          </p:cNvPr>
          <p:cNvSpPr txBox="1"/>
          <p:nvPr/>
        </p:nvSpPr>
        <p:spPr>
          <a:xfrm>
            <a:off x="1747974" y="3710221"/>
            <a:ext cx="583814" cy="338554"/>
          </a:xfrm>
          <a:prstGeom prst="rect">
            <a:avLst/>
          </a:prstGeom>
          <a:noFill/>
        </p:spPr>
        <p:txBody>
          <a:bodyPr wrap="none" rtlCol="0">
            <a:spAutoFit/>
          </a:bodyPr>
          <a:lstStyle/>
          <a:p>
            <a:r>
              <a:rPr lang="pt-BR" sz="1600" dirty="0">
                <a:solidFill>
                  <a:schemeClr val="bg1"/>
                </a:solidFill>
                <a:latin typeface="Quicksand" pitchFamily="2" charset="0"/>
              </a:rPr>
              <a:t>SDK</a:t>
            </a:r>
          </a:p>
        </p:txBody>
      </p:sp>
      <p:sp>
        <p:nvSpPr>
          <p:cNvPr id="48" name="CaixaDeTexto 47">
            <a:extLst>
              <a:ext uri="{FF2B5EF4-FFF2-40B4-BE49-F238E27FC236}">
                <a16:creationId xmlns:a16="http://schemas.microsoft.com/office/drawing/2014/main" id="{D78E34EC-6497-4E40-8B56-BBB3F4EBA836}"/>
              </a:ext>
            </a:extLst>
          </p:cNvPr>
          <p:cNvSpPr txBox="1"/>
          <p:nvPr/>
        </p:nvSpPr>
        <p:spPr>
          <a:xfrm>
            <a:off x="873541" y="6360305"/>
            <a:ext cx="1283493" cy="307777"/>
          </a:xfrm>
          <a:prstGeom prst="rect">
            <a:avLst/>
          </a:prstGeom>
          <a:noFill/>
        </p:spPr>
        <p:txBody>
          <a:bodyPr wrap="none" rtlCol="0">
            <a:spAutoFit/>
          </a:bodyPr>
          <a:lstStyle/>
          <a:p>
            <a:pPr algn="l"/>
            <a:r>
              <a:rPr lang="pt-BR" sz="1400" b="1" dirty="0">
                <a:latin typeface="Quicksand" pitchFamily="2" charset="0"/>
              </a:rPr>
              <a:t>Aplicação Host</a:t>
            </a:r>
          </a:p>
        </p:txBody>
      </p:sp>
      <p:sp>
        <p:nvSpPr>
          <p:cNvPr id="50" name="Retângulo 49">
            <a:extLst>
              <a:ext uri="{FF2B5EF4-FFF2-40B4-BE49-F238E27FC236}">
                <a16:creationId xmlns:a16="http://schemas.microsoft.com/office/drawing/2014/main" id="{C11AFC44-B7B4-4C2F-B28C-423DAFA50089}"/>
              </a:ext>
            </a:extLst>
          </p:cNvPr>
          <p:cNvSpPr/>
          <p:nvPr/>
        </p:nvSpPr>
        <p:spPr>
          <a:xfrm>
            <a:off x="230590" y="3032170"/>
            <a:ext cx="2844000" cy="3268340"/>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D1B8B700-934E-4CBD-ABFB-3E0A7A65383D}"/>
              </a:ext>
            </a:extLst>
          </p:cNvPr>
          <p:cNvSpPr/>
          <p:nvPr/>
        </p:nvSpPr>
        <p:spPr>
          <a:xfrm>
            <a:off x="326120" y="4530209"/>
            <a:ext cx="2642400"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SDK terceiros</a:t>
            </a:r>
          </a:p>
        </p:txBody>
      </p:sp>
      <p:sp>
        <p:nvSpPr>
          <p:cNvPr id="54" name="Retângulo 53">
            <a:extLst>
              <a:ext uri="{FF2B5EF4-FFF2-40B4-BE49-F238E27FC236}">
                <a16:creationId xmlns:a16="http://schemas.microsoft.com/office/drawing/2014/main" id="{40FB587B-CA2D-435D-BE47-67571F9C639D}"/>
              </a:ext>
            </a:extLst>
          </p:cNvPr>
          <p:cNvSpPr/>
          <p:nvPr/>
        </p:nvSpPr>
        <p:spPr>
          <a:xfrm>
            <a:off x="326120" y="3869605"/>
            <a:ext cx="1052339"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Bridge JS</a:t>
            </a:r>
          </a:p>
        </p:txBody>
      </p:sp>
      <p:sp>
        <p:nvSpPr>
          <p:cNvPr id="57" name="Retângulo 56">
            <a:extLst>
              <a:ext uri="{FF2B5EF4-FFF2-40B4-BE49-F238E27FC236}">
                <a16:creationId xmlns:a16="http://schemas.microsoft.com/office/drawing/2014/main" id="{A8FCB9A1-FBF7-4EB6-83DD-CBCD7023B21C}"/>
              </a:ext>
            </a:extLst>
          </p:cNvPr>
          <p:cNvSpPr/>
          <p:nvPr/>
        </p:nvSpPr>
        <p:spPr>
          <a:xfrm>
            <a:off x="326120" y="3185248"/>
            <a:ext cx="2642400" cy="520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1400" dirty="0">
                <a:solidFill>
                  <a:schemeClr val="tx1"/>
                </a:solidFill>
                <a:latin typeface="Quicksand Light"/>
              </a:rPr>
              <a:t>White-</a:t>
            </a:r>
            <a:r>
              <a:rPr lang="pt-BR" sz="1400" dirty="0" err="1">
                <a:solidFill>
                  <a:schemeClr val="tx1"/>
                </a:solidFill>
                <a:latin typeface="Quicksand Light"/>
              </a:rPr>
              <a:t>Label</a:t>
            </a:r>
            <a:br>
              <a:rPr lang="pt-BR" sz="1400" dirty="0">
                <a:latin typeface="Quicksand Light" pitchFamily="2" charset="0"/>
              </a:rPr>
            </a:br>
            <a:r>
              <a:rPr lang="pt-BR" sz="1400" dirty="0">
                <a:solidFill>
                  <a:schemeClr val="tx1"/>
                </a:solidFill>
                <a:latin typeface="Quicksand Light"/>
              </a:rPr>
              <a:t>(</a:t>
            </a:r>
            <a:r>
              <a:rPr lang="pt-BR" sz="1400" dirty="0" err="1">
                <a:solidFill>
                  <a:schemeClr val="tx1"/>
                </a:solidFill>
                <a:latin typeface="Quicksand Light"/>
              </a:rPr>
              <a:t>Flavor</a:t>
            </a:r>
            <a:r>
              <a:rPr lang="pt-BR" sz="1400" dirty="0">
                <a:solidFill>
                  <a:schemeClr val="tx1"/>
                </a:solidFill>
                <a:latin typeface="Quicksand Light"/>
              </a:rPr>
              <a:t> </a:t>
            </a:r>
            <a:r>
              <a:rPr lang="pt-BR" sz="1400" dirty="0" err="1">
                <a:solidFill>
                  <a:schemeClr val="tx1"/>
                </a:solidFill>
                <a:latin typeface="Quicksand Light"/>
              </a:rPr>
              <a:t>and</a:t>
            </a:r>
            <a:r>
              <a:rPr lang="pt-BR" sz="1400" dirty="0">
                <a:solidFill>
                  <a:schemeClr val="tx1"/>
                </a:solidFill>
                <a:latin typeface="Quicksand Light"/>
              </a:rPr>
              <a:t> </a:t>
            </a:r>
            <a:r>
              <a:rPr lang="pt-BR" sz="1400" dirty="0" err="1">
                <a:solidFill>
                  <a:schemeClr val="tx1"/>
                </a:solidFill>
                <a:latin typeface="Quicksand Light"/>
              </a:rPr>
              <a:t>Scheme</a:t>
            </a:r>
            <a:r>
              <a:rPr lang="pt-BR" sz="1400" dirty="0">
                <a:solidFill>
                  <a:schemeClr val="tx1"/>
                </a:solidFill>
                <a:latin typeface="Quicksand Light"/>
              </a:rPr>
              <a:t>)</a:t>
            </a:r>
          </a:p>
        </p:txBody>
      </p:sp>
      <p:sp>
        <p:nvSpPr>
          <p:cNvPr id="61" name="Retângulo 60">
            <a:extLst>
              <a:ext uri="{FF2B5EF4-FFF2-40B4-BE49-F238E27FC236}">
                <a16:creationId xmlns:a16="http://schemas.microsoft.com/office/drawing/2014/main" id="{D9AF64BF-8F88-463F-8E5F-E8D37F54B768}"/>
              </a:ext>
            </a:extLst>
          </p:cNvPr>
          <p:cNvSpPr/>
          <p:nvPr/>
        </p:nvSpPr>
        <p:spPr>
          <a:xfrm>
            <a:off x="326120" y="5128994"/>
            <a:ext cx="2642400"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Segurança</a:t>
            </a:r>
          </a:p>
        </p:txBody>
      </p:sp>
      <p:sp>
        <p:nvSpPr>
          <p:cNvPr id="68" name="Retângulo 67">
            <a:extLst>
              <a:ext uri="{FF2B5EF4-FFF2-40B4-BE49-F238E27FC236}">
                <a16:creationId xmlns:a16="http://schemas.microsoft.com/office/drawing/2014/main" id="{B6EF85F6-EF13-4372-A8E5-250516F91401}"/>
              </a:ext>
            </a:extLst>
          </p:cNvPr>
          <p:cNvSpPr/>
          <p:nvPr/>
        </p:nvSpPr>
        <p:spPr>
          <a:xfrm rot="16200000">
            <a:off x="1347952" y="4004188"/>
            <a:ext cx="598735" cy="2733875"/>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tângulo 70">
            <a:extLst>
              <a:ext uri="{FF2B5EF4-FFF2-40B4-BE49-F238E27FC236}">
                <a16:creationId xmlns:a16="http://schemas.microsoft.com/office/drawing/2014/main" id="{1B95FF25-1007-43A6-BACF-C0846D15244E}"/>
              </a:ext>
            </a:extLst>
          </p:cNvPr>
          <p:cNvSpPr/>
          <p:nvPr/>
        </p:nvSpPr>
        <p:spPr>
          <a:xfrm>
            <a:off x="1613629" y="3876189"/>
            <a:ext cx="1351689" cy="52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Módulo </a:t>
            </a:r>
            <a:r>
              <a:rPr lang="pt-BR" sz="1400" dirty="0" err="1">
                <a:solidFill>
                  <a:schemeClr val="tx1"/>
                </a:solidFill>
                <a:latin typeface="Quicksand Light" pitchFamily="2" charset="0"/>
              </a:rPr>
              <a:t>wrapper</a:t>
            </a:r>
            <a:endParaRPr lang="pt-BR" sz="1400" dirty="0">
              <a:solidFill>
                <a:schemeClr val="tx1"/>
              </a:solidFill>
              <a:latin typeface="Quicksand Light" pitchFamily="2" charset="0"/>
            </a:endParaRPr>
          </a:p>
        </p:txBody>
      </p:sp>
      <p:sp>
        <p:nvSpPr>
          <p:cNvPr id="73" name="Retângulo 72">
            <a:extLst>
              <a:ext uri="{FF2B5EF4-FFF2-40B4-BE49-F238E27FC236}">
                <a16:creationId xmlns:a16="http://schemas.microsoft.com/office/drawing/2014/main" id="{02D5C160-3B69-4708-A78E-6C7AF261CA71}"/>
              </a:ext>
            </a:extLst>
          </p:cNvPr>
          <p:cNvSpPr/>
          <p:nvPr/>
        </p:nvSpPr>
        <p:spPr>
          <a:xfrm>
            <a:off x="326120" y="5732511"/>
            <a:ext cx="2642920"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Captura de comportamentos</a:t>
            </a:r>
            <a:br>
              <a:rPr lang="pt-BR" sz="1400" dirty="0">
                <a:solidFill>
                  <a:schemeClr val="tx1"/>
                </a:solidFill>
                <a:latin typeface="Quicksand Light" pitchFamily="2" charset="0"/>
              </a:rPr>
            </a:br>
            <a:r>
              <a:rPr lang="pt-BR" sz="1400" dirty="0">
                <a:solidFill>
                  <a:schemeClr val="tx1"/>
                </a:solidFill>
                <a:latin typeface="Quicksand Light" pitchFamily="2" charset="0"/>
              </a:rPr>
              <a:t>e hábitos</a:t>
            </a:r>
          </a:p>
        </p:txBody>
      </p:sp>
    </p:spTree>
    <p:extLst>
      <p:ext uri="{BB962C8B-B14F-4D97-AF65-F5344CB8AC3E}">
        <p14:creationId xmlns:p14="http://schemas.microsoft.com/office/powerpoint/2010/main" val="219406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B90CB-7A68-42B0-A976-CD8A17C71D87}"/>
              </a:ext>
            </a:extLst>
          </p:cNvPr>
          <p:cNvSpPr>
            <a:spLocks noGrp="1"/>
          </p:cNvSpPr>
          <p:nvPr>
            <p:ph type="title"/>
          </p:nvPr>
        </p:nvSpPr>
        <p:spPr/>
        <p:txBody>
          <a:bodyPr/>
          <a:lstStyle/>
          <a:p>
            <a:r>
              <a:rPr lang="pt-BR" dirty="0"/>
              <a:t>Detalhamento da arquitetura</a:t>
            </a:r>
          </a:p>
        </p:txBody>
      </p:sp>
      <p:sp>
        <p:nvSpPr>
          <p:cNvPr id="3" name="Subtítulo 2">
            <a:extLst>
              <a:ext uri="{FF2B5EF4-FFF2-40B4-BE49-F238E27FC236}">
                <a16:creationId xmlns:a16="http://schemas.microsoft.com/office/drawing/2014/main" id="{5E2F6E83-3EF1-4921-8FD5-DC09319811BE}"/>
              </a:ext>
            </a:extLst>
          </p:cNvPr>
          <p:cNvSpPr>
            <a:spLocks noGrp="1"/>
          </p:cNvSpPr>
          <p:nvPr>
            <p:ph type="subTitle" idx="1"/>
          </p:nvPr>
        </p:nvSpPr>
        <p:spPr/>
        <p:txBody>
          <a:bodyPr>
            <a:normAutofit fontScale="92500" lnSpcReduction="10000"/>
          </a:bodyPr>
          <a:lstStyle/>
          <a:p>
            <a:r>
              <a:rPr lang="pt-BR" dirty="0"/>
              <a:t>Segregação de notificações</a:t>
            </a:r>
          </a:p>
        </p:txBody>
      </p:sp>
      <p:pic>
        <p:nvPicPr>
          <p:cNvPr id="5" name="Imagem 4" descr="Tela de celular com publicação numa rede social&#10;&#10;Descrição gerada automaticamente">
            <a:extLst>
              <a:ext uri="{FF2B5EF4-FFF2-40B4-BE49-F238E27FC236}">
                <a16:creationId xmlns:a16="http://schemas.microsoft.com/office/drawing/2014/main" id="{25847A8F-4C7A-4132-BC3D-32290927CC11}"/>
              </a:ext>
            </a:extLst>
          </p:cNvPr>
          <p:cNvPicPr>
            <a:picLocks noChangeAspect="1"/>
          </p:cNvPicPr>
          <p:nvPr/>
        </p:nvPicPr>
        <p:blipFill rotWithShape="1">
          <a:blip r:embed="rId2">
            <a:extLst>
              <a:ext uri="{28A0092B-C50C-407E-A947-70E740481C1C}">
                <a14:useLocalDpi xmlns:a14="http://schemas.microsoft.com/office/drawing/2010/main" val="0"/>
              </a:ext>
            </a:extLst>
          </a:blip>
          <a:srcRect b="9328"/>
          <a:stretch/>
        </p:blipFill>
        <p:spPr>
          <a:xfrm>
            <a:off x="2260598" y="1010528"/>
            <a:ext cx="9931402" cy="5847472"/>
          </a:xfrm>
          <a:prstGeom prst="rect">
            <a:avLst/>
          </a:prstGeom>
        </p:spPr>
      </p:pic>
      <p:sp>
        <p:nvSpPr>
          <p:cNvPr id="6" name="CaixaDeTexto 5">
            <a:extLst>
              <a:ext uri="{FF2B5EF4-FFF2-40B4-BE49-F238E27FC236}">
                <a16:creationId xmlns:a16="http://schemas.microsoft.com/office/drawing/2014/main" id="{41D1F4D5-D686-4507-B2BB-614BDB94ADF6}"/>
              </a:ext>
            </a:extLst>
          </p:cNvPr>
          <p:cNvSpPr txBox="1"/>
          <p:nvPr/>
        </p:nvSpPr>
        <p:spPr>
          <a:xfrm>
            <a:off x="6096000" y="-12700"/>
            <a:ext cx="4591052" cy="827326"/>
          </a:xfrm>
          <a:custGeom>
            <a:avLst/>
            <a:gdLst>
              <a:gd name="connsiteX0" fmla="*/ 0 w 5095875"/>
              <a:gd name="connsiteY0" fmla="*/ 0 h 827326"/>
              <a:gd name="connsiteX1" fmla="*/ 5095875 w 5095875"/>
              <a:gd name="connsiteY1" fmla="*/ 0 h 827326"/>
              <a:gd name="connsiteX2" fmla="*/ 5095875 w 5095875"/>
              <a:gd name="connsiteY2" fmla="*/ 604236 h 827326"/>
              <a:gd name="connsiteX3" fmla="*/ 4872785 w 5095875"/>
              <a:gd name="connsiteY3" fmla="*/ 827326 h 827326"/>
              <a:gd name="connsiteX4" fmla="*/ 223089 w 5095875"/>
              <a:gd name="connsiteY4" fmla="*/ 827326 h 827326"/>
              <a:gd name="connsiteX5" fmla="*/ 0 w 5095875"/>
              <a:gd name="connsiteY5" fmla="*/ 604236 h 82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5875" h="827326">
                <a:moveTo>
                  <a:pt x="0" y="0"/>
                </a:moveTo>
                <a:lnTo>
                  <a:pt x="5095875" y="0"/>
                </a:lnTo>
                <a:lnTo>
                  <a:pt x="5095875" y="604236"/>
                </a:lnTo>
                <a:cubicBezTo>
                  <a:pt x="5095875" y="727445"/>
                  <a:pt x="4995994" y="827326"/>
                  <a:pt x="4872785" y="827326"/>
                </a:cubicBezTo>
                <a:lnTo>
                  <a:pt x="223089" y="827326"/>
                </a:lnTo>
                <a:cubicBezTo>
                  <a:pt x="99881" y="827326"/>
                  <a:pt x="0" y="727445"/>
                  <a:pt x="0" y="604236"/>
                </a:cubicBezTo>
                <a:close/>
              </a:path>
            </a:pathLst>
          </a:custGeom>
          <a:solidFill>
            <a:srgbClr val="525252"/>
          </a:solidFill>
        </p:spPr>
        <p:txBody>
          <a:bodyPr wrap="square" rtlCol="0" anchor="ctr">
            <a:noAutofit/>
          </a:bodyPr>
          <a:lstStyle/>
          <a:p>
            <a:r>
              <a:rPr lang="pt-BR" sz="1400" dirty="0">
                <a:solidFill>
                  <a:schemeClr val="bg1"/>
                </a:solidFill>
                <a:latin typeface="Quicksand Light" pitchFamily="2" charset="0"/>
              </a:rPr>
              <a:t>Proposição arquitetural para separação do envio de mensagens por canal de comunicação e segregação de contratos e credenciais por </a:t>
            </a:r>
            <a:r>
              <a:rPr lang="pt-BR" sz="1400" dirty="0" err="1">
                <a:solidFill>
                  <a:schemeClr val="bg1"/>
                </a:solidFill>
                <a:latin typeface="Quicksand Light" pitchFamily="2" charset="0"/>
              </a:rPr>
              <a:t>tenants</a:t>
            </a:r>
            <a:r>
              <a:rPr lang="pt-BR" sz="1400" dirty="0">
                <a:solidFill>
                  <a:schemeClr val="bg1"/>
                </a:solidFill>
                <a:latin typeface="Quicksand Light" pitchFamily="2" charset="0"/>
              </a:rPr>
              <a:t>.</a:t>
            </a:r>
          </a:p>
        </p:txBody>
      </p:sp>
      <p:sp>
        <p:nvSpPr>
          <p:cNvPr id="7" name="CaixaDeTexto 6">
            <a:extLst>
              <a:ext uri="{FF2B5EF4-FFF2-40B4-BE49-F238E27FC236}">
                <a16:creationId xmlns:a16="http://schemas.microsoft.com/office/drawing/2014/main" id="{AF0F3245-6154-49FA-82B4-4C27A7FBDE69}"/>
              </a:ext>
            </a:extLst>
          </p:cNvPr>
          <p:cNvSpPr txBox="1"/>
          <p:nvPr/>
        </p:nvSpPr>
        <p:spPr>
          <a:xfrm>
            <a:off x="1" y="933542"/>
            <a:ext cx="2260598" cy="5921283"/>
          </a:xfrm>
          <a:prstGeom prst="rect">
            <a:avLst/>
          </a:prstGeom>
          <a:solidFill>
            <a:srgbClr val="525252"/>
          </a:solidFill>
        </p:spPr>
        <p:txBody>
          <a:bodyPr wrap="square" rtlCol="0" anchor="ctr">
            <a:noAutofit/>
          </a:bodyPr>
          <a:lstStyle/>
          <a:p>
            <a:pPr>
              <a:spcAft>
                <a:spcPts val="1200"/>
              </a:spcAft>
            </a:pPr>
            <a:r>
              <a:rPr lang="pt-BR" sz="1600" dirty="0">
                <a:solidFill>
                  <a:schemeClr val="bg1"/>
                </a:solidFill>
                <a:latin typeface="Quicksand Light" pitchFamily="2" charset="0"/>
              </a:rPr>
              <a:t>Esta é nossa releitura sobre o “</a:t>
            </a:r>
            <a:r>
              <a:rPr lang="pt-BR" sz="1600" dirty="0" err="1">
                <a:solidFill>
                  <a:schemeClr val="bg1"/>
                </a:solidFill>
                <a:latin typeface="Quicksand Light" pitchFamily="2" charset="0"/>
              </a:rPr>
              <a:t>Notification</a:t>
            </a:r>
            <a:r>
              <a:rPr lang="pt-BR" sz="1600" dirty="0">
                <a:solidFill>
                  <a:schemeClr val="bg1"/>
                </a:solidFill>
                <a:latin typeface="Quicksand Light" pitchFamily="2" charset="0"/>
              </a:rPr>
              <a:t> Center” da VR pois entendemos que este é um elemento viabilizador da estratégia de </a:t>
            </a:r>
            <a:r>
              <a:rPr lang="pt-BR" sz="1600" dirty="0" err="1">
                <a:solidFill>
                  <a:schemeClr val="bg1"/>
                </a:solidFill>
                <a:latin typeface="Quicksand Light" pitchFamily="2" charset="0"/>
              </a:rPr>
              <a:t>Whitelabel</a:t>
            </a:r>
            <a:r>
              <a:rPr lang="pt-BR" sz="1600" dirty="0">
                <a:solidFill>
                  <a:schemeClr val="bg1"/>
                </a:solidFill>
                <a:latin typeface="Quicksand Light" pitchFamily="2" charset="0"/>
              </a:rPr>
              <a:t>.</a:t>
            </a:r>
          </a:p>
          <a:p>
            <a:pPr>
              <a:spcAft>
                <a:spcPts val="1200"/>
              </a:spcAft>
            </a:pPr>
            <a:r>
              <a:rPr lang="pt-BR" sz="1600" dirty="0">
                <a:solidFill>
                  <a:schemeClr val="bg1"/>
                </a:solidFill>
                <a:latin typeface="Quicksand Light" pitchFamily="2" charset="0"/>
              </a:rPr>
              <a:t>Como a arquitetura é flexível e </a:t>
            </a:r>
            <a:r>
              <a:rPr lang="pt-BR" sz="1600" dirty="0" err="1">
                <a:solidFill>
                  <a:schemeClr val="bg1"/>
                </a:solidFill>
                <a:latin typeface="Quicksand Light" pitchFamily="2" charset="0"/>
              </a:rPr>
              <a:t>multi</a:t>
            </a:r>
            <a:r>
              <a:rPr lang="pt-BR" sz="1600" dirty="0">
                <a:solidFill>
                  <a:schemeClr val="bg1"/>
                </a:solidFill>
                <a:latin typeface="Quicksand Light" pitchFamily="2" charset="0"/>
              </a:rPr>
              <a:t> canal, fica a possibilidade de agregar novos canais tais como </a:t>
            </a:r>
            <a:r>
              <a:rPr lang="pt-BR" sz="1600" dirty="0" err="1">
                <a:solidFill>
                  <a:schemeClr val="bg1"/>
                </a:solidFill>
                <a:latin typeface="Quicksand Light" pitchFamily="2" charset="0"/>
              </a:rPr>
              <a:t>whatsapp</a:t>
            </a:r>
            <a:r>
              <a:rPr lang="pt-BR" sz="1600" dirty="0">
                <a:solidFill>
                  <a:schemeClr val="bg1"/>
                </a:solidFill>
                <a:latin typeface="Quicksand Light" pitchFamily="2" charset="0"/>
              </a:rPr>
              <a:t>, </a:t>
            </a:r>
            <a:r>
              <a:rPr lang="pt-BR" sz="1600" dirty="0" err="1">
                <a:solidFill>
                  <a:schemeClr val="bg1"/>
                </a:solidFill>
                <a:latin typeface="Quicksand Light" pitchFamily="2" charset="0"/>
              </a:rPr>
              <a:t>telegram</a:t>
            </a:r>
            <a:r>
              <a:rPr lang="pt-BR" sz="1600" dirty="0">
                <a:solidFill>
                  <a:schemeClr val="bg1"/>
                </a:solidFill>
                <a:latin typeface="Quicksand Light" pitchFamily="2" charset="0"/>
              </a:rPr>
              <a:t>, etc.</a:t>
            </a:r>
          </a:p>
          <a:p>
            <a:pPr>
              <a:spcAft>
                <a:spcPts val="1200"/>
              </a:spcAft>
            </a:pPr>
            <a:r>
              <a:rPr lang="pt-BR" sz="1600" dirty="0">
                <a:solidFill>
                  <a:schemeClr val="bg1"/>
                </a:solidFill>
                <a:latin typeface="Quicksand Light" pitchFamily="2" charset="0"/>
              </a:rPr>
              <a:t>Também é importante ressaltar que este elemento é parte de do </a:t>
            </a:r>
            <a:r>
              <a:rPr lang="pt-BR" sz="1600" dirty="0" err="1">
                <a:solidFill>
                  <a:schemeClr val="bg1"/>
                </a:solidFill>
                <a:latin typeface="Quicksand Light" pitchFamily="2" charset="0"/>
              </a:rPr>
              <a:t>backoffice</a:t>
            </a:r>
            <a:r>
              <a:rPr lang="pt-BR" sz="1600" dirty="0">
                <a:solidFill>
                  <a:schemeClr val="bg1"/>
                </a:solidFill>
                <a:latin typeface="Quicksand Light" pitchFamily="2" charset="0"/>
              </a:rPr>
              <a:t> e pode necessitar de aprofundamento no acoplamento.</a:t>
            </a:r>
          </a:p>
        </p:txBody>
      </p:sp>
    </p:spTree>
    <p:extLst>
      <p:ext uri="{BB962C8B-B14F-4D97-AF65-F5344CB8AC3E}">
        <p14:creationId xmlns:p14="http://schemas.microsoft.com/office/powerpoint/2010/main" val="425958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Macro Arquitetura</a:t>
            </a:r>
          </a:p>
        </p:txBody>
      </p:sp>
      <p:sp>
        <p:nvSpPr>
          <p:cNvPr id="2" name="Subtítulo 1">
            <a:extLst>
              <a:ext uri="{FF2B5EF4-FFF2-40B4-BE49-F238E27FC236}">
                <a16:creationId xmlns:a16="http://schemas.microsoft.com/office/drawing/2014/main" id="{B39F15F0-6632-475D-B95A-D57C2FB228A4}"/>
              </a:ext>
            </a:extLst>
          </p:cNvPr>
          <p:cNvSpPr>
            <a:spLocks noGrp="1"/>
          </p:cNvSpPr>
          <p:nvPr>
            <p:ph type="subTitle" idx="1"/>
          </p:nvPr>
        </p:nvSpPr>
        <p:spPr/>
        <p:txBody>
          <a:bodyPr>
            <a:normAutofit fontScale="92500" lnSpcReduction="10000"/>
          </a:bodyPr>
          <a:lstStyle/>
          <a:p>
            <a:r>
              <a:rPr lang="pt-BR" dirty="0"/>
              <a:t>Segregação de notificações</a:t>
            </a:r>
          </a:p>
        </p:txBody>
      </p:sp>
      <p:sp>
        <p:nvSpPr>
          <p:cNvPr id="7" name="CaixaDeTexto 6">
            <a:extLst>
              <a:ext uri="{FF2B5EF4-FFF2-40B4-BE49-F238E27FC236}">
                <a16:creationId xmlns:a16="http://schemas.microsoft.com/office/drawing/2014/main" id="{F4392863-A9D5-4AD5-9978-98745069C8BE}"/>
              </a:ext>
            </a:extLst>
          </p:cNvPr>
          <p:cNvSpPr txBox="1"/>
          <p:nvPr/>
        </p:nvSpPr>
        <p:spPr>
          <a:xfrm>
            <a:off x="588335" y="1794509"/>
            <a:ext cx="11015330" cy="3354765"/>
          </a:xfrm>
          <a:prstGeom prst="rect">
            <a:avLst/>
          </a:prstGeom>
          <a:noFill/>
        </p:spPr>
        <p:txBody>
          <a:bodyPr wrap="square" lIns="91440" tIns="45720" rIns="91440" bIns="45720" anchor="t">
            <a:spAutoFit/>
          </a:bodyPr>
          <a:lstStyle/>
          <a:p>
            <a:r>
              <a:rPr lang="pt-BR" sz="1600" dirty="0">
                <a:latin typeface="Quicksand Light" pitchFamily="2" charset="0"/>
              </a:rPr>
              <a:t>A estratégia de segregação de notificações foi pensando para </a:t>
            </a:r>
            <a:r>
              <a:rPr lang="pt-BR" sz="1600" b="1" dirty="0">
                <a:latin typeface="Quicksand Light" pitchFamily="2" charset="0"/>
              </a:rPr>
              <a:t>prover isolação do sistema de comunicação </a:t>
            </a:r>
            <a:r>
              <a:rPr lang="pt-BR" sz="1600" dirty="0">
                <a:latin typeface="Quicksand Light" pitchFamily="2" charset="0"/>
              </a:rPr>
              <a:t>com o usuário, através de uma interface (contrato) que é conhecida, documentada e gerenciável. </a:t>
            </a:r>
          </a:p>
          <a:p>
            <a:endParaRPr lang="pt-BR" sz="1600" dirty="0">
              <a:latin typeface="Quicksand Light" pitchFamily="2" charset="0"/>
            </a:endParaRPr>
          </a:p>
          <a:p>
            <a:pPr>
              <a:spcAft>
                <a:spcPts val="1200"/>
              </a:spcAft>
            </a:pPr>
            <a:r>
              <a:rPr lang="pt-BR" sz="1600" dirty="0">
                <a:latin typeface="Quicksand Light" pitchFamily="2" charset="0"/>
              </a:rPr>
              <a:t>O controle de utilização e segregação de </a:t>
            </a:r>
            <a:r>
              <a:rPr lang="pt-BR" sz="1600" dirty="0" err="1">
                <a:latin typeface="Quicksand Light" pitchFamily="2" charset="0"/>
              </a:rPr>
              <a:t>tenants</a:t>
            </a:r>
            <a:r>
              <a:rPr lang="pt-BR" sz="1600" dirty="0">
                <a:latin typeface="Quicksand Light" pitchFamily="2" charset="0"/>
              </a:rPr>
              <a:t> é realizada através de identificação de aplicação / cliente chamador. Desta forma permite que os </a:t>
            </a:r>
            <a:r>
              <a:rPr lang="pt-BR" sz="1600" dirty="0" err="1">
                <a:latin typeface="Quicksand Light" pitchFamily="2" charset="0"/>
              </a:rPr>
              <a:t>assets</a:t>
            </a:r>
            <a:r>
              <a:rPr lang="pt-BR" sz="1600" dirty="0">
                <a:latin typeface="Quicksand Light" pitchFamily="2" charset="0"/>
              </a:rPr>
              <a:t> necessários para a construção da mensagem final sejam selecionados. </a:t>
            </a:r>
          </a:p>
          <a:p>
            <a:pPr>
              <a:spcAft>
                <a:spcPts val="1200"/>
              </a:spcAft>
            </a:pPr>
            <a:r>
              <a:rPr lang="pt-BR" sz="1600" dirty="0">
                <a:latin typeface="Quicksand Light" pitchFamily="2" charset="0"/>
              </a:rPr>
              <a:t>A solução foi concebida para ter um </a:t>
            </a:r>
            <a:r>
              <a:rPr lang="pt-BR" sz="1600" b="1" dirty="0">
                <a:latin typeface="Quicksand Light" pitchFamily="2" charset="0"/>
              </a:rPr>
              <a:t>desacoplamento dos canais de comunicação</a:t>
            </a:r>
            <a:r>
              <a:rPr lang="pt-BR" sz="1600" dirty="0">
                <a:latin typeface="Quicksand Light" pitchFamily="2" charset="0"/>
              </a:rPr>
              <a:t>, através de consumidores, com possibilidade de expansão horizontal.  Esses consumidores são  responsáveis pela entrega de mensagens de um determinado canal, que são associados a uma chave de roteamento(</a:t>
            </a:r>
            <a:r>
              <a:rPr lang="pt-BR" sz="1600" dirty="0" err="1">
                <a:latin typeface="Quicksand Light" pitchFamily="2" charset="0"/>
              </a:rPr>
              <a:t>routing_key</a:t>
            </a:r>
            <a:r>
              <a:rPr lang="pt-BR" sz="1600" dirty="0">
                <a:latin typeface="Quicksand Light" pitchFamily="2" charset="0"/>
              </a:rPr>
              <a:t>) específica do canal dependendo do tipo da mensagem. Os consumidores podem escalar horizontalmente para ampliar a capacidade de entrega geral do sistema. </a:t>
            </a:r>
          </a:p>
          <a:p>
            <a:pPr>
              <a:spcAft>
                <a:spcPts val="1200"/>
              </a:spcAft>
            </a:pPr>
            <a:r>
              <a:rPr lang="pt-BR" sz="1600" dirty="0">
                <a:latin typeface="Quicksand Light" pitchFamily="2" charset="0"/>
              </a:rPr>
              <a:t>A topologia das filas pode ser reconfigurada para beneficiar a performance de entrega de um determinado </a:t>
            </a:r>
            <a:r>
              <a:rPr lang="pt-BR" sz="1600" dirty="0" err="1">
                <a:latin typeface="Quicksand Light" pitchFamily="2" charset="0"/>
              </a:rPr>
              <a:t>tenant</a:t>
            </a:r>
            <a:r>
              <a:rPr lang="pt-BR" sz="1600" dirty="0">
                <a:latin typeface="Quicksand Light" pitchFamily="2" charset="0"/>
              </a:rPr>
              <a:t>. </a:t>
            </a:r>
          </a:p>
        </p:txBody>
      </p:sp>
    </p:spTree>
    <p:extLst>
      <p:ext uri="{BB962C8B-B14F-4D97-AF65-F5344CB8AC3E}">
        <p14:creationId xmlns:p14="http://schemas.microsoft.com/office/powerpoint/2010/main" val="274214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Macro Arquitetura</a:t>
            </a:r>
          </a:p>
        </p:txBody>
      </p:sp>
      <p:sp>
        <p:nvSpPr>
          <p:cNvPr id="6" name="CaixaDeTexto 5">
            <a:extLst>
              <a:ext uri="{FF2B5EF4-FFF2-40B4-BE49-F238E27FC236}">
                <a16:creationId xmlns:a16="http://schemas.microsoft.com/office/drawing/2014/main" id="{2F1AAF4F-F4C1-4D99-A637-7D1C493D8422}"/>
              </a:ext>
            </a:extLst>
          </p:cNvPr>
          <p:cNvSpPr txBox="1"/>
          <p:nvPr/>
        </p:nvSpPr>
        <p:spPr>
          <a:xfrm>
            <a:off x="666750" y="1502979"/>
            <a:ext cx="10858500" cy="5188182"/>
          </a:xfrm>
          <a:prstGeom prst="rect">
            <a:avLst/>
          </a:prstGeom>
          <a:noFill/>
          <a:ln>
            <a:noFill/>
          </a:ln>
        </p:spPr>
        <p:txBody>
          <a:bodyPr wrap="square" rtlCol="0" anchor="ctr">
            <a:noAutofit/>
          </a:bodyPr>
          <a:lstStyle/>
          <a:p>
            <a:pPr rtl="0" fontAlgn="base">
              <a:spcAft>
                <a:spcPts val="1200"/>
              </a:spcAft>
            </a:pPr>
            <a:r>
              <a:rPr lang="pt-BR" sz="1600" dirty="0">
                <a:latin typeface="Quicksand Light" pitchFamily="2" charset="0"/>
              </a:rPr>
              <a:t>Como abordagem para garantir segurança, cada instância que tenha responsabilidade de se comunicar com brokers externos deve ter acesso as credenciais necessárias realização deste trabalho. Estas credenciais devem estar disponíveis somente leitura em um serviço de </a:t>
            </a:r>
            <a:r>
              <a:rPr lang="pt-BR" sz="1600" dirty="0" err="1">
                <a:latin typeface="Quicksand Light" pitchFamily="2" charset="0"/>
              </a:rPr>
              <a:t>vault</a:t>
            </a:r>
            <a:r>
              <a:rPr lang="pt-BR" sz="1600" dirty="0">
                <a:latin typeface="Quicksand Light" pitchFamily="2" charset="0"/>
              </a:rPr>
              <a:t>.</a:t>
            </a:r>
          </a:p>
          <a:p>
            <a:pPr rtl="0" fontAlgn="base">
              <a:spcAft>
                <a:spcPts val="1200"/>
              </a:spcAft>
            </a:pPr>
            <a:r>
              <a:rPr lang="pt-BR" sz="1600" dirty="0">
                <a:latin typeface="Quicksand Light" pitchFamily="2" charset="0"/>
              </a:rPr>
              <a:t>O acesso ao serviço de entrada "</a:t>
            </a:r>
            <a:r>
              <a:rPr lang="pt-BR" sz="1600" dirty="0" err="1">
                <a:latin typeface="Quicksand Light" pitchFamily="2" charset="0"/>
              </a:rPr>
              <a:t>Message</a:t>
            </a:r>
            <a:r>
              <a:rPr lang="pt-BR" sz="1600" dirty="0">
                <a:latin typeface="Quicksand Light" pitchFamily="2" charset="0"/>
              </a:rPr>
              <a:t> </a:t>
            </a:r>
            <a:r>
              <a:rPr lang="pt-BR" sz="1600" dirty="0" err="1">
                <a:latin typeface="Quicksand Light" pitchFamily="2" charset="0"/>
              </a:rPr>
              <a:t>service</a:t>
            </a:r>
            <a:r>
              <a:rPr lang="pt-BR" sz="1600" dirty="0">
                <a:latin typeface="Quicksand Light" pitchFamily="2" charset="0"/>
              </a:rPr>
              <a:t>" bem como a comunicação entre os serviços internos ao </a:t>
            </a:r>
            <a:r>
              <a:rPr lang="pt-BR" sz="1600" dirty="0" err="1">
                <a:latin typeface="Quicksand Light" pitchFamily="2" charset="0"/>
              </a:rPr>
              <a:t>namespace</a:t>
            </a:r>
            <a:r>
              <a:rPr lang="pt-BR" sz="1600" dirty="0">
                <a:latin typeface="Quicksand Light" pitchFamily="2" charset="0"/>
              </a:rPr>
              <a:t> deve ser efetuada por conexão segura.  Esse acesso, deve reforçar a utilização de credencial que contenha os dados necessários para identificar a aplicação(cliente) e do </a:t>
            </a:r>
            <a:r>
              <a:rPr lang="pt-BR" sz="1600" dirty="0" err="1">
                <a:latin typeface="Quicksand Light" pitchFamily="2" charset="0"/>
              </a:rPr>
              <a:t>tenant</a:t>
            </a:r>
            <a:r>
              <a:rPr lang="pt-BR" sz="1600" dirty="0">
                <a:latin typeface="Quicksand Light" pitchFamily="2" charset="0"/>
              </a:rPr>
              <a:t>, bem como possuir escopos e papéis compatíveis com o negócio. </a:t>
            </a:r>
          </a:p>
          <a:p>
            <a:pPr rtl="0" fontAlgn="base">
              <a:spcAft>
                <a:spcPts val="1200"/>
              </a:spcAft>
            </a:pPr>
            <a:r>
              <a:rPr lang="pt-BR" sz="1600" dirty="0">
                <a:latin typeface="Quicksand Light" pitchFamily="2" charset="0"/>
              </a:rPr>
              <a:t>Para gestão da </a:t>
            </a:r>
            <a:r>
              <a:rPr lang="pt-BR" sz="1600" b="1" dirty="0">
                <a:latin typeface="Quicksand Light" pitchFamily="2" charset="0"/>
              </a:rPr>
              <a:t>efetividade da comunicação das notificações </a:t>
            </a:r>
            <a:r>
              <a:rPr lang="pt-BR" sz="1600" dirty="0">
                <a:latin typeface="Quicksand Light" pitchFamily="2" charset="0"/>
              </a:rPr>
              <a:t>com o usuário.  Foi sugerido :</a:t>
            </a:r>
          </a:p>
          <a:p>
            <a:pPr marL="285750" indent="-285750" rtl="0" fontAlgn="base">
              <a:spcAft>
                <a:spcPts val="1200"/>
              </a:spcAft>
              <a:buFont typeface="Wingdings" panose="05000000000000000000" pitchFamily="2" charset="2"/>
              <a:buChar char="q"/>
            </a:pPr>
            <a:r>
              <a:rPr lang="pt-BR" sz="1600" dirty="0" err="1">
                <a:latin typeface="Quicksand Light" pitchFamily="2" charset="0"/>
              </a:rPr>
              <a:t>Webhook</a:t>
            </a:r>
            <a:r>
              <a:rPr lang="pt-BR" sz="1600" dirty="0">
                <a:latin typeface="Quicksand Light" pitchFamily="2" charset="0"/>
              </a:rPr>
              <a:t> – API que recebe a notificação (</a:t>
            </a:r>
            <a:r>
              <a:rPr lang="pt-BR" sz="1600" dirty="0" err="1">
                <a:latin typeface="Quicksand Light" pitchFamily="2" charset="0"/>
              </a:rPr>
              <a:t>callback</a:t>
            </a:r>
            <a:r>
              <a:rPr lang="pt-BR" sz="1600" dirty="0">
                <a:latin typeface="Quicksand Light" pitchFamily="2" charset="0"/>
              </a:rPr>
              <a:t>) de confirmação de leitura.  O broker escolhido para lidar com as mensagens deve ser capaz de informar via </a:t>
            </a:r>
            <a:r>
              <a:rPr lang="pt-BR" sz="1600" dirty="0" err="1">
                <a:latin typeface="Quicksand Light" pitchFamily="2" charset="0"/>
              </a:rPr>
              <a:t>webhook</a:t>
            </a:r>
            <a:r>
              <a:rPr lang="pt-BR" sz="1600" dirty="0">
                <a:latin typeface="Quicksand Light" pitchFamily="2" charset="0"/>
              </a:rPr>
              <a:t> quando o destinatário efetuar a leitura da mensagem. </a:t>
            </a:r>
          </a:p>
          <a:p>
            <a:pPr marL="285750" indent="-285750" rtl="0" fontAlgn="base">
              <a:spcAft>
                <a:spcPts val="1200"/>
              </a:spcAft>
              <a:buFont typeface="Wingdings" panose="05000000000000000000" pitchFamily="2" charset="2"/>
              <a:buChar char="q"/>
            </a:pPr>
            <a:r>
              <a:rPr lang="pt-BR" sz="1600" dirty="0">
                <a:latin typeface="Quicksand Light" pitchFamily="2" charset="0"/>
              </a:rPr>
              <a:t>Página de redirecionamento – Página que após renderizada, notifica o serviço de leitura com o token adequado e redireciona o fluxo de navegação para uma outra URL. </a:t>
            </a:r>
          </a:p>
          <a:p>
            <a:pPr marL="285750" indent="-285750" rtl="0" fontAlgn="base">
              <a:spcAft>
                <a:spcPts val="1200"/>
              </a:spcAft>
              <a:buFont typeface="Wingdings" panose="05000000000000000000" pitchFamily="2" charset="2"/>
              <a:buChar char="q"/>
            </a:pPr>
            <a:r>
              <a:rPr lang="pt-BR" sz="1600" dirty="0">
                <a:latin typeface="Quicksand Light" pitchFamily="2" charset="0"/>
              </a:rPr>
              <a:t>API – Chamada diretamente para notificar leitura da mensagem. Quando o canal for Aplicativo móvel o próprio aparelho deve fazer a chamada síncrona ou não, batch ou individual à API. </a:t>
            </a:r>
          </a:p>
          <a:p>
            <a:pPr>
              <a:spcAft>
                <a:spcPts val="1200"/>
              </a:spcAft>
            </a:pPr>
            <a:endParaRPr lang="pt-BR" dirty="0">
              <a:latin typeface="Quicksand Light" pitchFamily="2" charset="0"/>
            </a:endParaRPr>
          </a:p>
        </p:txBody>
      </p:sp>
      <p:sp>
        <p:nvSpPr>
          <p:cNvPr id="8" name="Subtítulo 1">
            <a:extLst>
              <a:ext uri="{FF2B5EF4-FFF2-40B4-BE49-F238E27FC236}">
                <a16:creationId xmlns:a16="http://schemas.microsoft.com/office/drawing/2014/main" id="{0DC3634A-306A-43B3-8236-5AD11F0BFFD1}"/>
              </a:ext>
            </a:extLst>
          </p:cNvPr>
          <p:cNvSpPr txBox="1">
            <a:spLocks/>
          </p:cNvSpPr>
          <p:nvPr/>
        </p:nvSpPr>
        <p:spPr>
          <a:xfrm>
            <a:off x="0" y="457199"/>
            <a:ext cx="9144000" cy="365125"/>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i="0" kern="1200">
                <a:solidFill>
                  <a:schemeClr val="bg2"/>
                </a:solidFill>
                <a:latin typeface="Quicksand Light"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Quicksand"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Quicksand"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Quicksand"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Quicksand"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a:t>Segregação de notificações</a:t>
            </a:r>
            <a:endParaRPr lang="pt-BR" dirty="0"/>
          </a:p>
        </p:txBody>
      </p:sp>
    </p:spTree>
    <p:extLst>
      <p:ext uri="{BB962C8B-B14F-4D97-AF65-F5344CB8AC3E}">
        <p14:creationId xmlns:p14="http://schemas.microsoft.com/office/powerpoint/2010/main" val="198274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372B77-C406-4F91-9F81-2045A463D332}"/>
              </a:ext>
            </a:extLst>
          </p:cNvPr>
          <p:cNvSpPr>
            <a:spLocks noGrp="1"/>
          </p:cNvSpPr>
          <p:nvPr>
            <p:ph type="title"/>
          </p:nvPr>
        </p:nvSpPr>
        <p:spPr/>
        <p:txBody>
          <a:bodyPr/>
          <a:lstStyle/>
          <a:p>
            <a:r>
              <a:rPr lang="pt-BR" dirty="0"/>
              <a:t>Detalhamento da arquitetura</a:t>
            </a:r>
          </a:p>
        </p:txBody>
      </p:sp>
      <p:sp>
        <p:nvSpPr>
          <p:cNvPr id="3" name="Subtítulo 2">
            <a:extLst>
              <a:ext uri="{FF2B5EF4-FFF2-40B4-BE49-F238E27FC236}">
                <a16:creationId xmlns:a16="http://schemas.microsoft.com/office/drawing/2014/main" id="{B73AE8AC-716F-4E3F-BDCE-FD1D5ECE54D3}"/>
              </a:ext>
            </a:extLst>
          </p:cNvPr>
          <p:cNvSpPr>
            <a:spLocks noGrp="1"/>
          </p:cNvSpPr>
          <p:nvPr>
            <p:ph type="subTitle" idx="1"/>
          </p:nvPr>
        </p:nvSpPr>
        <p:spPr/>
        <p:txBody>
          <a:bodyPr>
            <a:normAutofit fontScale="92500" lnSpcReduction="10000"/>
          </a:bodyPr>
          <a:lstStyle/>
          <a:p>
            <a:r>
              <a:rPr lang="pt-BR" dirty="0"/>
              <a:t>Fluxo de dados</a:t>
            </a:r>
            <a:endParaRPr lang="pt-BR"/>
          </a:p>
        </p:txBody>
      </p:sp>
      <p:sp>
        <p:nvSpPr>
          <p:cNvPr id="44" name="CaixaDeTexto 43">
            <a:extLst>
              <a:ext uri="{FF2B5EF4-FFF2-40B4-BE49-F238E27FC236}">
                <a16:creationId xmlns:a16="http://schemas.microsoft.com/office/drawing/2014/main" id="{943BD6FD-71C1-4D4F-91AE-C576BE2E6CB5}"/>
              </a:ext>
            </a:extLst>
          </p:cNvPr>
          <p:cNvSpPr txBox="1"/>
          <p:nvPr/>
        </p:nvSpPr>
        <p:spPr>
          <a:xfrm>
            <a:off x="247650" y="4849671"/>
            <a:ext cx="3691734" cy="1664927"/>
          </a:xfrm>
          <a:prstGeom prst="roundRect">
            <a:avLst/>
          </a:prstGeom>
          <a:solidFill>
            <a:schemeClr val="accent6">
              <a:lumMod val="20000"/>
              <a:lumOff val="80000"/>
            </a:schemeClr>
          </a:solidFill>
        </p:spPr>
        <p:txBody>
          <a:bodyPr wrap="square" rtlCol="0" anchor="ctr">
            <a:noAutofit/>
          </a:bodyPr>
          <a:lstStyle/>
          <a:p>
            <a:pPr algn="ctr"/>
            <a:endParaRPr lang="pt-BR" sz="2000" dirty="0">
              <a:solidFill>
                <a:schemeClr val="bg1"/>
              </a:solidFill>
              <a:latin typeface="Quicksand" pitchFamily="2" charset="0"/>
            </a:endParaRPr>
          </a:p>
        </p:txBody>
      </p:sp>
      <p:sp>
        <p:nvSpPr>
          <p:cNvPr id="6" name="CaixaDeTexto 5">
            <a:extLst>
              <a:ext uri="{FF2B5EF4-FFF2-40B4-BE49-F238E27FC236}">
                <a16:creationId xmlns:a16="http://schemas.microsoft.com/office/drawing/2014/main" id="{C0A7A354-356C-4548-8C5D-3908A214F87D}"/>
              </a:ext>
            </a:extLst>
          </p:cNvPr>
          <p:cNvSpPr txBox="1"/>
          <p:nvPr/>
        </p:nvSpPr>
        <p:spPr>
          <a:xfrm>
            <a:off x="247650" y="4660380"/>
            <a:ext cx="3691734" cy="720000"/>
          </a:xfrm>
          <a:prstGeom prst="roundRect">
            <a:avLst/>
          </a:prstGeom>
          <a:solidFill>
            <a:srgbClr val="00AA13"/>
          </a:solidFill>
        </p:spPr>
        <p:txBody>
          <a:bodyPr wrap="square" rtlCol="0" anchor="ctr">
            <a:noAutofit/>
          </a:bodyPr>
          <a:lstStyle/>
          <a:p>
            <a:pPr algn="ctr"/>
            <a:r>
              <a:rPr lang="pt-BR" sz="2000" dirty="0">
                <a:solidFill>
                  <a:schemeClr val="bg1"/>
                </a:solidFill>
                <a:latin typeface="Quicksand" pitchFamily="2" charset="0"/>
              </a:rPr>
              <a:t>Pontos de coleta</a:t>
            </a:r>
          </a:p>
        </p:txBody>
      </p:sp>
      <p:sp>
        <p:nvSpPr>
          <p:cNvPr id="30" name="CaixaDeTexto 29">
            <a:extLst>
              <a:ext uri="{FF2B5EF4-FFF2-40B4-BE49-F238E27FC236}">
                <a16:creationId xmlns:a16="http://schemas.microsoft.com/office/drawing/2014/main" id="{3C7A6B0E-23BD-4D43-91D2-22AB25181DD2}"/>
              </a:ext>
            </a:extLst>
          </p:cNvPr>
          <p:cNvSpPr txBox="1"/>
          <p:nvPr/>
        </p:nvSpPr>
        <p:spPr>
          <a:xfrm>
            <a:off x="247650" y="5415447"/>
            <a:ext cx="3691734" cy="738664"/>
          </a:xfrm>
          <a:prstGeom prst="rect">
            <a:avLst/>
          </a:prstGeom>
          <a:noFill/>
        </p:spPr>
        <p:txBody>
          <a:bodyPr wrap="square" rtlCol="0">
            <a:spAutoFit/>
          </a:bodyPr>
          <a:lstStyle/>
          <a:p>
            <a:r>
              <a:rPr lang="pt-BR" sz="1400" dirty="0">
                <a:latin typeface="Quicksand Light" pitchFamily="2" charset="0"/>
              </a:rPr>
              <a:t>Assegurar que o Super App colete telemetria sobre comportamentos, a utilização dos produtos e serviços.</a:t>
            </a:r>
          </a:p>
        </p:txBody>
      </p:sp>
      <p:sp>
        <p:nvSpPr>
          <p:cNvPr id="46" name="CaixaDeTexto 45">
            <a:extLst>
              <a:ext uri="{FF2B5EF4-FFF2-40B4-BE49-F238E27FC236}">
                <a16:creationId xmlns:a16="http://schemas.microsoft.com/office/drawing/2014/main" id="{BA9BF4A9-EDC9-4AB7-B2FE-EECEC620F3F5}"/>
              </a:ext>
            </a:extLst>
          </p:cNvPr>
          <p:cNvSpPr txBox="1"/>
          <p:nvPr/>
        </p:nvSpPr>
        <p:spPr>
          <a:xfrm>
            <a:off x="4250133" y="4849671"/>
            <a:ext cx="3691734" cy="1664927"/>
          </a:xfrm>
          <a:prstGeom prst="roundRect">
            <a:avLst/>
          </a:prstGeom>
          <a:solidFill>
            <a:schemeClr val="accent6">
              <a:lumMod val="20000"/>
              <a:lumOff val="80000"/>
            </a:schemeClr>
          </a:solidFill>
        </p:spPr>
        <p:txBody>
          <a:bodyPr wrap="square" rtlCol="0" anchor="ctr">
            <a:noAutofit/>
          </a:bodyPr>
          <a:lstStyle/>
          <a:p>
            <a:pPr algn="ctr"/>
            <a:endParaRPr lang="pt-BR" sz="2000" dirty="0">
              <a:solidFill>
                <a:schemeClr val="bg1"/>
              </a:solidFill>
              <a:latin typeface="Quicksand" pitchFamily="2" charset="0"/>
            </a:endParaRPr>
          </a:p>
        </p:txBody>
      </p:sp>
      <p:sp>
        <p:nvSpPr>
          <p:cNvPr id="7" name="CaixaDeTexto 6">
            <a:extLst>
              <a:ext uri="{FF2B5EF4-FFF2-40B4-BE49-F238E27FC236}">
                <a16:creationId xmlns:a16="http://schemas.microsoft.com/office/drawing/2014/main" id="{43178EF0-53D7-4258-9D05-91AD1C312961}"/>
              </a:ext>
            </a:extLst>
          </p:cNvPr>
          <p:cNvSpPr txBox="1"/>
          <p:nvPr/>
        </p:nvSpPr>
        <p:spPr>
          <a:xfrm>
            <a:off x="4250133" y="4660380"/>
            <a:ext cx="3691734" cy="720000"/>
          </a:xfrm>
          <a:prstGeom prst="roundRect">
            <a:avLst/>
          </a:prstGeom>
          <a:solidFill>
            <a:srgbClr val="00AA13"/>
          </a:solidFill>
        </p:spPr>
        <p:txBody>
          <a:bodyPr wrap="square" rtlCol="0" anchor="ctr">
            <a:noAutofit/>
          </a:bodyPr>
          <a:lstStyle/>
          <a:p>
            <a:pPr algn="ctr"/>
            <a:r>
              <a:rPr lang="pt-BR" sz="2000" dirty="0">
                <a:solidFill>
                  <a:schemeClr val="bg1"/>
                </a:solidFill>
                <a:latin typeface="Quicksand" pitchFamily="2" charset="0"/>
              </a:rPr>
              <a:t>Pipeline de dados</a:t>
            </a:r>
          </a:p>
        </p:txBody>
      </p:sp>
      <p:sp>
        <p:nvSpPr>
          <p:cNvPr id="31" name="CaixaDeTexto 30">
            <a:extLst>
              <a:ext uri="{FF2B5EF4-FFF2-40B4-BE49-F238E27FC236}">
                <a16:creationId xmlns:a16="http://schemas.microsoft.com/office/drawing/2014/main" id="{FA5C87D0-BAC2-4A16-8567-1A30394D16FF}"/>
              </a:ext>
            </a:extLst>
          </p:cNvPr>
          <p:cNvSpPr txBox="1"/>
          <p:nvPr/>
        </p:nvSpPr>
        <p:spPr>
          <a:xfrm>
            <a:off x="4250133" y="5415447"/>
            <a:ext cx="3691734" cy="954107"/>
          </a:xfrm>
          <a:prstGeom prst="rect">
            <a:avLst/>
          </a:prstGeom>
          <a:noFill/>
        </p:spPr>
        <p:txBody>
          <a:bodyPr wrap="square" rtlCol="0">
            <a:spAutoFit/>
          </a:bodyPr>
          <a:lstStyle/>
          <a:p>
            <a:r>
              <a:rPr lang="pt-BR" sz="1400" dirty="0">
                <a:latin typeface="Quicksand Light" pitchFamily="2" charset="0"/>
              </a:rPr>
              <a:t>Viabilizar o fluxo seguro de informações de comportamentos, hábitos e usabilidade desde o dispositivo até a entrega na camada analítica da retaguarda VR.</a:t>
            </a:r>
          </a:p>
        </p:txBody>
      </p:sp>
      <p:sp>
        <p:nvSpPr>
          <p:cNvPr id="47" name="CaixaDeTexto 46">
            <a:extLst>
              <a:ext uri="{FF2B5EF4-FFF2-40B4-BE49-F238E27FC236}">
                <a16:creationId xmlns:a16="http://schemas.microsoft.com/office/drawing/2014/main" id="{FA0070EE-3879-490C-B5E4-713563F67955}"/>
              </a:ext>
            </a:extLst>
          </p:cNvPr>
          <p:cNvSpPr txBox="1"/>
          <p:nvPr/>
        </p:nvSpPr>
        <p:spPr>
          <a:xfrm>
            <a:off x="8252616" y="4849671"/>
            <a:ext cx="3691734" cy="1664927"/>
          </a:xfrm>
          <a:prstGeom prst="roundRect">
            <a:avLst/>
          </a:prstGeom>
          <a:solidFill>
            <a:schemeClr val="accent6">
              <a:lumMod val="20000"/>
              <a:lumOff val="80000"/>
            </a:schemeClr>
          </a:solidFill>
        </p:spPr>
        <p:txBody>
          <a:bodyPr wrap="square" rtlCol="0" anchor="ctr">
            <a:noAutofit/>
          </a:bodyPr>
          <a:lstStyle/>
          <a:p>
            <a:pPr algn="ctr"/>
            <a:endParaRPr lang="pt-BR" sz="2000" dirty="0">
              <a:solidFill>
                <a:schemeClr val="bg1"/>
              </a:solidFill>
              <a:latin typeface="Quicksand" pitchFamily="2" charset="0"/>
            </a:endParaRPr>
          </a:p>
        </p:txBody>
      </p:sp>
      <p:sp>
        <p:nvSpPr>
          <p:cNvPr id="8" name="CaixaDeTexto 7">
            <a:extLst>
              <a:ext uri="{FF2B5EF4-FFF2-40B4-BE49-F238E27FC236}">
                <a16:creationId xmlns:a16="http://schemas.microsoft.com/office/drawing/2014/main" id="{E257ABF4-4CFA-49C7-9ACD-19F983ADCF4B}"/>
              </a:ext>
            </a:extLst>
          </p:cNvPr>
          <p:cNvSpPr txBox="1"/>
          <p:nvPr/>
        </p:nvSpPr>
        <p:spPr>
          <a:xfrm>
            <a:off x="8252616" y="4660380"/>
            <a:ext cx="3691734" cy="720000"/>
          </a:xfrm>
          <a:prstGeom prst="roundRect">
            <a:avLst/>
          </a:prstGeom>
          <a:solidFill>
            <a:srgbClr val="00AA13"/>
          </a:solidFill>
        </p:spPr>
        <p:txBody>
          <a:bodyPr wrap="square" rtlCol="0" anchor="ctr">
            <a:noAutofit/>
          </a:bodyPr>
          <a:lstStyle/>
          <a:p>
            <a:pPr algn="ctr"/>
            <a:r>
              <a:rPr lang="pt-BR" sz="2000" dirty="0">
                <a:solidFill>
                  <a:schemeClr val="bg1"/>
                </a:solidFill>
                <a:latin typeface="Quicksand" pitchFamily="2" charset="0"/>
              </a:rPr>
              <a:t>Governança</a:t>
            </a:r>
          </a:p>
        </p:txBody>
      </p:sp>
      <p:sp>
        <p:nvSpPr>
          <p:cNvPr id="32" name="CaixaDeTexto 31">
            <a:extLst>
              <a:ext uri="{FF2B5EF4-FFF2-40B4-BE49-F238E27FC236}">
                <a16:creationId xmlns:a16="http://schemas.microsoft.com/office/drawing/2014/main" id="{82E3AA6D-844C-42C0-A6CF-13CD246A76E7}"/>
              </a:ext>
            </a:extLst>
          </p:cNvPr>
          <p:cNvSpPr txBox="1"/>
          <p:nvPr/>
        </p:nvSpPr>
        <p:spPr>
          <a:xfrm>
            <a:off x="8252616" y="5415447"/>
            <a:ext cx="3691734" cy="954107"/>
          </a:xfrm>
          <a:prstGeom prst="rect">
            <a:avLst/>
          </a:prstGeom>
          <a:noFill/>
        </p:spPr>
        <p:txBody>
          <a:bodyPr wrap="square" rtlCol="0">
            <a:spAutoFit/>
          </a:bodyPr>
          <a:lstStyle/>
          <a:p>
            <a:r>
              <a:rPr lang="pt-BR" sz="1400" dirty="0">
                <a:latin typeface="Quicksand Light" pitchFamily="2" charset="0"/>
              </a:rPr>
              <a:t>Permitir que a governança corporativa de dados tenha visibilidade e imponha controles de conformidade sobre os dados manipulados no Super App.</a:t>
            </a:r>
          </a:p>
        </p:txBody>
      </p:sp>
      <p:cxnSp>
        <p:nvCxnSpPr>
          <p:cNvPr id="45" name="Conector reto 44">
            <a:extLst>
              <a:ext uri="{FF2B5EF4-FFF2-40B4-BE49-F238E27FC236}">
                <a16:creationId xmlns:a16="http://schemas.microsoft.com/office/drawing/2014/main" id="{BC6B9770-1B10-4706-85FA-0D4C8AB643C6}"/>
              </a:ext>
            </a:extLst>
          </p:cNvPr>
          <p:cNvCxnSpPr/>
          <p:nvPr/>
        </p:nvCxnSpPr>
        <p:spPr>
          <a:xfrm>
            <a:off x="349941" y="4533623"/>
            <a:ext cx="11492118" cy="0"/>
          </a:xfrm>
          <a:prstGeom prst="line">
            <a:avLst/>
          </a:prstGeom>
          <a:ln>
            <a:solidFill>
              <a:schemeClr val="accent3">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4" name="Agrupar 3">
            <a:extLst>
              <a:ext uri="{FF2B5EF4-FFF2-40B4-BE49-F238E27FC236}">
                <a16:creationId xmlns:a16="http://schemas.microsoft.com/office/drawing/2014/main" id="{1716E00E-5075-40CE-A295-6434E55C65BD}"/>
              </a:ext>
            </a:extLst>
          </p:cNvPr>
          <p:cNvGrpSpPr/>
          <p:nvPr/>
        </p:nvGrpSpPr>
        <p:grpSpPr>
          <a:xfrm>
            <a:off x="1727178" y="1016645"/>
            <a:ext cx="9176916" cy="3424036"/>
            <a:chOff x="152400" y="1528859"/>
            <a:chExt cx="11887200" cy="4435282"/>
          </a:xfrm>
        </p:grpSpPr>
        <p:sp>
          <p:nvSpPr>
            <p:cNvPr id="40" name="Shape">
              <a:extLst>
                <a:ext uri="{FF2B5EF4-FFF2-40B4-BE49-F238E27FC236}">
                  <a16:creationId xmlns:a16="http://schemas.microsoft.com/office/drawing/2014/main" id="{FE2E8258-0B3E-464E-A0E2-D6C4D1884B6C}"/>
                </a:ext>
              </a:extLst>
            </p:cNvPr>
            <p:cNvSpPr/>
            <p:nvPr/>
          </p:nvSpPr>
          <p:spPr>
            <a:xfrm>
              <a:off x="152400" y="1720999"/>
              <a:ext cx="2853314" cy="4243142"/>
            </a:xfrm>
            <a:custGeom>
              <a:avLst/>
              <a:gdLst/>
              <a:ahLst/>
              <a:cxnLst>
                <a:cxn ang="0">
                  <a:pos x="wd2" y="hd2"/>
                </a:cxn>
                <a:cxn ang="5400000">
                  <a:pos x="wd2" y="hd2"/>
                </a:cxn>
                <a:cxn ang="10800000">
                  <a:pos x="wd2" y="hd2"/>
                </a:cxn>
                <a:cxn ang="16200000">
                  <a:pos x="wd2" y="hd2"/>
                </a:cxn>
              </a:cxnLst>
              <a:rect l="0" t="0" r="r" b="b"/>
              <a:pathLst>
                <a:path w="21600" h="21600" extrusionOk="0">
                  <a:moveTo>
                    <a:pt x="17236" y="21600"/>
                  </a:moveTo>
                  <a:cubicBezTo>
                    <a:pt x="17139" y="21600"/>
                    <a:pt x="17067" y="21584"/>
                    <a:pt x="16970" y="21567"/>
                  </a:cubicBezTo>
                  <a:cubicBezTo>
                    <a:pt x="16752" y="21502"/>
                    <a:pt x="16606" y="21355"/>
                    <a:pt x="16606" y="21192"/>
                  </a:cubicBezTo>
                  <a:lnTo>
                    <a:pt x="16606" y="20850"/>
                  </a:lnTo>
                  <a:cubicBezTo>
                    <a:pt x="16606" y="20687"/>
                    <a:pt x="16412" y="20540"/>
                    <a:pt x="16145" y="20540"/>
                  </a:cubicBezTo>
                  <a:lnTo>
                    <a:pt x="1382" y="20540"/>
                  </a:lnTo>
                  <a:cubicBezTo>
                    <a:pt x="606" y="20540"/>
                    <a:pt x="0" y="20117"/>
                    <a:pt x="0" y="19611"/>
                  </a:cubicBezTo>
                  <a:lnTo>
                    <a:pt x="0" y="929"/>
                  </a:lnTo>
                  <a:cubicBezTo>
                    <a:pt x="0" y="408"/>
                    <a:pt x="630" y="0"/>
                    <a:pt x="1382" y="0"/>
                  </a:cubicBezTo>
                  <a:lnTo>
                    <a:pt x="17964" y="0"/>
                  </a:lnTo>
                  <a:cubicBezTo>
                    <a:pt x="18739" y="0"/>
                    <a:pt x="19345" y="424"/>
                    <a:pt x="19345" y="929"/>
                  </a:cubicBezTo>
                  <a:lnTo>
                    <a:pt x="19345" y="16334"/>
                  </a:lnTo>
                  <a:cubicBezTo>
                    <a:pt x="19345" y="16400"/>
                    <a:pt x="19273" y="16465"/>
                    <a:pt x="19152" y="16465"/>
                  </a:cubicBezTo>
                  <a:cubicBezTo>
                    <a:pt x="19030" y="16465"/>
                    <a:pt x="18958" y="16416"/>
                    <a:pt x="18958" y="16334"/>
                  </a:cubicBezTo>
                  <a:lnTo>
                    <a:pt x="18958" y="929"/>
                  </a:lnTo>
                  <a:cubicBezTo>
                    <a:pt x="18958" y="554"/>
                    <a:pt x="18497" y="245"/>
                    <a:pt x="17939" y="245"/>
                  </a:cubicBezTo>
                  <a:lnTo>
                    <a:pt x="1358" y="245"/>
                  </a:lnTo>
                  <a:cubicBezTo>
                    <a:pt x="800" y="245"/>
                    <a:pt x="339" y="554"/>
                    <a:pt x="339" y="929"/>
                  </a:cubicBezTo>
                  <a:lnTo>
                    <a:pt x="339" y="19611"/>
                  </a:lnTo>
                  <a:cubicBezTo>
                    <a:pt x="339" y="19986"/>
                    <a:pt x="800" y="20296"/>
                    <a:pt x="1358" y="20296"/>
                  </a:cubicBezTo>
                  <a:lnTo>
                    <a:pt x="16121" y="20296"/>
                  </a:lnTo>
                  <a:cubicBezTo>
                    <a:pt x="16582" y="20296"/>
                    <a:pt x="16945" y="20540"/>
                    <a:pt x="16945" y="20850"/>
                  </a:cubicBezTo>
                  <a:lnTo>
                    <a:pt x="16945" y="21192"/>
                  </a:lnTo>
                  <a:cubicBezTo>
                    <a:pt x="16945" y="21258"/>
                    <a:pt x="16994" y="21323"/>
                    <a:pt x="17091" y="21339"/>
                  </a:cubicBezTo>
                  <a:cubicBezTo>
                    <a:pt x="17188" y="21355"/>
                    <a:pt x="17285" y="21355"/>
                    <a:pt x="17358" y="21307"/>
                  </a:cubicBezTo>
                  <a:lnTo>
                    <a:pt x="21139" y="19106"/>
                  </a:lnTo>
                  <a:cubicBezTo>
                    <a:pt x="21188" y="19073"/>
                    <a:pt x="21236" y="19024"/>
                    <a:pt x="21236" y="18975"/>
                  </a:cubicBezTo>
                  <a:cubicBezTo>
                    <a:pt x="21236" y="18926"/>
                    <a:pt x="21212" y="18878"/>
                    <a:pt x="21139" y="18845"/>
                  </a:cubicBezTo>
                  <a:lnTo>
                    <a:pt x="17358" y="16644"/>
                  </a:lnTo>
                  <a:cubicBezTo>
                    <a:pt x="17285" y="16595"/>
                    <a:pt x="17188" y="16595"/>
                    <a:pt x="17091" y="16612"/>
                  </a:cubicBezTo>
                  <a:cubicBezTo>
                    <a:pt x="16994" y="16644"/>
                    <a:pt x="16945" y="16693"/>
                    <a:pt x="16945" y="16758"/>
                  </a:cubicBezTo>
                  <a:lnTo>
                    <a:pt x="16945" y="17345"/>
                  </a:lnTo>
                  <a:cubicBezTo>
                    <a:pt x="16945" y="17655"/>
                    <a:pt x="16582" y="17899"/>
                    <a:pt x="16121" y="17899"/>
                  </a:cubicBezTo>
                  <a:lnTo>
                    <a:pt x="14788" y="17899"/>
                  </a:lnTo>
                  <a:cubicBezTo>
                    <a:pt x="14691" y="17899"/>
                    <a:pt x="14594" y="17851"/>
                    <a:pt x="14594" y="17769"/>
                  </a:cubicBezTo>
                  <a:cubicBezTo>
                    <a:pt x="14594" y="17688"/>
                    <a:pt x="14667" y="17639"/>
                    <a:pt x="14788" y="17639"/>
                  </a:cubicBezTo>
                  <a:lnTo>
                    <a:pt x="16121" y="17639"/>
                  </a:lnTo>
                  <a:cubicBezTo>
                    <a:pt x="16364" y="17639"/>
                    <a:pt x="16582" y="17508"/>
                    <a:pt x="16582" y="17329"/>
                  </a:cubicBezTo>
                  <a:lnTo>
                    <a:pt x="16582" y="16742"/>
                  </a:lnTo>
                  <a:cubicBezTo>
                    <a:pt x="16582" y="16579"/>
                    <a:pt x="16727" y="16432"/>
                    <a:pt x="16945" y="16367"/>
                  </a:cubicBezTo>
                  <a:cubicBezTo>
                    <a:pt x="17164" y="16302"/>
                    <a:pt x="17430" y="16318"/>
                    <a:pt x="17600" y="16432"/>
                  </a:cubicBezTo>
                  <a:lnTo>
                    <a:pt x="21382" y="18633"/>
                  </a:lnTo>
                  <a:cubicBezTo>
                    <a:pt x="21527" y="18715"/>
                    <a:pt x="21600" y="18829"/>
                    <a:pt x="21600" y="18943"/>
                  </a:cubicBezTo>
                  <a:cubicBezTo>
                    <a:pt x="21600" y="19057"/>
                    <a:pt x="21527" y="19171"/>
                    <a:pt x="21382" y="19253"/>
                  </a:cubicBezTo>
                  <a:lnTo>
                    <a:pt x="17600" y="21453"/>
                  </a:lnTo>
                  <a:cubicBezTo>
                    <a:pt x="17503" y="21567"/>
                    <a:pt x="17382" y="21600"/>
                    <a:pt x="17236" y="21600"/>
                  </a:cubicBezTo>
                  <a:close/>
                </a:path>
              </a:pathLst>
            </a:custGeom>
            <a:solidFill>
              <a:schemeClr val="tx1">
                <a:lumMod val="50000"/>
                <a:lumOff val="5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latin typeface="Quicksand Light" pitchFamily="2" charset="0"/>
              </a:endParaRPr>
            </a:p>
          </p:txBody>
        </p:sp>
        <p:sp>
          <p:nvSpPr>
            <p:cNvPr id="41" name="Shape">
              <a:extLst>
                <a:ext uri="{FF2B5EF4-FFF2-40B4-BE49-F238E27FC236}">
                  <a16:creationId xmlns:a16="http://schemas.microsoft.com/office/drawing/2014/main" id="{EFA2C5BC-1A2C-4E7B-9638-A6AA52C4D5C7}"/>
                </a:ext>
              </a:extLst>
            </p:cNvPr>
            <p:cNvSpPr/>
            <p:nvPr/>
          </p:nvSpPr>
          <p:spPr>
            <a:xfrm>
              <a:off x="3162630" y="1528859"/>
              <a:ext cx="2856516" cy="4244228"/>
            </a:xfrm>
            <a:custGeom>
              <a:avLst/>
              <a:gdLst/>
              <a:ahLst/>
              <a:cxnLst>
                <a:cxn ang="0">
                  <a:pos x="wd2" y="hd2"/>
                </a:cxn>
                <a:cxn ang="5400000">
                  <a:pos x="wd2" y="hd2"/>
                </a:cxn>
                <a:cxn ang="10800000">
                  <a:pos x="wd2" y="hd2"/>
                </a:cxn>
                <a:cxn ang="16200000">
                  <a:pos x="wd2" y="hd2"/>
                </a:cxn>
              </a:cxnLst>
              <a:rect l="0" t="0" r="r" b="b"/>
              <a:pathLst>
                <a:path w="21600" h="21573" extrusionOk="0">
                  <a:moveTo>
                    <a:pt x="17944" y="21573"/>
                  </a:moveTo>
                  <a:lnTo>
                    <a:pt x="1380" y="21573"/>
                  </a:lnTo>
                  <a:cubicBezTo>
                    <a:pt x="605" y="21573"/>
                    <a:pt x="0" y="21150"/>
                    <a:pt x="0" y="20645"/>
                  </a:cubicBezTo>
                  <a:lnTo>
                    <a:pt x="0" y="1991"/>
                  </a:lnTo>
                  <a:cubicBezTo>
                    <a:pt x="0" y="1471"/>
                    <a:pt x="630" y="1064"/>
                    <a:pt x="1380" y="1064"/>
                  </a:cubicBezTo>
                  <a:lnTo>
                    <a:pt x="16127" y="1064"/>
                  </a:lnTo>
                  <a:cubicBezTo>
                    <a:pt x="16370" y="1064"/>
                    <a:pt x="16587" y="933"/>
                    <a:pt x="16587" y="754"/>
                  </a:cubicBezTo>
                  <a:lnTo>
                    <a:pt x="16587" y="413"/>
                  </a:lnTo>
                  <a:cubicBezTo>
                    <a:pt x="16587" y="250"/>
                    <a:pt x="16733" y="103"/>
                    <a:pt x="16951" y="38"/>
                  </a:cubicBezTo>
                  <a:cubicBezTo>
                    <a:pt x="17169" y="-27"/>
                    <a:pt x="17435" y="-11"/>
                    <a:pt x="17604" y="103"/>
                  </a:cubicBezTo>
                  <a:lnTo>
                    <a:pt x="21382" y="2301"/>
                  </a:lnTo>
                  <a:cubicBezTo>
                    <a:pt x="21527" y="2382"/>
                    <a:pt x="21600" y="2496"/>
                    <a:pt x="21600" y="2610"/>
                  </a:cubicBezTo>
                  <a:cubicBezTo>
                    <a:pt x="21600" y="2724"/>
                    <a:pt x="21527" y="2838"/>
                    <a:pt x="21382" y="2919"/>
                  </a:cubicBezTo>
                  <a:lnTo>
                    <a:pt x="17604" y="5117"/>
                  </a:lnTo>
                  <a:cubicBezTo>
                    <a:pt x="17411" y="5231"/>
                    <a:pt x="17169" y="5247"/>
                    <a:pt x="16951" y="5182"/>
                  </a:cubicBezTo>
                  <a:cubicBezTo>
                    <a:pt x="16733" y="5117"/>
                    <a:pt x="16587" y="4970"/>
                    <a:pt x="16587" y="4807"/>
                  </a:cubicBezTo>
                  <a:lnTo>
                    <a:pt x="16587" y="4221"/>
                  </a:lnTo>
                  <a:cubicBezTo>
                    <a:pt x="16587" y="4059"/>
                    <a:pt x="16394" y="3912"/>
                    <a:pt x="16127" y="3912"/>
                  </a:cubicBezTo>
                  <a:lnTo>
                    <a:pt x="14796" y="3912"/>
                  </a:lnTo>
                  <a:cubicBezTo>
                    <a:pt x="14699" y="3912"/>
                    <a:pt x="14602" y="3863"/>
                    <a:pt x="14602" y="3782"/>
                  </a:cubicBezTo>
                  <a:cubicBezTo>
                    <a:pt x="14602" y="3701"/>
                    <a:pt x="14674" y="3652"/>
                    <a:pt x="14796" y="3652"/>
                  </a:cubicBezTo>
                  <a:lnTo>
                    <a:pt x="16127" y="3652"/>
                  </a:lnTo>
                  <a:cubicBezTo>
                    <a:pt x="16587" y="3652"/>
                    <a:pt x="16951" y="3896"/>
                    <a:pt x="16951" y="4205"/>
                  </a:cubicBezTo>
                  <a:lnTo>
                    <a:pt x="16951" y="4791"/>
                  </a:lnTo>
                  <a:cubicBezTo>
                    <a:pt x="16951" y="4856"/>
                    <a:pt x="16999" y="4921"/>
                    <a:pt x="17096" y="4938"/>
                  </a:cubicBezTo>
                  <a:cubicBezTo>
                    <a:pt x="17193" y="4954"/>
                    <a:pt x="17290" y="4954"/>
                    <a:pt x="17362" y="4905"/>
                  </a:cubicBezTo>
                  <a:lnTo>
                    <a:pt x="21140" y="2708"/>
                  </a:lnTo>
                  <a:cubicBezTo>
                    <a:pt x="21188" y="2675"/>
                    <a:pt x="21237" y="2626"/>
                    <a:pt x="21237" y="2577"/>
                  </a:cubicBezTo>
                  <a:cubicBezTo>
                    <a:pt x="21237" y="2529"/>
                    <a:pt x="21213" y="2480"/>
                    <a:pt x="21140" y="2447"/>
                  </a:cubicBezTo>
                  <a:lnTo>
                    <a:pt x="17362" y="250"/>
                  </a:lnTo>
                  <a:cubicBezTo>
                    <a:pt x="17290" y="201"/>
                    <a:pt x="17193" y="201"/>
                    <a:pt x="17096" y="217"/>
                  </a:cubicBezTo>
                  <a:cubicBezTo>
                    <a:pt x="16999" y="250"/>
                    <a:pt x="16951" y="299"/>
                    <a:pt x="16951" y="364"/>
                  </a:cubicBezTo>
                  <a:lnTo>
                    <a:pt x="16951" y="705"/>
                  </a:lnTo>
                  <a:cubicBezTo>
                    <a:pt x="16951" y="1015"/>
                    <a:pt x="16587" y="1259"/>
                    <a:pt x="16127" y="1259"/>
                  </a:cubicBezTo>
                  <a:lnTo>
                    <a:pt x="1380" y="1259"/>
                  </a:lnTo>
                  <a:cubicBezTo>
                    <a:pt x="823" y="1259"/>
                    <a:pt x="363" y="1568"/>
                    <a:pt x="363" y="1943"/>
                  </a:cubicBezTo>
                  <a:lnTo>
                    <a:pt x="363" y="20596"/>
                  </a:lnTo>
                  <a:cubicBezTo>
                    <a:pt x="363" y="20971"/>
                    <a:pt x="823" y="21280"/>
                    <a:pt x="1380" y="21280"/>
                  </a:cubicBezTo>
                  <a:lnTo>
                    <a:pt x="17944" y="21280"/>
                  </a:lnTo>
                  <a:cubicBezTo>
                    <a:pt x="18500" y="21280"/>
                    <a:pt x="18961" y="20971"/>
                    <a:pt x="18961" y="20596"/>
                  </a:cubicBezTo>
                  <a:lnTo>
                    <a:pt x="18961" y="5214"/>
                  </a:lnTo>
                  <a:cubicBezTo>
                    <a:pt x="18961" y="5149"/>
                    <a:pt x="19033" y="5084"/>
                    <a:pt x="19154" y="5084"/>
                  </a:cubicBezTo>
                  <a:cubicBezTo>
                    <a:pt x="19275" y="5084"/>
                    <a:pt x="19348" y="5133"/>
                    <a:pt x="19348" y="5214"/>
                  </a:cubicBezTo>
                  <a:lnTo>
                    <a:pt x="19348" y="20596"/>
                  </a:lnTo>
                  <a:cubicBezTo>
                    <a:pt x="19348" y="21150"/>
                    <a:pt x="18718" y="21573"/>
                    <a:pt x="17944" y="21573"/>
                  </a:cubicBezTo>
                  <a:close/>
                </a:path>
              </a:pathLst>
            </a:custGeom>
            <a:solidFill>
              <a:schemeClr val="tx1">
                <a:lumMod val="50000"/>
                <a:lumOff val="5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latin typeface="Quicksand Light" pitchFamily="2" charset="0"/>
              </a:endParaRPr>
            </a:p>
          </p:txBody>
        </p:sp>
        <p:sp>
          <p:nvSpPr>
            <p:cNvPr id="42" name="Shape">
              <a:extLst>
                <a:ext uri="{FF2B5EF4-FFF2-40B4-BE49-F238E27FC236}">
                  <a16:creationId xmlns:a16="http://schemas.microsoft.com/office/drawing/2014/main" id="{E37E297B-727C-4F30-8A04-9EBC0E6B432D}"/>
                </a:ext>
              </a:extLst>
            </p:cNvPr>
            <p:cNvSpPr/>
            <p:nvPr/>
          </p:nvSpPr>
          <p:spPr>
            <a:xfrm>
              <a:off x="6172859" y="1720999"/>
              <a:ext cx="2853314" cy="4243142"/>
            </a:xfrm>
            <a:custGeom>
              <a:avLst/>
              <a:gdLst/>
              <a:ahLst/>
              <a:cxnLst>
                <a:cxn ang="0">
                  <a:pos x="wd2" y="hd2"/>
                </a:cxn>
                <a:cxn ang="5400000">
                  <a:pos x="wd2" y="hd2"/>
                </a:cxn>
                <a:cxn ang="10800000">
                  <a:pos x="wd2" y="hd2"/>
                </a:cxn>
                <a:cxn ang="16200000">
                  <a:pos x="wd2" y="hd2"/>
                </a:cxn>
              </a:cxnLst>
              <a:rect l="0" t="0" r="r" b="b"/>
              <a:pathLst>
                <a:path w="21600" h="21600" extrusionOk="0">
                  <a:moveTo>
                    <a:pt x="17236" y="21600"/>
                  </a:moveTo>
                  <a:cubicBezTo>
                    <a:pt x="17139" y="21600"/>
                    <a:pt x="17067" y="21584"/>
                    <a:pt x="16970" y="21567"/>
                  </a:cubicBezTo>
                  <a:cubicBezTo>
                    <a:pt x="16752" y="21502"/>
                    <a:pt x="16606" y="21355"/>
                    <a:pt x="16606" y="21192"/>
                  </a:cubicBezTo>
                  <a:lnTo>
                    <a:pt x="16606" y="20850"/>
                  </a:lnTo>
                  <a:cubicBezTo>
                    <a:pt x="16606" y="20687"/>
                    <a:pt x="16412" y="20540"/>
                    <a:pt x="16145" y="20540"/>
                  </a:cubicBezTo>
                  <a:lnTo>
                    <a:pt x="1382" y="20540"/>
                  </a:lnTo>
                  <a:cubicBezTo>
                    <a:pt x="606" y="20540"/>
                    <a:pt x="0" y="20117"/>
                    <a:pt x="0" y="19611"/>
                  </a:cubicBezTo>
                  <a:lnTo>
                    <a:pt x="0" y="929"/>
                  </a:lnTo>
                  <a:cubicBezTo>
                    <a:pt x="0" y="408"/>
                    <a:pt x="630" y="0"/>
                    <a:pt x="1382" y="0"/>
                  </a:cubicBezTo>
                  <a:lnTo>
                    <a:pt x="17964" y="0"/>
                  </a:lnTo>
                  <a:cubicBezTo>
                    <a:pt x="18739" y="0"/>
                    <a:pt x="19345" y="424"/>
                    <a:pt x="19345" y="929"/>
                  </a:cubicBezTo>
                  <a:lnTo>
                    <a:pt x="19345" y="16334"/>
                  </a:lnTo>
                  <a:cubicBezTo>
                    <a:pt x="19345" y="16400"/>
                    <a:pt x="19273" y="16465"/>
                    <a:pt x="19152" y="16465"/>
                  </a:cubicBezTo>
                  <a:cubicBezTo>
                    <a:pt x="19030" y="16465"/>
                    <a:pt x="18958" y="16416"/>
                    <a:pt x="18958" y="16334"/>
                  </a:cubicBezTo>
                  <a:lnTo>
                    <a:pt x="18958" y="929"/>
                  </a:lnTo>
                  <a:cubicBezTo>
                    <a:pt x="18958" y="554"/>
                    <a:pt x="18497" y="245"/>
                    <a:pt x="17939" y="245"/>
                  </a:cubicBezTo>
                  <a:lnTo>
                    <a:pt x="1358" y="245"/>
                  </a:lnTo>
                  <a:cubicBezTo>
                    <a:pt x="800" y="245"/>
                    <a:pt x="339" y="554"/>
                    <a:pt x="339" y="929"/>
                  </a:cubicBezTo>
                  <a:lnTo>
                    <a:pt x="339" y="19611"/>
                  </a:lnTo>
                  <a:cubicBezTo>
                    <a:pt x="339" y="19986"/>
                    <a:pt x="800" y="20296"/>
                    <a:pt x="1358" y="20296"/>
                  </a:cubicBezTo>
                  <a:lnTo>
                    <a:pt x="16121" y="20296"/>
                  </a:lnTo>
                  <a:cubicBezTo>
                    <a:pt x="16582" y="20296"/>
                    <a:pt x="16945" y="20540"/>
                    <a:pt x="16945" y="20850"/>
                  </a:cubicBezTo>
                  <a:lnTo>
                    <a:pt x="16945" y="21192"/>
                  </a:lnTo>
                  <a:cubicBezTo>
                    <a:pt x="16945" y="21258"/>
                    <a:pt x="16994" y="21323"/>
                    <a:pt x="17091" y="21339"/>
                  </a:cubicBezTo>
                  <a:cubicBezTo>
                    <a:pt x="17188" y="21372"/>
                    <a:pt x="17285" y="21355"/>
                    <a:pt x="17358" y="21307"/>
                  </a:cubicBezTo>
                  <a:lnTo>
                    <a:pt x="21139" y="19106"/>
                  </a:lnTo>
                  <a:cubicBezTo>
                    <a:pt x="21188" y="19073"/>
                    <a:pt x="21236" y="19024"/>
                    <a:pt x="21236" y="18975"/>
                  </a:cubicBezTo>
                  <a:cubicBezTo>
                    <a:pt x="21236" y="18926"/>
                    <a:pt x="21212" y="18878"/>
                    <a:pt x="21139" y="18845"/>
                  </a:cubicBezTo>
                  <a:lnTo>
                    <a:pt x="17358" y="16644"/>
                  </a:lnTo>
                  <a:cubicBezTo>
                    <a:pt x="17285" y="16595"/>
                    <a:pt x="17188" y="16595"/>
                    <a:pt x="17091" y="16612"/>
                  </a:cubicBezTo>
                  <a:cubicBezTo>
                    <a:pt x="16994" y="16644"/>
                    <a:pt x="16945" y="16693"/>
                    <a:pt x="16945" y="16758"/>
                  </a:cubicBezTo>
                  <a:lnTo>
                    <a:pt x="16945" y="17345"/>
                  </a:lnTo>
                  <a:cubicBezTo>
                    <a:pt x="16945" y="17655"/>
                    <a:pt x="16582" y="17899"/>
                    <a:pt x="16121" y="17899"/>
                  </a:cubicBezTo>
                  <a:lnTo>
                    <a:pt x="14788" y="17899"/>
                  </a:lnTo>
                  <a:cubicBezTo>
                    <a:pt x="14691" y="17899"/>
                    <a:pt x="14594" y="17851"/>
                    <a:pt x="14594" y="17769"/>
                  </a:cubicBezTo>
                  <a:cubicBezTo>
                    <a:pt x="14594" y="17688"/>
                    <a:pt x="14667" y="17639"/>
                    <a:pt x="14788" y="17639"/>
                  </a:cubicBezTo>
                  <a:lnTo>
                    <a:pt x="16121" y="17639"/>
                  </a:lnTo>
                  <a:cubicBezTo>
                    <a:pt x="16364" y="17639"/>
                    <a:pt x="16582" y="17508"/>
                    <a:pt x="16582" y="17329"/>
                  </a:cubicBezTo>
                  <a:lnTo>
                    <a:pt x="16582" y="16742"/>
                  </a:lnTo>
                  <a:cubicBezTo>
                    <a:pt x="16582" y="16579"/>
                    <a:pt x="16727" y="16432"/>
                    <a:pt x="16945" y="16367"/>
                  </a:cubicBezTo>
                  <a:cubicBezTo>
                    <a:pt x="17164" y="16302"/>
                    <a:pt x="17430" y="16318"/>
                    <a:pt x="17600" y="16432"/>
                  </a:cubicBezTo>
                  <a:lnTo>
                    <a:pt x="21382" y="18633"/>
                  </a:lnTo>
                  <a:cubicBezTo>
                    <a:pt x="21527" y="18715"/>
                    <a:pt x="21600" y="18829"/>
                    <a:pt x="21600" y="18943"/>
                  </a:cubicBezTo>
                  <a:cubicBezTo>
                    <a:pt x="21600" y="19057"/>
                    <a:pt x="21527" y="19171"/>
                    <a:pt x="21382" y="19253"/>
                  </a:cubicBezTo>
                  <a:lnTo>
                    <a:pt x="17600" y="21453"/>
                  </a:lnTo>
                  <a:cubicBezTo>
                    <a:pt x="17527" y="21567"/>
                    <a:pt x="17382" y="21600"/>
                    <a:pt x="17236" y="21600"/>
                  </a:cubicBezTo>
                  <a:close/>
                </a:path>
              </a:pathLst>
            </a:custGeom>
            <a:solidFill>
              <a:schemeClr val="tx1">
                <a:lumMod val="50000"/>
                <a:lumOff val="5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latin typeface="Quicksand Light" pitchFamily="2" charset="0"/>
              </a:endParaRPr>
            </a:p>
          </p:txBody>
        </p:sp>
        <p:sp>
          <p:nvSpPr>
            <p:cNvPr id="43" name="Shape">
              <a:extLst>
                <a:ext uri="{FF2B5EF4-FFF2-40B4-BE49-F238E27FC236}">
                  <a16:creationId xmlns:a16="http://schemas.microsoft.com/office/drawing/2014/main" id="{B942485A-26D1-4957-A4EF-3DB49630AEE8}"/>
                </a:ext>
              </a:extLst>
            </p:cNvPr>
            <p:cNvSpPr/>
            <p:nvPr/>
          </p:nvSpPr>
          <p:spPr>
            <a:xfrm>
              <a:off x="9183091" y="1528859"/>
              <a:ext cx="2856509" cy="4244228"/>
            </a:xfrm>
            <a:custGeom>
              <a:avLst/>
              <a:gdLst/>
              <a:ahLst/>
              <a:cxnLst>
                <a:cxn ang="0">
                  <a:pos x="wd2" y="hd2"/>
                </a:cxn>
                <a:cxn ang="5400000">
                  <a:pos x="wd2" y="hd2"/>
                </a:cxn>
                <a:cxn ang="10800000">
                  <a:pos x="wd2" y="hd2"/>
                </a:cxn>
                <a:cxn ang="16200000">
                  <a:pos x="wd2" y="hd2"/>
                </a:cxn>
              </a:cxnLst>
              <a:rect l="0" t="0" r="r" b="b"/>
              <a:pathLst>
                <a:path w="21600" h="21573" extrusionOk="0">
                  <a:moveTo>
                    <a:pt x="17944" y="21573"/>
                  </a:moveTo>
                  <a:lnTo>
                    <a:pt x="1380" y="21573"/>
                  </a:lnTo>
                  <a:cubicBezTo>
                    <a:pt x="605" y="21573"/>
                    <a:pt x="0" y="21150"/>
                    <a:pt x="0" y="20645"/>
                  </a:cubicBezTo>
                  <a:lnTo>
                    <a:pt x="0" y="1991"/>
                  </a:lnTo>
                  <a:cubicBezTo>
                    <a:pt x="0" y="1471"/>
                    <a:pt x="630" y="1064"/>
                    <a:pt x="1380" y="1064"/>
                  </a:cubicBezTo>
                  <a:lnTo>
                    <a:pt x="16127" y="1064"/>
                  </a:lnTo>
                  <a:cubicBezTo>
                    <a:pt x="16370" y="1064"/>
                    <a:pt x="16587" y="933"/>
                    <a:pt x="16587" y="754"/>
                  </a:cubicBezTo>
                  <a:lnTo>
                    <a:pt x="16587" y="413"/>
                  </a:lnTo>
                  <a:cubicBezTo>
                    <a:pt x="16587" y="250"/>
                    <a:pt x="16733" y="103"/>
                    <a:pt x="16951" y="38"/>
                  </a:cubicBezTo>
                  <a:cubicBezTo>
                    <a:pt x="17169" y="-27"/>
                    <a:pt x="17435" y="-11"/>
                    <a:pt x="17604" y="103"/>
                  </a:cubicBezTo>
                  <a:lnTo>
                    <a:pt x="21382" y="2301"/>
                  </a:lnTo>
                  <a:cubicBezTo>
                    <a:pt x="21527" y="2382"/>
                    <a:pt x="21600" y="2496"/>
                    <a:pt x="21600" y="2610"/>
                  </a:cubicBezTo>
                  <a:cubicBezTo>
                    <a:pt x="21600" y="2724"/>
                    <a:pt x="21527" y="2838"/>
                    <a:pt x="21382" y="2919"/>
                  </a:cubicBezTo>
                  <a:lnTo>
                    <a:pt x="17604" y="5117"/>
                  </a:lnTo>
                  <a:cubicBezTo>
                    <a:pt x="17411" y="5231"/>
                    <a:pt x="17169" y="5247"/>
                    <a:pt x="16951" y="5182"/>
                  </a:cubicBezTo>
                  <a:cubicBezTo>
                    <a:pt x="16733" y="5117"/>
                    <a:pt x="16587" y="4970"/>
                    <a:pt x="16587" y="4807"/>
                  </a:cubicBezTo>
                  <a:lnTo>
                    <a:pt x="16587" y="4221"/>
                  </a:lnTo>
                  <a:cubicBezTo>
                    <a:pt x="16587" y="4059"/>
                    <a:pt x="16394" y="3912"/>
                    <a:pt x="16127" y="3912"/>
                  </a:cubicBezTo>
                  <a:lnTo>
                    <a:pt x="14796" y="3912"/>
                  </a:lnTo>
                  <a:cubicBezTo>
                    <a:pt x="14699" y="3912"/>
                    <a:pt x="14602" y="3863"/>
                    <a:pt x="14602" y="3782"/>
                  </a:cubicBezTo>
                  <a:cubicBezTo>
                    <a:pt x="14602" y="3701"/>
                    <a:pt x="14674" y="3652"/>
                    <a:pt x="14796" y="3652"/>
                  </a:cubicBezTo>
                  <a:lnTo>
                    <a:pt x="16127" y="3652"/>
                  </a:lnTo>
                  <a:cubicBezTo>
                    <a:pt x="16587" y="3652"/>
                    <a:pt x="16951" y="3896"/>
                    <a:pt x="16951" y="4205"/>
                  </a:cubicBezTo>
                  <a:lnTo>
                    <a:pt x="16951" y="4791"/>
                  </a:lnTo>
                  <a:cubicBezTo>
                    <a:pt x="16951" y="4856"/>
                    <a:pt x="16999" y="4921"/>
                    <a:pt x="17096" y="4938"/>
                  </a:cubicBezTo>
                  <a:cubicBezTo>
                    <a:pt x="17193" y="4970"/>
                    <a:pt x="17290" y="4954"/>
                    <a:pt x="17362" y="4905"/>
                  </a:cubicBezTo>
                  <a:lnTo>
                    <a:pt x="21140" y="2708"/>
                  </a:lnTo>
                  <a:cubicBezTo>
                    <a:pt x="21188" y="2675"/>
                    <a:pt x="21237" y="2626"/>
                    <a:pt x="21237" y="2577"/>
                  </a:cubicBezTo>
                  <a:cubicBezTo>
                    <a:pt x="21237" y="2529"/>
                    <a:pt x="21213" y="2480"/>
                    <a:pt x="21140" y="2447"/>
                  </a:cubicBezTo>
                  <a:lnTo>
                    <a:pt x="17362" y="250"/>
                  </a:lnTo>
                  <a:cubicBezTo>
                    <a:pt x="17290" y="201"/>
                    <a:pt x="17193" y="201"/>
                    <a:pt x="17096" y="217"/>
                  </a:cubicBezTo>
                  <a:cubicBezTo>
                    <a:pt x="16999" y="233"/>
                    <a:pt x="16951" y="299"/>
                    <a:pt x="16951" y="364"/>
                  </a:cubicBezTo>
                  <a:lnTo>
                    <a:pt x="16951" y="705"/>
                  </a:lnTo>
                  <a:cubicBezTo>
                    <a:pt x="16951" y="1015"/>
                    <a:pt x="16587" y="1259"/>
                    <a:pt x="16127" y="1259"/>
                  </a:cubicBezTo>
                  <a:lnTo>
                    <a:pt x="1380" y="1259"/>
                  </a:lnTo>
                  <a:cubicBezTo>
                    <a:pt x="823" y="1259"/>
                    <a:pt x="363" y="1568"/>
                    <a:pt x="363" y="1943"/>
                  </a:cubicBezTo>
                  <a:lnTo>
                    <a:pt x="363" y="20596"/>
                  </a:lnTo>
                  <a:cubicBezTo>
                    <a:pt x="363" y="20971"/>
                    <a:pt x="823" y="21280"/>
                    <a:pt x="1380" y="21280"/>
                  </a:cubicBezTo>
                  <a:lnTo>
                    <a:pt x="17944" y="21280"/>
                  </a:lnTo>
                  <a:cubicBezTo>
                    <a:pt x="18500" y="21280"/>
                    <a:pt x="18961" y="20971"/>
                    <a:pt x="18961" y="20596"/>
                  </a:cubicBezTo>
                  <a:lnTo>
                    <a:pt x="18961" y="5214"/>
                  </a:lnTo>
                  <a:cubicBezTo>
                    <a:pt x="18961" y="5149"/>
                    <a:pt x="19033" y="5084"/>
                    <a:pt x="19154" y="5084"/>
                  </a:cubicBezTo>
                  <a:cubicBezTo>
                    <a:pt x="19275" y="5084"/>
                    <a:pt x="19348" y="5133"/>
                    <a:pt x="19348" y="5214"/>
                  </a:cubicBezTo>
                  <a:lnTo>
                    <a:pt x="19348" y="20596"/>
                  </a:lnTo>
                  <a:cubicBezTo>
                    <a:pt x="19324" y="21150"/>
                    <a:pt x="18694" y="21573"/>
                    <a:pt x="17944" y="21573"/>
                  </a:cubicBezTo>
                  <a:close/>
                </a:path>
              </a:pathLst>
            </a:custGeom>
            <a:solidFill>
              <a:schemeClr val="tx1">
                <a:lumMod val="50000"/>
                <a:lumOff val="5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latin typeface="Quicksand Light" pitchFamily="2" charset="0"/>
              </a:endParaRPr>
            </a:p>
          </p:txBody>
        </p:sp>
        <p:pic>
          <p:nvPicPr>
            <p:cNvPr id="48" name="Graphic 11" descr="Lâmpada e lápis com preenchimento sólido">
              <a:extLst>
                <a:ext uri="{FF2B5EF4-FFF2-40B4-BE49-F238E27FC236}">
                  <a16:creationId xmlns:a16="http://schemas.microsoft.com/office/drawing/2014/main" id="{DF81C25D-C8D9-4B6D-A808-2AC1D5F7FF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306745" y="1791539"/>
              <a:ext cx="450503" cy="450503"/>
            </a:xfrm>
            <a:prstGeom prst="rect">
              <a:avLst/>
            </a:prstGeom>
          </p:spPr>
        </p:pic>
        <p:pic>
          <p:nvPicPr>
            <p:cNvPr id="49" name="Graphic 12" descr="Boa Ideia com preenchimento sólido">
              <a:extLst>
                <a:ext uri="{FF2B5EF4-FFF2-40B4-BE49-F238E27FC236}">
                  <a16:creationId xmlns:a16="http://schemas.microsoft.com/office/drawing/2014/main" id="{0FB9EAB3-BD62-4551-A6CF-D9C6531962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358927" y="1804251"/>
              <a:ext cx="450503" cy="450503"/>
            </a:xfrm>
            <a:prstGeom prst="rect">
              <a:avLst/>
            </a:prstGeom>
          </p:spPr>
        </p:pic>
        <p:pic>
          <p:nvPicPr>
            <p:cNvPr id="50" name="Graphic 13" descr="Gears with solid fill">
              <a:extLst>
                <a:ext uri="{FF2B5EF4-FFF2-40B4-BE49-F238E27FC236}">
                  <a16:creationId xmlns:a16="http://schemas.microsoft.com/office/drawing/2014/main" id="{7B7BA0D9-BB35-4ACF-B36F-7D6A4857322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65406" y="5238871"/>
              <a:ext cx="450503" cy="450503"/>
            </a:xfrm>
            <a:prstGeom prst="rect">
              <a:avLst/>
            </a:prstGeom>
          </p:spPr>
        </p:pic>
        <p:pic>
          <p:nvPicPr>
            <p:cNvPr id="51" name="Graphic 14" descr="Saúde mental com preenchimento sólido">
              <a:extLst>
                <a:ext uri="{FF2B5EF4-FFF2-40B4-BE49-F238E27FC236}">
                  <a16:creationId xmlns:a16="http://schemas.microsoft.com/office/drawing/2014/main" id="{84B96BD7-6486-459F-8A6D-C3ED4E93E9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276606" y="5238871"/>
              <a:ext cx="450503" cy="450503"/>
            </a:xfrm>
            <a:prstGeom prst="rect">
              <a:avLst/>
            </a:prstGeom>
          </p:spPr>
        </p:pic>
        <p:sp>
          <p:nvSpPr>
            <p:cNvPr id="52" name="Retângulo: Cantos Arredondados 51">
              <a:extLst>
                <a:ext uri="{FF2B5EF4-FFF2-40B4-BE49-F238E27FC236}">
                  <a16:creationId xmlns:a16="http://schemas.microsoft.com/office/drawing/2014/main" id="{778ACCCD-11A0-40C9-88BA-28FEB6FC4402}"/>
                </a:ext>
              </a:extLst>
            </p:cNvPr>
            <p:cNvSpPr/>
            <p:nvPr/>
          </p:nvSpPr>
          <p:spPr>
            <a:xfrm>
              <a:off x="3260363" y="3796153"/>
              <a:ext cx="2358918" cy="1875291"/>
            </a:xfrm>
            <a:prstGeom prst="roundRect">
              <a:avLst>
                <a:gd name="adj" fmla="val 5266"/>
              </a:avLst>
            </a:prstGeom>
            <a:solidFill>
              <a:srgbClr val="28B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noProof="1">
                  <a:solidFill>
                    <a:schemeClr val="bg1"/>
                  </a:solidFill>
                  <a:latin typeface="Quicksand" pitchFamily="2" charset="0"/>
                </a:rPr>
                <a:t>Insights</a:t>
              </a:r>
            </a:p>
          </p:txBody>
        </p:sp>
        <p:sp>
          <p:nvSpPr>
            <p:cNvPr id="53" name="Retângulo: Cantos Arredondados 52">
              <a:extLst>
                <a:ext uri="{FF2B5EF4-FFF2-40B4-BE49-F238E27FC236}">
                  <a16:creationId xmlns:a16="http://schemas.microsoft.com/office/drawing/2014/main" id="{F26067C1-1D76-4C94-9002-218CEFA11070}"/>
                </a:ext>
              </a:extLst>
            </p:cNvPr>
            <p:cNvSpPr/>
            <p:nvPr/>
          </p:nvSpPr>
          <p:spPr>
            <a:xfrm>
              <a:off x="250799" y="1813215"/>
              <a:ext cx="2358918" cy="1982938"/>
            </a:xfrm>
            <a:prstGeom prst="roundRect">
              <a:avLst>
                <a:gd name="adj" fmla="val 5392"/>
              </a:avLst>
            </a:prstGeom>
            <a:solidFill>
              <a:srgbClr val="FFC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noProof="1">
                  <a:solidFill>
                    <a:schemeClr val="bg1"/>
                  </a:solidFill>
                  <a:latin typeface="Quicksand" pitchFamily="2" charset="0"/>
                </a:rPr>
                <a:t>Comportamentos e hábitos</a:t>
              </a:r>
            </a:p>
          </p:txBody>
        </p:sp>
        <p:sp>
          <p:nvSpPr>
            <p:cNvPr id="54" name="Retângulo: Cantos Arredondados 53">
              <a:extLst>
                <a:ext uri="{FF2B5EF4-FFF2-40B4-BE49-F238E27FC236}">
                  <a16:creationId xmlns:a16="http://schemas.microsoft.com/office/drawing/2014/main" id="{F4A334C0-4493-411E-B556-E4411A1C892A}"/>
                </a:ext>
              </a:extLst>
            </p:cNvPr>
            <p:cNvSpPr/>
            <p:nvPr/>
          </p:nvSpPr>
          <p:spPr>
            <a:xfrm>
              <a:off x="6271257" y="1813215"/>
              <a:ext cx="2358918" cy="1982938"/>
            </a:xfrm>
            <a:prstGeom prst="roundRect">
              <a:avLst>
                <a:gd name="adj" fmla="val 5266"/>
              </a:avLst>
            </a:prstGeom>
            <a:solidFill>
              <a:srgbClr val="2DBA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noProof="1">
                  <a:solidFill>
                    <a:schemeClr val="bg1"/>
                  </a:solidFill>
                  <a:latin typeface="Quicksand" pitchFamily="2" charset="0"/>
                </a:rPr>
                <a:t>Contextos, recomendações e funcionalidades</a:t>
              </a:r>
            </a:p>
          </p:txBody>
        </p:sp>
        <p:sp>
          <p:nvSpPr>
            <p:cNvPr id="55" name="Retângulo: Cantos Arredondados 54">
              <a:extLst>
                <a:ext uri="{FF2B5EF4-FFF2-40B4-BE49-F238E27FC236}">
                  <a16:creationId xmlns:a16="http://schemas.microsoft.com/office/drawing/2014/main" id="{496D245D-42D0-4304-BBB5-710A7718D4FB}"/>
                </a:ext>
              </a:extLst>
            </p:cNvPr>
            <p:cNvSpPr/>
            <p:nvPr/>
          </p:nvSpPr>
          <p:spPr>
            <a:xfrm>
              <a:off x="9286981" y="3796153"/>
              <a:ext cx="2358918" cy="1875291"/>
            </a:xfrm>
            <a:prstGeom prst="roundRect">
              <a:avLst>
                <a:gd name="adj" fmla="val 564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bg1"/>
                  </a:solidFill>
                  <a:latin typeface="Quicksand" pitchFamily="2" charset="0"/>
                </a:rPr>
                <a:t>Aumento do engajamento</a:t>
              </a:r>
            </a:p>
          </p:txBody>
        </p:sp>
      </p:grpSp>
      <p:grpSp>
        <p:nvGrpSpPr>
          <p:cNvPr id="5" name="Agrupar 4">
            <a:extLst>
              <a:ext uri="{FF2B5EF4-FFF2-40B4-BE49-F238E27FC236}">
                <a16:creationId xmlns:a16="http://schemas.microsoft.com/office/drawing/2014/main" id="{27639559-C0CC-4F6D-BEC4-D4413C4B361F}"/>
              </a:ext>
            </a:extLst>
          </p:cNvPr>
          <p:cNvGrpSpPr/>
          <p:nvPr/>
        </p:nvGrpSpPr>
        <p:grpSpPr>
          <a:xfrm>
            <a:off x="6812623" y="2927626"/>
            <a:ext cx="1329928" cy="1007960"/>
            <a:chOff x="5760432" y="2851548"/>
            <a:chExt cx="2440408" cy="1849599"/>
          </a:xfrm>
        </p:grpSpPr>
        <p:pic>
          <p:nvPicPr>
            <p:cNvPr id="56" name="Gráfico 55">
              <a:extLst>
                <a:ext uri="{FF2B5EF4-FFF2-40B4-BE49-F238E27FC236}">
                  <a16:creationId xmlns:a16="http://schemas.microsoft.com/office/drawing/2014/main" id="{1CC7B748-4FDF-4311-9FFE-A8D690F2AF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50314" y="2851548"/>
              <a:ext cx="860640" cy="838572"/>
            </a:xfrm>
            <a:prstGeom prst="rect">
              <a:avLst/>
            </a:prstGeom>
          </p:spPr>
        </p:pic>
        <p:sp>
          <p:nvSpPr>
            <p:cNvPr id="57" name="CaixaDeTexto 56">
              <a:extLst>
                <a:ext uri="{FF2B5EF4-FFF2-40B4-BE49-F238E27FC236}">
                  <a16:creationId xmlns:a16="http://schemas.microsoft.com/office/drawing/2014/main" id="{A6057098-777C-4471-A62D-BA1AC9438BC6}"/>
                </a:ext>
              </a:extLst>
            </p:cNvPr>
            <p:cNvSpPr txBox="1"/>
            <p:nvPr/>
          </p:nvSpPr>
          <p:spPr>
            <a:xfrm>
              <a:off x="5760432" y="3684565"/>
              <a:ext cx="2440408" cy="1016582"/>
            </a:xfrm>
            <a:prstGeom prst="rect">
              <a:avLst/>
            </a:prstGeom>
            <a:noFill/>
          </p:spPr>
          <p:txBody>
            <a:bodyPr wrap="square" rtlCol="0">
              <a:spAutoFit/>
            </a:bodyPr>
            <a:lstStyle/>
            <a:p>
              <a:r>
                <a:rPr lang="pt-BR" sz="1000" dirty="0">
                  <a:latin typeface="Quicksand Light" pitchFamily="2" charset="0"/>
                </a:rPr>
                <a:t>Arquitetura corporativa de dados da VR</a:t>
              </a:r>
            </a:p>
          </p:txBody>
        </p:sp>
      </p:grpSp>
      <p:pic>
        <p:nvPicPr>
          <p:cNvPr id="58" name="Imagem 57" descr="Tela preta com letras brancas&#10;&#10;Descrição gerada automaticamente">
            <a:extLst>
              <a:ext uri="{FF2B5EF4-FFF2-40B4-BE49-F238E27FC236}">
                <a16:creationId xmlns:a16="http://schemas.microsoft.com/office/drawing/2014/main" id="{CB737609-B3F8-4496-9B5B-57E4EA780559}"/>
              </a:ext>
            </a:extLst>
          </p:cNvPr>
          <p:cNvPicPr>
            <a:picLocks noChangeAspect="1"/>
          </p:cNvPicPr>
          <p:nvPr/>
        </p:nvPicPr>
        <p:blipFill>
          <a:blip r:embed="rId12"/>
          <a:stretch>
            <a:fillRect/>
          </a:stretch>
        </p:blipFill>
        <p:spPr>
          <a:xfrm>
            <a:off x="4642435" y="1400846"/>
            <a:ext cx="789264" cy="1169802"/>
          </a:xfrm>
          <a:prstGeom prst="rect">
            <a:avLst/>
          </a:prstGeom>
        </p:spPr>
      </p:pic>
      <p:pic>
        <p:nvPicPr>
          <p:cNvPr id="60" name="Gráfico 59" descr="Usuário com preenchimento sólido">
            <a:extLst>
              <a:ext uri="{FF2B5EF4-FFF2-40B4-BE49-F238E27FC236}">
                <a16:creationId xmlns:a16="http://schemas.microsoft.com/office/drawing/2014/main" id="{B2BBD4DA-2E3F-46A6-825B-EFDEF587A19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84272" y="1477421"/>
            <a:ext cx="1016652" cy="1016652"/>
          </a:xfrm>
          <a:prstGeom prst="rect">
            <a:avLst/>
          </a:prstGeom>
        </p:spPr>
      </p:pic>
      <p:pic>
        <p:nvPicPr>
          <p:cNvPr id="61" name="Gráfico 60" descr="Usuário com preenchimento sólido">
            <a:extLst>
              <a:ext uri="{FF2B5EF4-FFF2-40B4-BE49-F238E27FC236}">
                <a16:creationId xmlns:a16="http://schemas.microsoft.com/office/drawing/2014/main" id="{9C14120C-B0C3-4FA9-A950-91A0A3F5044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19747" y="2807525"/>
            <a:ext cx="1016652" cy="1016652"/>
          </a:xfrm>
          <a:prstGeom prst="rect">
            <a:avLst/>
          </a:prstGeom>
        </p:spPr>
      </p:pic>
    </p:spTree>
    <p:extLst>
      <p:ext uri="{BB962C8B-B14F-4D97-AF65-F5344CB8AC3E}">
        <p14:creationId xmlns:p14="http://schemas.microsoft.com/office/powerpoint/2010/main" val="235567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Detalhamento da arquitetura</a:t>
            </a:r>
          </a:p>
        </p:txBody>
      </p:sp>
      <p:sp>
        <p:nvSpPr>
          <p:cNvPr id="2" name="Subtítulo 1">
            <a:extLst>
              <a:ext uri="{FF2B5EF4-FFF2-40B4-BE49-F238E27FC236}">
                <a16:creationId xmlns:a16="http://schemas.microsoft.com/office/drawing/2014/main" id="{89B9C2DF-D91A-45AC-8C9B-DBF39CB45153}"/>
              </a:ext>
            </a:extLst>
          </p:cNvPr>
          <p:cNvSpPr>
            <a:spLocks noGrp="1"/>
          </p:cNvSpPr>
          <p:nvPr>
            <p:ph type="subTitle" idx="1"/>
          </p:nvPr>
        </p:nvSpPr>
        <p:spPr/>
        <p:txBody>
          <a:bodyPr>
            <a:normAutofit fontScale="92500" lnSpcReduction="10000"/>
          </a:bodyPr>
          <a:lstStyle/>
          <a:p>
            <a:r>
              <a:rPr lang="pt-BR" dirty="0"/>
              <a:t>Segregação de LGPD e dados de usuários</a:t>
            </a:r>
          </a:p>
        </p:txBody>
      </p:sp>
      <p:grpSp>
        <p:nvGrpSpPr>
          <p:cNvPr id="4" name="Agrupar 3">
            <a:extLst>
              <a:ext uri="{FF2B5EF4-FFF2-40B4-BE49-F238E27FC236}">
                <a16:creationId xmlns:a16="http://schemas.microsoft.com/office/drawing/2014/main" id="{035DCD05-E765-422F-BC29-F1ADB09517D2}"/>
              </a:ext>
            </a:extLst>
          </p:cNvPr>
          <p:cNvGrpSpPr/>
          <p:nvPr/>
        </p:nvGrpSpPr>
        <p:grpSpPr>
          <a:xfrm>
            <a:off x="819101" y="1812396"/>
            <a:ext cx="10482079" cy="4195982"/>
            <a:chOff x="1334783" y="3146584"/>
            <a:chExt cx="9144000" cy="3481230"/>
          </a:xfrm>
        </p:grpSpPr>
        <p:pic>
          <p:nvPicPr>
            <p:cNvPr id="5" name="Imagem 4" descr="Diagrama&#10;&#10;Descrição gerada automaticamente">
              <a:extLst>
                <a:ext uri="{FF2B5EF4-FFF2-40B4-BE49-F238E27FC236}">
                  <a16:creationId xmlns:a16="http://schemas.microsoft.com/office/drawing/2014/main" id="{4369DB3C-B47F-482A-9FEA-FAD7C5568220}"/>
                </a:ext>
              </a:extLst>
            </p:cNvPr>
            <p:cNvPicPr>
              <a:picLocks noChangeAspect="1"/>
            </p:cNvPicPr>
            <p:nvPr/>
          </p:nvPicPr>
          <p:blipFill rotWithShape="1">
            <a:blip r:embed="rId2">
              <a:extLst>
                <a:ext uri="{28A0092B-C50C-407E-A947-70E740481C1C}">
                  <a14:useLocalDpi xmlns:a14="http://schemas.microsoft.com/office/drawing/2010/main" val="0"/>
                </a:ext>
              </a:extLst>
            </a:blip>
            <a:srcRect t="36393"/>
            <a:stretch/>
          </p:blipFill>
          <p:spPr>
            <a:xfrm>
              <a:off x="1334783" y="3146584"/>
              <a:ext cx="9144000" cy="3481230"/>
            </a:xfrm>
            <a:prstGeom prst="rect">
              <a:avLst/>
            </a:prstGeom>
            <a:solidFill>
              <a:srgbClr val="C5E0B4"/>
            </a:solidFill>
            <a:ln>
              <a:noFill/>
            </a:ln>
          </p:spPr>
        </p:pic>
        <p:grpSp>
          <p:nvGrpSpPr>
            <p:cNvPr id="3" name="Agrupar 2">
              <a:extLst>
                <a:ext uri="{FF2B5EF4-FFF2-40B4-BE49-F238E27FC236}">
                  <a16:creationId xmlns:a16="http://schemas.microsoft.com/office/drawing/2014/main" id="{746B3E35-C11A-431F-B7A2-844B3480D9E1}"/>
                </a:ext>
              </a:extLst>
            </p:cNvPr>
            <p:cNvGrpSpPr/>
            <p:nvPr/>
          </p:nvGrpSpPr>
          <p:grpSpPr>
            <a:xfrm>
              <a:off x="1334783" y="3703175"/>
              <a:ext cx="6156000" cy="1177085"/>
              <a:chOff x="1334783" y="3703175"/>
              <a:chExt cx="6156000" cy="1177085"/>
            </a:xfrm>
          </p:grpSpPr>
          <p:pic>
            <p:nvPicPr>
              <p:cNvPr id="26" name="Imagem 25" descr="Tela preta com letras brancas&#10;&#10;Descrição gerada automaticamente">
                <a:extLst>
                  <a:ext uri="{FF2B5EF4-FFF2-40B4-BE49-F238E27FC236}">
                    <a16:creationId xmlns:a16="http://schemas.microsoft.com/office/drawing/2014/main" id="{DEDDB82A-C65B-4A59-894A-FA1383BF2088}"/>
                  </a:ext>
                </a:extLst>
              </p:cNvPr>
              <p:cNvPicPr>
                <a:picLocks noChangeAspect="1"/>
              </p:cNvPicPr>
              <p:nvPr/>
            </p:nvPicPr>
            <p:blipFill>
              <a:blip r:embed="rId3"/>
              <a:stretch>
                <a:fillRect/>
              </a:stretch>
            </p:blipFill>
            <p:spPr>
              <a:xfrm>
                <a:off x="1334783" y="3728753"/>
                <a:ext cx="648254" cy="960804"/>
              </a:xfrm>
              <a:prstGeom prst="rect">
                <a:avLst/>
              </a:prstGeom>
              <a:solidFill>
                <a:srgbClr val="C5E0B4"/>
              </a:solidFill>
              <a:ln>
                <a:noFill/>
              </a:ln>
            </p:spPr>
          </p:pic>
          <p:sp>
            <p:nvSpPr>
              <p:cNvPr id="29" name="Retângulo 28">
                <a:extLst>
                  <a:ext uri="{FF2B5EF4-FFF2-40B4-BE49-F238E27FC236}">
                    <a16:creationId xmlns:a16="http://schemas.microsoft.com/office/drawing/2014/main" id="{3FF9143F-DA25-424A-A225-5F16363A1833}"/>
                  </a:ext>
                </a:extLst>
              </p:cNvPr>
              <p:cNvSpPr/>
              <p:nvPr/>
            </p:nvSpPr>
            <p:spPr>
              <a:xfrm>
                <a:off x="3687678" y="3703175"/>
                <a:ext cx="1584000" cy="576000"/>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latin typeface="Quicksand Light" pitchFamily="2" charset="0"/>
                  </a:rPr>
                  <a:t>OnBoarding</a:t>
                </a:r>
                <a:r>
                  <a:rPr lang="pt-BR" sz="1200" dirty="0">
                    <a:solidFill>
                      <a:schemeClr val="tx1"/>
                    </a:solidFill>
                    <a:latin typeface="Quicksand Light" pitchFamily="2" charset="0"/>
                  </a:rPr>
                  <a:t> </a:t>
                </a:r>
                <a:r>
                  <a:rPr lang="pt-BR" sz="1200" dirty="0" err="1">
                    <a:solidFill>
                      <a:schemeClr val="tx1"/>
                    </a:solidFill>
                    <a:latin typeface="Quicksand Light" pitchFamily="2" charset="0"/>
                  </a:rPr>
                  <a:t>metada</a:t>
                </a:r>
                <a:endParaRPr lang="pt-BR" sz="1200" dirty="0">
                  <a:solidFill>
                    <a:schemeClr val="tx1"/>
                  </a:solidFill>
                  <a:latin typeface="Quicksand Light" pitchFamily="2" charset="0"/>
                </a:endParaRPr>
              </a:p>
            </p:txBody>
          </p:sp>
          <p:sp>
            <p:nvSpPr>
              <p:cNvPr id="30" name="Retângulo 29">
                <a:extLst>
                  <a:ext uri="{FF2B5EF4-FFF2-40B4-BE49-F238E27FC236}">
                    <a16:creationId xmlns:a16="http://schemas.microsoft.com/office/drawing/2014/main" id="{C021F30D-7F6D-4AC3-89CA-716F619A2ACD}"/>
                  </a:ext>
                </a:extLst>
              </p:cNvPr>
              <p:cNvSpPr/>
              <p:nvPr/>
            </p:nvSpPr>
            <p:spPr>
              <a:xfrm>
                <a:off x="5906783" y="3891309"/>
                <a:ext cx="1584000" cy="576000"/>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latin typeface="Quicksand Light" pitchFamily="2" charset="0"/>
                  </a:rPr>
                  <a:t>Integration</a:t>
                </a:r>
                <a:r>
                  <a:rPr lang="pt-BR" sz="1200" dirty="0">
                    <a:solidFill>
                      <a:schemeClr val="tx1"/>
                    </a:solidFill>
                    <a:latin typeface="Quicksand Light" pitchFamily="2" charset="0"/>
                  </a:rPr>
                  <a:t> </a:t>
                </a:r>
                <a:r>
                  <a:rPr lang="pt-BR" sz="1200" dirty="0" err="1">
                    <a:solidFill>
                      <a:schemeClr val="tx1"/>
                    </a:solidFill>
                    <a:latin typeface="Quicksand Light" pitchFamily="2" charset="0"/>
                  </a:rPr>
                  <a:t>Layer</a:t>
                </a:r>
                <a:endParaRPr lang="pt-BR" sz="1200" dirty="0">
                  <a:solidFill>
                    <a:schemeClr val="tx1"/>
                  </a:solidFill>
                  <a:latin typeface="Quicksand Light" pitchFamily="2" charset="0"/>
                </a:endParaRPr>
              </a:p>
            </p:txBody>
          </p:sp>
          <p:sp>
            <p:nvSpPr>
              <p:cNvPr id="33" name="Retângulo 32">
                <a:extLst>
                  <a:ext uri="{FF2B5EF4-FFF2-40B4-BE49-F238E27FC236}">
                    <a16:creationId xmlns:a16="http://schemas.microsoft.com/office/drawing/2014/main" id="{236A7DB2-A103-4A86-B216-85740FF79319}"/>
                  </a:ext>
                </a:extLst>
              </p:cNvPr>
              <p:cNvSpPr/>
              <p:nvPr/>
            </p:nvSpPr>
            <p:spPr>
              <a:xfrm>
                <a:off x="3687678" y="4304260"/>
                <a:ext cx="1584000" cy="576000"/>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latin typeface="Quicksand Light" pitchFamily="2" charset="0"/>
                  </a:rPr>
                  <a:t>Usage</a:t>
                </a:r>
                <a:r>
                  <a:rPr lang="pt-BR" sz="1200" dirty="0">
                    <a:solidFill>
                      <a:schemeClr val="tx1"/>
                    </a:solidFill>
                    <a:latin typeface="Quicksand Light" pitchFamily="2" charset="0"/>
                  </a:rPr>
                  <a:t> contente / </a:t>
                </a:r>
                <a:r>
                  <a:rPr lang="pt-BR" sz="1200" dirty="0" err="1">
                    <a:solidFill>
                      <a:schemeClr val="tx1"/>
                    </a:solidFill>
                    <a:latin typeface="Quicksand Light" pitchFamily="2" charset="0"/>
                  </a:rPr>
                  <a:t>Terms</a:t>
                </a:r>
                <a:r>
                  <a:rPr lang="pt-BR" sz="1200" dirty="0">
                    <a:solidFill>
                      <a:schemeClr val="tx1"/>
                    </a:solidFill>
                    <a:latin typeface="Quicksand Light" pitchFamily="2" charset="0"/>
                  </a:rPr>
                  <a:t> </a:t>
                </a:r>
                <a:r>
                  <a:rPr lang="pt-BR" sz="1200" dirty="0" err="1">
                    <a:solidFill>
                      <a:schemeClr val="tx1"/>
                    </a:solidFill>
                    <a:latin typeface="Quicksand Light" pitchFamily="2" charset="0"/>
                  </a:rPr>
                  <a:t>of</a:t>
                </a:r>
                <a:r>
                  <a:rPr lang="pt-BR" sz="1200" dirty="0">
                    <a:solidFill>
                      <a:schemeClr val="tx1"/>
                    </a:solidFill>
                    <a:latin typeface="Quicksand Light" pitchFamily="2" charset="0"/>
                  </a:rPr>
                  <a:t> use</a:t>
                </a:r>
              </a:p>
            </p:txBody>
          </p:sp>
        </p:grpSp>
      </p:grpSp>
      <p:sp>
        <p:nvSpPr>
          <p:cNvPr id="34" name="CaixaDeTexto 33">
            <a:extLst>
              <a:ext uri="{FF2B5EF4-FFF2-40B4-BE49-F238E27FC236}">
                <a16:creationId xmlns:a16="http://schemas.microsoft.com/office/drawing/2014/main" id="{04BBCD72-2546-4A5E-82F9-68C1D17E5299}"/>
              </a:ext>
            </a:extLst>
          </p:cNvPr>
          <p:cNvSpPr txBox="1"/>
          <p:nvPr/>
        </p:nvSpPr>
        <p:spPr>
          <a:xfrm>
            <a:off x="6096000" y="-9525"/>
            <a:ext cx="4738216" cy="827326"/>
          </a:xfrm>
          <a:custGeom>
            <a:avLst/>
            <a:gdLst>
              <a:gd name="connsiteX0" fmla="*/ 0 w 5095875"/>
              <a:gd name="connsiteY0" fmla="*/ 0 h 827326"/>
              <a:gd name="connsiteX1" fmla="*/ 5095875 w 5095875"/>
              <a:gd name="connsiteY1" fmla="*/ 0 h 827326"/>
              <a:gd name="connsiteX2" fmla="*/ 5095875 w 5095875"/>
              <a:gd name="connsiteY2" fmla="*/ 604236 h 827326"/>
              <a:gd name="connsiteX3" fmla="*/ 4872785 w 5095875"/>
              <a:gd name="connsiteY3" fmla="*/ 827326 h 827326"/>
              <a:gd name="connsiteX4" fmla="*/ 223089 w 5095875"/>
              <a:gd name="connsiteY4" fmla="*/ 827326 h 827326"/>
              <a:gd name="connsiteX5" fmla="*/ 0 w 5095875"/>
              <a:gd name="connsiteY5" fmla="*/ 604236 h 82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5875" h="827326">
                <a:moveTo>
                  <a:pt x="0" y="0"/>
                </a:moveTo>
                <a:lnTo>
                  <a:pt x="5095875" y="0"/>
                </a:lnTo>
                <a:lnTo>
                  <a:pt x="5095875" y="604236"/>
                </a:lnTo>
                <a:cubicBezTo>
                  <a:pt x="5095875" y="727445"/>
                  <a:pt x="4995994" y="827326"/>
                  <a:pt x="4872785" y="827326"/>
                </a:cubicBezTo>
                <a:lnTo>
                  <a:pt x="223089" y="827326"/>
                </a:lnTo>
                <a:cubicBezTo>
                  <a:pt x="99881" y="827326"/>
                  <a:pt x="0" y="727445"/>
                  <a:pt x="0" y="604236"/>
                </a:cubicBezTo>
                <a:close/>
              </a:path>
            </a:pathLst>
          </a:custGeom>
          <a:solidFill>
            <a:srgbClr val="525252"/>
          </a:solidFill>
        </p:spPr>
        <p:txBody>
          <a:bodyPr wrap="square" rtlCol="0" anchor="ctr">
            <a:noAutofit/>
          </a:bodyPr>
          <a:lstStyle/>
          <a:p>
            <a:r>
              <a:rPr lang="pt-BR" sz="1400" dirty="0">
                <a:solidFill>
                  <a:schemeClr val="bg1"/>
                </a:solidFill>
                <a:latin typeface="Quicksand Light" pitchFamily="2" charset="0"/>
              </a:rPr>
              <a:t>Proposição arquitetural para separação do </a:t>
            </a:r>
            <a:r>
              <a:rPr lang="pt-BR" sz="1400" dirty="0" err="1">
                <a:solidFill>
                  <a:schemeClr val="bg1"/>
                </a:solidFill>
                <a:latin typeface="Quicksand Light" pitchFamily="2" charset="0"/>
              </a:rPr>
              <a:t>onboarding</a:t>
            </a:r>
            <a:r>
              <a:rPr lang="pt-BR" sz="1400" dirty="0">
                <a:solidFill>
                  <a:schemeClr val="bg1"/>
                </a:solidFill>
                <a:latin typeface="Quicksand Light" pitchFamily="2" charset="0"/>
              </a:rPr>
              <a:t>, dados e termos de uso por </a:t>
            </a:r>
            <a:r>
              <a:rPr lang="pt-BR" sz="1400" dirty="0" err="1">
                <a:solidFill>
                  <a:schemeClr val="bg1"/>
                </a:solidFill>
                <a:latin typeface="Quicksand Light" pitchFamily="2" charset="0"/>
              </a:rPr>
              <a:t>tenants</a:t>
            </a:r>
            <a:r>
              <a:rPr lang="pt-BR" sz="1400" dirty="0">
                <a:solidFill>
                  <a:schemeClr val="bg1"/>
                </a:solidFill>
                <a:latin typeface="Quicksand Light" pitchFamily="2" charset="0"/>
              </a:rPr>
              <a:t>.</a:t>
            </a:r>
          </a:p>
        </p:txBody>
      </p:sp>
    </p:spTree>
    <p:extLst>
      <p:ext uri="{BB962C8B-B14F-4D97-AF65-F5344CB8AC3E}">
        <p14:creationId xmlns:p14="http://schemas.microsoft.com/office/powerpoint/2010/main" val="282123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18C671E1-286C-415F-ACF4-30D3B41764BD}"/>
              </a:ext>
            </a:extLst>
          </p:cNvPr>
          <p:cNvSpPr txBox="1"/>
          <p:nvPr/>
        </p:nvSpPr>
        <p:spPr>
          <a:xfrm>
            <a:off x="0" y="933542"/>
            <a:ext cx="12191999" cy="1529365"/>
          </a:xfrm>
          <a:prstGeom prst="rect">
            <a:avLst/>
          </a:prstGeom>
          <a:solidFill>
            <a:srgbClr val="525252"/>
          </a:solidFill>
        </p:spPr>
        <p:txBody>
          <a:bodyPr wrap="square" lIns="91440" tIns="45720" rIns="91440" bIns="45720" rtlCol="0" anchor="ctr">
            <a:noAutofit/>
          </a:bodyPr>
          <a:lstStyle/>
          <a:p>
            <a:pPr>
              <a:spcAft>
                <a:spcPts val="1200"/>
              </a:spcAft>
            </a:pPr>
            <a:r>
              <a:rPr lang="pt-BR" dirty="0">
                <a:solidFill>
                  <a:schemeClr val="bg1"/>
                </a:solidFill>
                <a:latin typeface="Quicksand Light"/>
              </a:rPr>
              <a:t>A proposição sugere a organização do </a:t>
            </a:r>
            <a:r>
              <a:rPr lang="pt-BR" dirty="0" err="1">
                <a:solidFill>
                  <a:schemeClr val="bg1"/>
                </a:solidFill>
                <a:latin typeface="Quicksand Light"/>
              </a:rPr>
              <a:t>SuperApp</a:t>
            </a:r>
            <a:r>
              <a:rPr lang="pt-BR" dirty="0">
                <a:solidFill>
                  <a:schemeClr val="bg1"/>
                </a:solidFill>
                <a:latin typeface="Quicksand Light"/>
              </a:rPr>
              <a:t> em </a:t>
            </a:r>
            <a:r>
              <a:rPr lang="pt-BR" dirty="0" err="1">
                <a:solidFill>
                  <a:schemeClr val="bg1"/>
                </a:solidFill>
                <a:latin typeface="Quicksand Light"/>
              </a:rPr>
              <a:t>monorepositórios</a:t>
            </a:r>
            <a:r>
              <a:rPr lang="pt-BR" dirty="0">
                <a:solidFill>
                  <a:schemeClr val="bg1"/>
                </a:solidFill>
                <a:latin typeface="Quicksand Light"/>
              </a:rPr>
              <a:t> utilizando </a:t>
            </a:r>
            <a:r>
              <a:rPr lang="pt-BR" dirty="0" err="1">
                <a:solidFill>
                  <a:schemeClr val="bg1"/>
                </a:solidFill>
                <a:latin typeface="Quicksand Light"/>
              </a:rPr>
              <a:t>Schemes</a:t>
            </a:r>
            <a:r>
              <a:rPr lang="pt-BR" dirty="0">
                <a:solidFill>
                  <a:schemeClr val="bg1"/>
                </a:solidFill>
                <a:latin typeface="Quicksand Light"/>
              </a:rPr>
              <a:t>(iOS) e </a:t>
            </a:r>
            <a:r>
              <a:rPr lang="pt-BR" dirty="0" err="1">
                <a:solidFill>
                  <a:schemeClr val="bg1"/>
                </a:solidFill>
                <a:latin typeface="Quicksand Light"/>
              </a:rPr>
              <a:t>Flavors</a:t>
            </a:r>
            <a:r>
              <a:rPr lang="pt-BR" dirty="0">
                <a:solidFill>
                  <a:schemeClr val="bg1"/>
                </a:solidFill>
                <a:latin typeface="Quicksand Light"/>
              </a:rPr>
              <a:t>(Android) que irão definir cada </a:t>
            </a:r>
            <a:r>
              <a:rPr lang="pt-BR" dirty="0" err="1">
                <a:solidFill>
                  <a:schemeClr val="bg1"/>
                </a:solidFill>
                <a:latin typeface="Quicksand Light"/>
              </a:rPr>
              <a:t>tenant</a:t>
            </a:r>
            <a:r>
              <a:rPr lang="pt-BR" dirty="0">
                <a:solidFill>
                  <a:schemeClr val="bg1"/>
                </a:solidFill>
                <a:latin typeface="Quicksand Light"/>
              </a:rPr>
              <a:t> do </a:t>
            </a:r>
            <a:r>
              <a:rPr lang="pt-BR" dirty="0" err="1">
                <a:solidFill>
                  <a:schemeClr val="bg1"/>
                </a:solidFill>
                <a:latin typeface="Quicksand Light"/>
              </a:rPr>
              <a:t>whitelabel</a:t>
            </a:r>
            <a:r>
              <a:rPr lang="pt-BR" dirty="0">
                <a:solidFill>
                  <a:schemeClr val="bg1"/>
                </a:solidFill>
                <a:latin typeface="Quicksand Light"/>
              </a:rPr>
              <a:t>. Os scripts para testes unitários, de integração e E2E (</a:t>
            </a:r>
            <a:r>
              <a:rPr lang="pt-BR" dirty="0" err="1">
                <a:solidFill>
                  <a:schemeClr val="bg1"/>
                </a:solidFill>
                <a:latin typeface="Quicksand Light"/>
              </a:rPr>
              <a:t>end</a:t>
            </a:r>
            <a:r>
              <a:rPr lang="pt-BR" dirty="0">
                <a:solidFill>
                  <a:schemeClr val="bg1"/>
                </a:solidFill>
                <a:latin typeface="Quicksand Light"/>
              </a:rPr>
              <a:t> </a:t>
            </a:r>
            <a:r>
              <a:rPr lang="pt-BR" dirty="0" err="1">
                <a:solidFill>
                  <a:schemeClr val="bg1"/>
                </a:solidFill>
                <a:latin typeface="Quicksand Light"/>
              </a:rPr>
              <a:t>to</a:t>
            </a:r>
            <a:r>
              <a:rPr lang="pt-BR" dirty="0">
                <a:solidFill>
                  <a:schemeClr val="bg1"/>
                </a:solidFill>
                <a:latin typeface="Quicksand Light"/>
              </a:rPr>
              <a:t> </a:t>
            </a:r>
            <a:r>
              <a:rPr lang="pt-BR" dirty="0" err="1">
                <a:solidFill>
                  <a:schemeClr val="bg1"/>
                </a:solidFill>
                <a:latin typeface="Quicksand Light"/>
              </a:rPr>
              <a:t>end</a:t>
            </a:r>
            <a:r>
              <a:rPr lang="pt-BR" dirty="0">
                <a:solidFill>
                  <a:schemeClr val="bg1"/>
                </a:solidFill>
                <a:latin typeface="Quicksand Light"/>
              </a:rPr>
              <a:t>) estão juntos contidos em cada repositório. Por padrão, o pipeline é acionado automaticamente por </a:t>
            </a:r>
            <a:r>
              <a:rPr lang="pt-BR" dirty="0" err="1">
                <a:solidFill>
                  <a:schemeClr val="bg1"/>
                </a:solidFill>
                <a:latin typeface="Quicksand Light"/>
              </a:rPr>
              <a:t>commit</a:t>
            </a:r>
            <a:r>
              <a:rPr lang="pt-BR" dirty="0">
                <a:solidFill>
                  <a:schemeClr val="bg1"/>
                </a:solidFill>
                <a:latin typeface="Quicksand Light"/>
              </a:rPr>
              <a:t> em </a:t>
            </a:r>
            <a:r>
              <a:rPr lang="pt-BR" dirty="0" err="1">
                <a:solidFill>
                  <a:schemeClr val="bg1"/>
                </a:solidFill>
                <a:latin typeface="Quicksand Light"/>
              </a:rPr>
              <a:t>branch</a:t>
            </a:r>
            <a:r>
              <a:rPr lang="pt-BR" dirty="0">
                <a:solidFill>
                  <a:schemeClr val="bg1"/>
                </a:solidFill>
                <a:latin typeface="Quicksand Light"/>
              </a:rPr>
              <a:t> master e </a:t>
            </a:r>
            <a:r>
              <a:rPr lang="pt-BR" dirty="0" err="1">
                <a:solidFill>
                  <a:schemeClr val="bg1"/>
                </a:solidFill>
                <a:latin typeface="Quicksand Light"/>
              </a:rPr>
              <a:t>tags</a:t>
            </a:r>
            <a:r>
              <a:rPr lang="pt-BR" dirty="0">
                <a:solidFill>
                  <a:schemeClr val="bg1"/>
                </a:solidFill>
                <a:latin typeface="Quicksand Light"/>
              </a:rPr>
              <a:t> (versões) e o build é feito para todos os </a:t>
            </a:r>
            <a:r>
              <a:rPr lang="pt-BR" dirty="0" err="1">
                <a:solidFill>
                  <a:schemeClr val="bg1"/>
                </a:solidFill>
                <a:latin typeface="Quicksand Light"/>
              </a:rPr>
              <a:t>tenants</a:t>
            </a:r>
            <a:r>
              <a:rPr lang="pt-BR" dirty="0">
                <a:solidFill>
                  <a:schemeClr val="bg1"/>
                </a:solidFill>
                <a:latin typeface="Quicksand Light"/>
              </a:rPr>
              <a:t>. Para um build de um </a:t>
            </a:r>
            <a:r>
              <a:rPr lang="pt-BR" dirty="0" err="1">
                <a:solidFill>
                  <a:schemeClr val="bg1"/>
                </a:solidFill>
                <a:latin typeface="Quicksand Light"/>
              </a:rPr>
              <a:t>tenant</a:t>
            </a:r>
            <a:r>
              <a:rPr lang="pt-BR" dirty="0">
                <a:solidFill>
                  <a:schemeClr val="bg1"/>
                </a:solidFill>
                <a:latin typeface="Quicksand Light"/>
              </a:rPr>
              <a:t> específico, é necessário o acionamento manual com configuração de parâmetros.</a:t>
            </a:r>
            <a:endParaRPr lang="pt-BR" dirty="0">
              <a:solidFill>
                <a:schemeClr val="bg1"/>
              </a:solidFill>
              <a:latin typeface="Quicksand Light" pitchFamily="2" charset="0"/>
            </a:endParaRPr>
          </a:p>
        </p:txBody>
      </p:sp>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Detalhamento da arquitetura</a:t>
            </a:r>
          </a:p>
        </p:txBody>
      </p:sp>
      <p:sp>
        <p:nvSpPr>
          <p:cNvPr id="2" name="Subtítulo 1">
            <a:extLst>
              <a:ext uri="{FF2B5EF4-FFF2-40B4-BE49-F238E27FC236}">
                <a16:creationId xmlns:a16="http://schemas.microsoft.com/office/drawing/2014/main" id="{89B9C2DF-D91A-45AC-8C9B-DBF39CB45153}"/>
              </a:ext>
            </a:extLst>
          </p:cNvPr>
          <p:cNvSpPr>
            <a:spLocks noGrp="1"/>
          </p:cNvSpPr>
          <p:nvPr>
            <p:ph type="subTitle" idx="1"/>
          </p:nvPr>
        </p:nvSpPr>
        <p:spPr/>
        <p:txBody>
          <a:bodyPr vert="horz" lIns="91440" tIns="45720" rIns="91440" bIns="45720" rtlCol="0" anchor="t">
            <a:normAutofit fontScale="92500" lnSpcReduction="10000"/>
          </a:bodyPr>
          <a:lstStyle/>
          <a:p>
            <a:r>
              <a:rPr lang="pt-BR" dirty="0">
                <a:latin typeface="Quicksand Light"/>
              </a:rPr>
              <a:t>Mobile CI/CD</a:t>
            </a:r>
          </a:p>
        </p:txBody>
      </p:sp>
      <p:sp>
        <p:nvSpPr>
          <p:cNvPr id="7" name="CaixaDeTexto 6">
            <a:extLst>
              <a:ext uri="{FF2B5EF4-FFF2-40B4-BE49-F238E27FC236}">
                <a16:creationId xmlns:a16="http://schemas.microsoft.com/office/drawing/2014/main" id="{068A58D6-75AF-4859-910C-49478BD00D9D}"/>
              </a:ext>
            </a:extLst>
          </p:cNvPr>
          <p:cNvSpPr txBox="1"/>
          <p:nvPr/>
        </p:nvSpPr>
        <p:spPr>
          <a:xfrm>
            <a:off x="5591177" y="-12701"/>
            <a:ext cx="5095875" cy="765175"/>
          </a:xfrm>
          <a:custGeom>
            <a:avLst/>
            <a:gdLst>
              <a:gd name="connsiteX0" fmla="*/ 0 w 5095875"/>
              <a:gd name="connsiteY0" fmla="*/ 0 h 827326"/>
              <a:gd name="connsiteX1" fmla="*/ 5095875 w 5095875"/>
              <a:gd name="connsiteY1" fmla="*/ 0 h 827326"/>
              <a:gd name="connsiteX2" fmla="*/ 5095875 w 5095875"/>
              <a:gd name="connsiteY2" fmla="*/ 604236 h 827326"/>
              <a:gd name="connsiteX3" fmla="*/ 4872785 w 5095875"/>
              <a:gd name="connsiteY3" fmla="*/ 827326 h 827326"/>
              <a:gd name="connsiteX4" fmla="*/ 223089 w 5095875"/>
              <a:gd name="connsiteY4" fmla="*/ 827326 h 827326"/>
              <a:gd name="connsiteX5" fmla="*/ 0 w 5095875"/>
              <a:gd name="connsiteY5" fmla="*/ 604236 h 82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5875" h="827326">
                <a:moveTo>
                  <a:pt x="0" y="0"/>
                </a:moveTo>
                <a:lnTo>
                  <a:pt x="5095875" y="0"/>
                </a:lnTo>
                <a:lnTo>
                  <a:pt x="5095875" y="604236"/>
                </a:lnTo>
                <a:cubicBezTo>
                  <a:pt x="5095875" y="727445"/>
                  <a:pt x="4995994" y="827326"/>
                  <a:pt x="4872785" y="827326"/>
                </a:cubicBezTo>
                <a:lnTo>
                  <a:pt x="223089" y="827326"/>
                </a:lnTo>
                <a:cubicBezTo>
                  <a:pt x="99881" y="827326"/>
                  <a:pt x="0" y="727445"/>
                  <a:pt x="0" y="604236"/>
                </a:cubicBezTo>
                <a:close/>
              </a:path>
            </a:pathLst>
          </a:custGeom>
          <a:solidFill>
            <a:srgbClr val="525252"/>
          </a:solidFill>
        </p:spPr>
        <p:txBody>
          <a:bodyPr wrap="square" lIns="91440" tIns="45720" rIns="91440" bIns="45720" rtlCol="0" anchor="ctr">
            <a:noAutofit/>
          </a:bodyPr>
          <a:lstStyle/>
          <a:p>
            <a:pPr algn="ctr"/>
            <a:r>
              <a:rPr lang="pt-BR" sz="1400">
                <a:solidFill>
                  <a:schemeClr val="bg1"/>
                </a:solidFill>
                <a:latin typeface="Quicksand Light"/>
              </a:rPr>
              <a:t>Proposição de fluxos padrão para integração &amp; delivery </a:t>
            </a:r>
            <a:r>
              <a:rPr lang="pt-BR" sz="1400" dirty="0">
                <a:solidFill>
                  <a:schemeClr val="bg1"/>
                </a:solidFill>
                <a:latin typeface="Quicksand Light"/>
              </a:rPr>
              <a:t>(CI/CD) de </a:t>
            </a:r>
            <a:r>
              <a:rPr lang="pt-BR" sz="1400" dirty="0" err="1">
                <a:solidFill>
                  <a:schemeClr val="bg1"/>
                </a:solidFill>
                <a:latin typeface="Quicksand Light"/>
              </a:rPr>
              <a:t>SuperApp</a:t>
            </a:r>
            <a:r>
              <a:rPr lang="pt-BR" sz="1400">
                <a:solidFill>
                  <a:schemeClr val="bg1"/>
                </a:solidFill>
                <a:latin typeface="Quicksand Light"/>
              </a:rPr>
              <a:t> </a:t>
            </a:r>
            <a:r>
              <a:rPr lang="pt-BR" sz="1400" dirty="0" err="1">
                <a:solidFill>
                  <a:schemeClr val="bg1"/>
                </a:solidFill>
                <a:latin typeface="Quicksand Light"/>
              </a:rPr>
              <a:t>whitelabel</a:t>
            </a:r>
            <a:r>
              <a:rPr lang="pt-BR" sz="1400">
                <a:solidFill>
                  <a:schemeClr val="bg1"/>
                </a:solidFill>
                <a:latin typeface="Quicksand Light"/>
              </a:rPr>
              <a:t> nas lojas Google e Apple</a:t>
            </a:r>
          </a:p>
        </p:txBody>
      </p:sp>
      <p:pic>
        <p:nvPicPr>
          <p:cNvPr id="6" name="Imagem 7" descr="Interface gráfica do usuário&#10;&#10;Descrição gerada automaticamente">
            <a:extLst>
              <a:ext uri="{FF2B5EF4-FFF2-40B4-BE49-F238E27FC236}">
                <a16:creationId xmlns:a16="http://schemas.microsoft.com/office/drawing/2014/main" id="{3C02DA1D-FB98-4FD7-8B6C-599DF0AB88DC}"/>
              </a:ext>
            </a:extLst>
          </p:cNvPr>
          <p:cNvPicPr>
            <a:picLocks noChangeAspect="1"/>
          </p:cNvPicPr>
          <p:nvPr/>
        </p:nvPicPr>
        <p:blipFill>
          <a:blip r:embed="rId3"/>
          <a:stretch>
            <a:fillRect/>
          </a:stretch>
        </p:blipFill>
        <p:spPr>
          <a:xfrm>
            <a:off x="390150" y="2567858"/>
            <a:ext cx="2690124" cy="4114800"/>
          </a:xfrm>
          <a:prstGeom prst="rect">
            <a:avLst/>
          </a:prstGeom>
        </p:spPr>
      </p:pic>
      <p:pic>
        <p:nvPicPr>
          <p:cNvPr id="8" name="Imagem 8" descr="Uma imagem contendo Interface gráfica do usuário&#10;&#10;Descrição gerada automaticamente">
            <a:extLst>
              <a:ext uri="{FF2B5EF4-FFF2-40B4-BE49-F238E27FC236}">
                <a16:creationId xmlns:a16="http://schemas.microsoft.com/office/drawing/2014/main" id="{4896C1D7-2090-4034-9809-C5F8F1FEF0D3}"/>
              </a:ext>
            </a:extLst>
          </p:cNvPr>
          <p:cNvPicPr>
            <a:picLocks noChangeAspect="1"/>
          </p:cNvPicPr>
          <p:nvPr/>
        </p:nvPicPr>
        <p:blipFill>
          <a:blip r:embed="rId4"/>
          <a:stretch>
            <a:fillRect/>
          </a:stretch>
        </p:blipFill>
        <p:spPr>
          <a:xfrm>
            <a:off x="3351980" y="2716655"/>
            <a:ext cx="4676422" cy="1580366"/>
          </a:xfrm>
          <a:prstGeom prst="rect">
            <a:avLst/>
          </a:prstGeom>
        </p:spPr>
      </p:pic>
      <p:pic>
        <p:nvPicPr>
          <p:cNvPr id="9" name="Imagem 9" descr="Uma imagem contendo Interface gráfica do usuário&#10;&#10;Descrição gerada automaticamente">
            <a:extLst>
              <a:ext uri="{FF2B5EF4-FFF2-40B4-BE49-F238E27FC236}">
                <a16:creationId xmlns:a16="http://schemas.microsoft.com/office/drawing/2014/main" id="{3EAE8FA1-2155-4279-A5E1-679CE51D7B90}"/>
              </a:ext>
            </a:extLst>
          </p:cNvPr>
          <p:cNvPicPr>
            <a:picLocks noChangeAspect="1"/>
          </p:cNvPicPr>
          <p:nvPr/>
        </p:nvPicPr>
        <p:blipFill>
          <a:blip r:embed="rId5"/>
          <a:stretch>
            <a:fillRect/>
          </a:stretch>
        </p:blipFill>
        <p:spPr>
          <a:xfrm>
            <a:off x="3347884" y="4982497"/>
            <a:ext cx="4660490" cy="1698522"/>
          </a:xfrm>
          <a:prstGeom prst="rect">
            <a:avLst/>
          </a:prstGeom>
        </p:spPr>
      </p:pic>
      <p:pic>
        <p:nvPicPr>
          <p:cNvPr id="11" name="Imagem 11" descr="Interface gráfica do usuário, Texto, Aplicativo&#10;&#10;Descrição gerada automaticamente">
            <a:extLst>
              <a:ext uri="{FF2B5EF4-FFF2-40B4-BE49-F238E27FC236}">
                <a16:creationId xmlns:a16="http://schemas.microsoft.com/office/drawing/2014/main" id="{7DE63DB5-D5F6-4452-A490-60DFB9B86998}"/>
              </a:ext>
            </a:extLst>
          </p:cNvPr>
          <p:cNvPicPr>
            <a:picLocks noChangeAspect="1"/>
          </p:cNvPicPr>
          <p:nvPr/>
        </p:nvPicPr>
        <p:blipFill>
          <a:blip r:embed="rId6"/>
          <a:stretch>
            <a:fillRect/>
          </a:stretch>
        </p:blipFill>
        <p:spPr>
          <a:xfrm>
            <a:off x="8018206" y="4195916"/>
            <a:ext cx="4168876" cy="1477296"/>
          </a:xfrm>
          <a:prstGeom prst="rect">
            <a:avLst/>
          </a:prstGeom>
        </p:spPr>
      </p:pic>
    </p:spTree>
    <p:extLst>
      <p:ext uri="{BB962C8B-B14F-4D97-AF65-F5344CB8AC3E}">
        <p14:creationId xmlns:p14="http://schemas.microsoft.com/office/powerpoint/2010/main" val="3923042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ela 12">
            <a:extLst>
              <a:ext uri="{FF2B5EF4-FFF2-40B4-BE49-F238E27FC236}">
                <a16:creationId xmlns:a16="http://schemas.microsoft.com/office/drawing/2014/main" id="{68F363BA-98B7-4B52-BC8D-598F7516CE0E}"/>
              </a:ext>
            </a:extLst>
          </p:cNvPr>
          <p:cNvGraphicFramePr>
            <a:graphicFrameLocks noGrp="1"/>
          </p:cNvGraphicFramePr>
          <p:nvPr>
            <p:extLst>
              <p:ext uri="{D42A27DB-BD31-4B8C-83A1-F6EECF244321}">
                <p14:modId xmlns:p14="http://schemas.microsoft.com/office/powerpoint/2010/main" val="1071548914"/>
              </p:ext>
            </p:extLst>
          </p:nvPr>
        </p:nvGraphicFramePr>
        <p:xfrm>
          <a:off x="0" y="911225"/>
          <a:ext cx="12192000" cy="5946776"/>
        </p:xfrm>
        <a:graphic>
          <a:graphicData uri="http://schemas.openxmlformats.org/drawingml/2006/table">
            <a:tbl>
              <a:tblPr firstRow="1" bandRow="1">
                <a:tableStyleId>{93296810-A885-4BE3-A3E7-6D5BEEA58F35}</a:tableStyleId>
              </a:tblPr>
              <a:tblGrid>
                <a:gridCol w="7654104">
                  <a:extLst>
                    <a:ext uri="{9D8B030D-6E8A-4147-A177-3AD203B41FA5}">
                      <a16:colId xmlns:a16="http://schemas.microsoft.com/office/drawing/2014/main" val="1222742688"/>
                    </a:ext>
                  </a:extLst>
                </a:gridCol>
                <a:gridCol w="2357058">
                  <a:extLst>
                    <a:ext uri="{9D8B030D-6E8A-4147-A177-3AD203B41FA5}">
                      <a16:colId xmlns:a16="http://schemas.microsoft.com/office/drawing/2014/main" val="2054474115"/>
                    </a:ext>
                  </a:extLst>
                </a:gridCol>
                <a:gridCol w="2180838">
                  <a:extLst>
                    <a:ext uri="{9D8B030D-6E8A-4147-A177-3AD203B41FA5}">
                      <a16:colId xmlns:a16="http://schemas.microsoft.com/office/drawing/2014/main" val="1142977612"/>
                    </a:ext>
                  </a:extLst>
                </a:gridCol>
              </a:tblGrid>
              <a:tr h="551342">
                <a:tc>
                  <a:txBody>
                    <a:bodyPr/>
                    <a:lstStyle/>
                    <a:p>
                      <a:pPr algn="ctr"/>
                      <a:r>
                        <a:rPr lang="pt-BR" sz="1600">
                          <a:latin typeface="Quicksand"/>
                        </a:rPr>
                        <a:t>Critério de avaliação</a:t>
                      </a:r>
                      <a:endParaRPr lang="pt-BR" sz="1600" dirty="0">
                        <a:latin typeface="Quicksand"/>
                      </a:endParaRPr>
                    </a:p>
                  </a:txBody>
                  <a:tcPr anchor="ctr"/>
                </a:tc>
                <a:tc>
                  <a:txBody>
                    <a:bodyPr/>
                    <a:lstStyle/>
                    <a:p>
                      <a:pPr algn="ctr"/>
                      <a:r>
                        <a:rPr lang="pt-BR" sz="1600" dirty="0">
                          <a:latin typeface="Quicksand"/>
                        </a:rPr>
                        <a:t>SaaS</a:t>
                      </a:r>
                      <a:endParaRPr lang="pt-BR" sz="1600" dirty="0">
                        <a:latin typeface="Quicksand" pitchFamily="2" charset="0"/>
                      </a:endParaRPr>
                    </a:p>
                  </a:txBody>
                  <a:tcPr anchor="ctr"/>
                </a:tc>
                <a:tc>
                  <a:txBody>
                    <a:bodyPr/>
                    <a:lstStyle/>
                    <a:p>
                      <a:pPr lvl="0" algn="ctr">
                        <a:buNone/>
                      </a:pPr>
                      <a:r>
                        <a:rPr lang="pt-BR" sz="1600" dirty="0" err="1">
                          <a:latin typeface="Quicksand"/>
                        </a:rPr>
                        <a:t>On-Premises</a:t>
                      </a:r>
                      <a:endParaRPr lang="pt-BR" dirty="0" err="1"/>
                    </a:p>
                  </a:txBody>
                  <a:tcPr anchor="ctr"/>
                </a:tc>
                <a:extLst>
                  <a:ext uri="{0D108BD9-81ED-4DB2-BD59-A6C34878D82A}">
                    <a16:rowId xmlns:a16="http://schemas.microsoft.com/office/drawing/2014/main" val="825349308"/>
                  </a:ext>
                </a:extLst>
              </a:tr>
              <a:tr h="964849">
                <a:tc>
                  <a:txBody>
                    <a:bodyPr/>
                    <a:lstStyle/>
                    <a:p>
                      <a:pPr lvl="0" algn="l">
                        <a:buNone/>
                      </a:pPr>
                      <a:r>
                        <a:rPr lang="pt-BR" sz="1600" b="0" i="0" u="none" strike="noStrike" noProof="0">
                          <a:latin typeface="Quicksand Light"/>
                        </a:rPr>
                        <a:t>Menor risco de acesso indevido ao código-fonte da aplicação e dados sensíveis (IDs e tokens p/ publicação nas lojas de apps).</a:t>
                      </a:r>
                      <a:endParaRPr lang="pt-BR" sz="1600" dirty="0">
                        <a:latin typeface="Quicksand Light"/>
                      </a:endParaRPr>
                    </a:p>
                  </a:txBody>
                  <a:tcPr anchor="ctr"/>
                </a:tc>
                <a:tc>
                  <a:txBody>
                    <a:bodyPr/>
                    <a:lstStyle/>
                    <a:p>
                      <a:pPr algn="ctr"/>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extLst>
                  <a:ext uri="{0D108BD9-81ED-4DB2-BD59-A6C34878D82A}">
                    <a16:rowId xmlns:a16="http://schemas.microsoft.com/office/drawing/2014/main" val="2422690751"/>
                  </a:ext>
                </a:extLst>
              </a:tr>
              <a:tr h="1118001">
                <a:tc>
                  <a:txBody>
                    <a:bodyPr/>
                    <a:lstStyle/>
                    <a:p>
                      <a:pPr algn="l"/>
                      <a:r>
                        <a:rPr lang="pt-BR" sz="1600" dirty="0">
                          <a:latin typeface="Quicksand Light"/>
                        </a:rPr>
                        <a:t>Menor custo de implantação do serviço </a:t>
                      </a:r>
                      <a:r>
                        <a:rPr lang="pt-BR" sz="1600" b="0" i="0" u="none" strike="noStrike" noProof="0" dirty="0">
                          <a:latin typeface="Quicksand Light"/>
                        </a:rPr>
                        <a:t>(infraestrutura, pessoas, ferramentas).</a:t>
                      </a:r>
                      <a:endParaRPr lang="pt-BR" sz="1600" dirty="0">
                        <a:latin typeface="Quicksand Light"/>
                      </a:endParaRP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dirty="0">
                        <a:latin typeface="Quicksand Light" pitchFamily="2" charset="0"/>
                      </a:endParaRPr>
                    </a:p>
                  </a:txBody>
                  <a:tcPr anchor="ctr"/>
                </a:tc>
                <a:extLst>
                  <a:ext uri="{0D108BD9-81ED-4DB2-BD59-A6C34878D82A}">
                    <a16:rowId xmlns:a16="http://schemas.microsoft.com/office/drawing/2014/main" val="2300281060"/>
                  </a:ext>
                </a:extLst>
              </a:tr>
              <a:tr h="1153160">
                <a:tc>
                  <a:txBody>
                    <a:bodyPr/>
                    <a:lstStyle/>
                    <a:p>
                      <a:pPr lvl="0" algn="l">
                        <a:lnSpc>
                          <a:spcPct val="100000"/>
                        </a:lnSpc>
                        <a:spcBef>
                          <a:spcPts val="0"/>
                        </a:spcBef>
                        <a:spcAft>
                          <a:spcPts val="0"/>
                        </a:spcAft>
                        <a:buNone/>
                      </a:pPr>
                      <a:r>
                        <a:rPr lang="pt-BR" sz="1600" b="0" i="0" u="none" strike="noStrike" noProof="0" dirty="0">
                          <a:latin typeface="Quicksand Light"/>
                        </a:rPr>
                        <a:t>Menor custo de operação do serviço (infraestrutura, pessoas, ferramentas).</a:t>
                      </a: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dirty="0">
                        <a:latin typeface="Quicksand Light" pitchFamily="2" charset="0"/>
                      </a:endParaRPr>
                    </a:p>
                  </a:txBody>
                  <a:tcPr anchor="ctr"/>
                </a:tc>
                <a:extLst>
                  <a:ext uri="{0D108BD9-81ED-4DB2-BD59-A6C34878D82A}">
                    <a16:rowId xmlns:a16="http://schemas.microsoft.com/office/drawing/2014/main" val="323315736"/>
                  </a:ext>
                </a:extLst>
              </a:tr>
              <a:tr h="781068">
                <a:tc>
                  <a:txBody>
                    <a:bodyPr/>
                    <a:lstStyle/>
                    <a:p>
                      <a:pPr lvl="0" algn="l">
                        <a:buNone/>
                      </a:pPr>
                      <a:r>
                        <a:rPr lang="pt-BR" sz="1600" dirty="0">
                          <a:latin typeface="Quicksand Light"/>
                        </a:rPr>
                        <a:t>Maior flexibilidade na escolha de ferramentas e configuração.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extLst>
                  <a:ext uri="{0D108BD9-81ED-4DB2-BD59-A6C34878D82A}">
                    <a16:rowId xmlns:a16="http://schemas.microsoft.com/office/drawing/2014/main" val="4172201717"/>
                  </a:ext>
                </a:extLst>
              </a:tr>
              <a:tr h="781068">
                <a:tc>
                  <a:txBody>
                    <a:bodyPr/>
                    <a:lstStyle/>
                    <a:p>
                      <a:pPr lvl="0" algn="l">
                        <a:buNone/>
                      </a:pPr>
                      <a:r>
                        <a:rPr lang="pt-BR" sz="1600" dirty="0">
                          <a:latin typeface="Quicksand Light"/>
                        </a:rPr>
                        <a:t>Maior facilidade para aumentar a capacidade quando necessário.</a:t>
                      </a:r>
                    </a:p>
                  </a:txBody>
                  <a:tcPr anchor="ctr"/>
                </a:tc>
                <a:tc>
                  <a:txBody>
                    <a:bodyPr/>
                    <a:lstStyle/>
                    <a:p>
                      <a:pPr marL="0" lvl="0" indent="0" algn="ctr" defTabSz="914400">
                        <a:lnSpc>
                          <a:spcPct val="100000"/>
                        </a:lnSpc>
                        <a:spcBef>
                          <a:spcPts val="0"/>
                        </a:spcBef>
                        <a:spcAft>
                          <a:spcPts val="0"/>
                        </a:spcAft>
                        <a:buNone/>
                        <a:tabLst/>
                        <a:defRPr/>
                      </a:pPr>
                      <a:endParaRPr lang="pt-BR" sz="1200" kern="1200" dirty="0">
                        <a:solidFill>
                          <a:schemeClr val="dk1"/>
                        </a:solidFill>
                        <a:latin typeface="Quicksand Light"/>
                        <a:ea typeface="+mn-ea"/>
                        <a:cs typeface="+mn-cs"/>
                      </a:endParaRPr>
                    </a:p>
                  </a:txBody>
                  <a:tcPr/>
                </a:tc>
                <a:tc>
                  <a:txBody>
                    <a:bodyPr/>
                    <a:lstStyle/>
                    <a:p>
                      <a:pPr lvl="0" algn="ctr">
                        <a:buNone/>
                      </a:pPr>
                      <a:endParaRPr lang="pt-BR" sz="1200" kern="1200" dirty="0">
                        <a:solidFill>
                          <a:schemeClr val="dk1"/>
                        </a:solidFill>
                        <a:latin typeface="Quicksand Light"/>
                        <a:ea typeface="+mn-ea"/>
                        <a:cs typeface="+mn-cs"/>
                      </a:endParaRPr>
                    </a:p>
                  </a:txBody>
                  <a:tcPr/>
                </a:tc>
                <a:extLst>
                  <a:ext uri="{0D108BD9-81ED-4DB2-BD59-A6C34878D82A}">
                    <a16:rowId xmlns:a16="http://schemas.microsoft.com/office/drawing/2014/main" val="3904231311"/>
                  </a:ext>
                </a:extLst>
              </a:tr>
              <a:tr h="597288">
                <a:tc>
                  <a:txBody>
                    <a:bodyPr/>
                    <a:lstStyle/>
                    <a:p>
                      <a:pPr algn="ctr"/>
                      <a:r>
                        <a:rPr lang="pt-BR" b="1" dirty="0">
                          <a:solidFill>
                            <a:schemeClr val="bg1"/>
                          </a:solidFill>
                          <a:latin typeface="Quicksand Light"/>
                        </a:rPr>
                        <a:t>Média</a:t>
                      </a:r>
                    </a:p>
                  </a:txBody>
                  <a:tcPr anchor="ctr">
                    <a:solidFill>
                      <a:srgbClr val="00B215"/>
                    </a:solidFill>
                  </a:tcPr>
                </a:tc>
                <a:tc>
                  <a:txBody>
                    <a:bodyPr/>
                    <a:lstStyle/>
                    <a:p>
                      <a:pPr algn="ctr"/>
                      <a:r>
                        <a:rPr lang="pt-BR" b="1" dirty="0">
                          <a:solidFill>
                            <a:schemeClr val="bg1"/>
                          </a:solidFill>
                          <a:latin typeface="Quicksand Light"/>
                        </a:rPr>
                        <a:t>3,8</a:t>
                      </a:r>
                    </a:p>
                  </a:txBody>
                  <a:tcPr anchor="ctr">
                    <a:solidFill>
                      <a:srgbClr val="00B215"/>
                    </a:solidFill>
                  </a:tcPr>
                </a:tc>
                <a:tc>
                  <a:txBody>
                    <a:bodyPr/>
                    <a:lstStyle/>
                    <a:p>
                      <a:pPr algn="ctr"/>
                      <a:r>
                        <a:rPr lang="pt-BR" b="1" dirty="0">
                          <a:solidFill>
                            <a:schemeClr val="bg1"/>
                          </a:solidFill>
                          <a:latin typeface="Quicksand Light"/>
                        </a:rPr>
                        <a:t>3,4</a:t>
                      </a:r>
                    </a:p>
                  </a:txBody>
                  <a:tcPr anchor="ctr">
                    <a:solidFill>
                      <a:srgbClr val="00B215"/>
                    </a:solidFill>
                  </a:tcPr>
                </a:tc>
                <a:extLst>
                  <a:ext uri="{0D108BD9-81ED-4DB2-BD59-A6C34878D82A}">
                    <a16:rowId xmlns:a16="http://schemas.microsoft.com/office/drawing/2014/main" val="3200987642"/>
                  </a:ext>
                </a:extLst>
              </a:tr>
            </a:tbl>
          </a:graphicData>
        </a:graphic>
      </p:graphicFrame>
      <p:sp>
        <p:nvSpPr>
          <p:cNvPr id="4" name="Título 3">
            <a:extLst>
              <a:ext uri="{FF2B5EF4-FFF2-40B4-BE49-F238E27FC236}">
                <a16:creationId xmlns:a16="http://schemas.microsoft.com/office/drawing/2014/main" id="{1999F498-A1B8-48A3-AA26-B1CF55F240F2}"/>
              </a:ext>
            </a:extLst>
          </p:cNvPr>
          <p:cNvSpPr>
            <a:spLocks noGrp="1"/>
          </p:cNvSpPr>
          <p:nvPr>
            <p:ph type="title"/>
          </p:nvPr>
        </p:nvSpPr>
        <p:spPr/>
        <p:txBody>
          <a:bodyPr/>
          <a:lstStyle/>
          <a:p>
            <a:r>
              <a:rPr lang="pt-BR" dirty="0">
                <a:latin typeface="Quicksand"/>
              </a:rPr>
              <a:t>Detalhamento da arquitetura</a:t>
            </a:r>
          </a:p>
        </p:txBody>
      </p:sp>
      <p:sp>
        <p:nvSpPr>
          <p:cNvPr id="3" name="Subtítulo 2">
            <a:extLst>
              <a:ext uri="{FF2B5EF4-FFF2-40B4-BE49-F238E27FC236}">
                <a16:creationId xmlns:a16="http://schemas.microsoft.com/office/drawing/2014/main" id="{99CB1353-B6B0-470C-A462-759D0ABCFEE7}"/>
              </a:ext>
            </a:extLst>
          </p:cNvPr>
          <p:cNvSpPr>
            <a:spLocks noGrp="1"/>
          </p:cNvSpPr>
          <p:nvPr>
            <p:ph type="subTitle" idx="1"/>
          </p:nvPr>
        </p:nvSpPr>
        <p:spPr/>
        <p:txBody>
          <a:bodyPr>
            <a:normAutofit fontScale="92500" lnSpcReduction="10000"/>
          </a:bodyPr>
          <a:lstStyle/>
          <a:p>
            <a:r>
              <a:rPr lang="pt-BR" dirty="0">
                <a:latin typeface="Quicksand"/>
              </a:rPr>
              <a:t>Comparativo de CI/CD SaaS x </a:t>
            </a:r>
            <a:r>
              <a:rPr lang="pt-BR" dirty="0" err="1">
                <a:latin typeface="Quicksand"/>
              </a:rPr>
              <a:t>On-Premises</a:t>
            </a:r>
            <a:endParaRPr lang="pt-BR"/>
          </a:p>
        </p:txBody>
      </p:sp>
      <p:grpSp>
        <p:nvGrpSpPr>
          <p:cNvPr id="243" name="Agrupar 114">
            <a:extLst>
              <a:ext uri="{FF2B5EF4-FFF2-40B4-BE49-F238E27FC236}">
                <a16:creationId xmlns:a16="http://schemas.microsoft.com/office/drawing/2014/main" id="{E76D87B4-F756-46D7-BB66-555E13503B8F}"/>
              </a:ext>
            </a:extLst>
          </p:cNvPr>
          <p:cNvGrpSpPr/>
          <p:nvPr/>
        </p:nvGrpSpPr>
        <p:grpSpPr>
          <a:xfrm>
            <a:off x="8139269" y="2871834"/>
            <a:ext cx="1369846" cy="237693"/>
            <a:chOff x="5857229" y="1842511"/>
            <a:chExt cx="1369846" cy="237693"/>
          </a:xfrm>
        </p:grpSpPr>
        <p:sp>
          <p:nvSpPr>
            <p:cNvPr id="244" name="Retângulo 139">
              <a:extLst>
                <a:ext uri="{FF2B5EF4-FFF2-40B4-BE49-F238E27FC236}">
                  <a16:creationId xmlns:a16="http://schemas.microsoft.com/office/drawing/2014/main" id="{CD75C116-5628-4F59-995D-84F9EF8CBE58}"/>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45" name="Retângulo 140">
              <a:extLst>
                <a:ext uri="{FF2B5EF4-FFF2-40B4-BE49-F238E27FC236}">
                  <a16:creationId xmlns:a16="http://schemas.microsoft.com/office/drawing/2014/main" id="{2572491E-DE67-418D-B87D-DAA2ADCF4D3B}"/>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46" name="Retângulo 141">
              <a:extLst>
                <a:ext uri="{FF2B5EF4-FFF2-40B4-BE49-F238E27FC236}">
                  <a16:creationId xmlns:a16="http://schemas.microsoft.com/office/drawing/2014/main" id="{F8837F0F-5D07-4283-8960-3709DEACB06C}"/>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47" name="Retângulo 142">
              <a:extLst>
                <a:ext uri="{FF2B5EF4-FFF2-40B4-BE49-F238E27FC236}">
                  <a16:creationId xmlns:a16="http://schemas.microsoft.com/office/drawing/2014/main" id="{93BDAD61-1F6E-4368-8FA2-16E290DF9AD1}"/>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48" name="Retângulo 143">
              <a:extLst>
                <a:ext uri="{FF2B5EF4-FFF2-40B4-BE49-F238E27FC236}">
                  <a16:creationId xmlns:a16="http://schemas.microsoft.com/office/drawing/2014/main" id="{3192A062-774C-49DE-9C43-345817421B3B}"/>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49" name="Retângulo 144">
              <a:extLst>
                <a:ext uri="{FF2B5EF4-FFF2-40B4-BE49-F238E27FC236}">
                  <a16:creationId xmlns:a16="http://schemas.microsoft.com/office/drawing/2014/main" id="{5817ED36-44EB-4743-BF8A-8B3CE570A4B6}"/>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5</a:t>
              </a:r>
            </a:p>
          </p:txBody>
        </p:sp>
        <p:sp>
          <p:nvSpPr>
            <p:cNvPr id="250" name="Retângulo 145">
              <a:extLst>
                <a:ext uri="{FF2B5EF4-FFF2-40B4-BE49-F238E27FC236}">
                  <a16:creationId xmlns:a16="http://schemas.microsoft.com/office/drawing/2014/main" id="{9FD5E47A-9A67-4A6D-BB49-CD73960A7590}"/>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1" name="Retângulo 146">
              <a:extLst>
                <a:ext uri="{FF2B5EF4-FFF2-40B4-BE49-F238E27FC236}">
                  <a16:creationId xmlns:a16="http://schemas.microsoft.com/office/drawing/2014/main" id="{953A7905-1A91-4BD9-A35F-5705E44DE746}"/>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2" name="Retângulo 147">
              <a:extLst>
                <a:ext uri="{FF2B5EF4-FFF2-40B4-BE49-F238E27FC236}">
                  <a16:creationId xmlns:a16="http://schemas.microsoft.com/office/drawing/2014/main" id="{721C18DC-77E3-4114-92B1-F5709BB645AD}"/>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3" name="Retângulo 148">
              <a:extLst>
                <a:ext uri="{FF2B5EF4-FFF2-40B4-BE49-F238E27FC236}">
                  <a16:creationId xmlns:a16="http://schemas.microsoft.com/office/drawing/2014/main" id="{4BA92151-B1BE-485F-A675-8313F0C41BD6}"/>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54" name="Agrupar 114">
            <a:extLst>
              <a:ext uri="{FF2B5EF4-FFF2-40B4-BE49-F238E27FC236}">
                <a16:creationId xmlns:a16="http://schemas.microsoft.com/office/drawing/2014/main" id="{010CBCA7-A081-497A-9E81-FFDD58AD7D01}"/>
              </a:ext>
            </a:extLst>
          </p:cNvPr>
          <p:cNvGrpSpPr/>
          <p:nvPr/>
        </p:nvGrpSpPr>
        <p:grpSpPr>
          <a:xfrm>
            <a:off x="8139269" y="4014965"/>
            <a:ext cx="1369846" cy="237693"/>
            <a:chOff x="5857229" y="1842511"/>
            <a:chExt cx="1369846" cy="237693"/>
          </a:xfrm>
        </p:grpSpPr>
        <p:sp>
          <p:nvSpPr>
            <p:cNvPr id="255" name="Retângulo 139">
              <a:extLst>
                <a:ext uri="{FF2B5EF4-FFF2-40B4-BE49-F238E27FC236}">
                  <a16:creationId xmlns:a16="http://schemas.microsoft.com/office/drawing/2014/main" id="{EB44BCD3-6154-4B09-B458-CA31CDEC84AD}"/>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6" name="Retângulo 140">
              <a:extLst>
                <a:ext uri="{FF2B5EF4-FFF2-40B4-BE49-F238E27FC236}">
                  <a16:creationId xmlns:a16="http://schemas.microsoft.com/office/drawing/2014/main" id="{1036547B-C008-47D5-892B-F4BAB7B96C61}"/>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7" name="Retângulo 141">
              <a:extLst>
                <a:ext uri="{FF2B5EF4-FFF2-40B4-BE49-F238E27FC236}">
                  <a16:creationId xmlns:a16="http://schemas.microsoft.com/office/drawing/2014/main" id="{56C83732-1188-47C9-BAEC-80DB3D1D92E3}"/>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8" name="Retângulo 142">
              <a:extLst>
                <a:ext uri="{FF2B5EF4-FFF2-40B4-BE49-F238E27FC236}">
                  <a16:creationId xmlns:a16="http://schemas.microsoft.com/office/drawing/2014/main" id="{8E5B3066-A001-4430-9E27-DC3907CE7A75}"/>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9" name="Retângulo 143">
              <a:extLst>
                <a:ext uri="{FF2B5EF4-FFF2-40B4-BE49-F238E27FC236}">
                  <a16:creationId xmlns:a16="http://schemas.microsoft.com/office/drawing/2014/main" id="{356E294A-E87E-495D-98EF-5F547DB049B3}"/>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70" name="Retângulo 144">
              <a:extLst>
                <a:ext uri="{FF2B5EF4-FFF2-40B4-BE49-F238E27FC236}">
                  <a16:creationId xmlns:a16="http://schemas.microsoft.com/office/drawing/2014/main" id="{06BA6298-35F7-4971-AC3E-14B9D5D8872C}"/>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5</a:t>
              </a:r>
            </a:p>
          </p:txBody>
        </p:sp>
        <p:sp>
          <p:nvSpPr>
            <p:cNvPr id="271" name="Retângulo 145">
              <a:extLst>
                <a:ext uri="{FF2B5EF4-FFF2-40B4-BE49-F238E27FC236}">
                  <a16:creationId xmlns:a16="http://schemas.microsoft.com/office/drawing/2014/main" id="{3A6C03CE-5AAB-4F66-AD29-911731F356AE}"/>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2" name="Retângulo 146">
              <a:extLst>
                <a:ext uri="{FF2B5EF4-FFF2-40B4-BE49-F238E27FC236}">
                  <a16:creationId xmlns:a16="http://schemas.microsoft.com/office/drawing/2014/main" id="{F78DE619-6AAB-4BF0-9386-572167864E8F}"/>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3" name="Retângulo 147">
              <a:extLst>
                <a:ext uri="{FF2B5EF4-FFF2-40B4-BE49-F238E27FC236}">
                  <a16:creationId xmlns:a16="http://schemas.microsoft.com/office/drawing/2014/main" id="{97A9F453-B9E9-4D86-9A95-2F905C053218}"/>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4" name="Retângulo 148">
              <a:extLst>
                <a:ext uri="{FF2B5EF4-FFF2-40B4-BE49-F238E27FC236}">
                  <a16:creationId xmlns:a16="http://schemas.microsoft.com/office/drawing/2014/main" id="{23DCF608-0AE0-4517-80A4-5294364253AF}"/>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75" name="Agrupar 114">
            <a:extLst>
              <a:ext uri="{FF2B5EF4-FFF2-40B4-BE49-F238E27FC236}">
                <a16:creationId xmlns:a16="http://schemas.microsoft.com/office/drawing/2014/main" id="{24B06308-CB31-4EA4-A346-E303B5601C04}"/>
              </a:ext>
            </a:extLst>
          </p:cNvPr>
          <p:cNvGrpSpPr/>
          <p:nvPr/>
        </p:nvGrpSpPr>
        <p:grpSpPr>
          <a:xfrm>
            <a:off x="8139268" y="5773514"/>
            <a:ext cx="1369846" cy="237693"/>
            <a:chOff x="5857229" y="1842511"/>
            <a:chExt cx="1369846" cy="237693"/>
          </a:xfrm>
        </p:grpSpPr>
        <p:sp>
          <p:nvSpPr>
            <p:cNvPr id="276" name="Retângulo 139">
              <a:extLst>
                <a:ext uri="{FF2B5EF4-FFF2-40B4-BE49-F238E27FC236}">
                  <a16:creationId xmlns:a16="http://schemas.microsoft.com/office/drawing/2014/main" id="{4D38D472-AD0D-4F18-A75C-16F258C2B01F}"/>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77" name="Retângulo 140">
              <a:extLst>
                <a:ext uri="{FF2B5EF4-FFF2-40B4-BE49-F238E27FC236}">
                  <a16:creationId xmlns:a16="http://schemas.microsoft.com/office/drawing/2014/main" id="{E62F9C09-0C99-429F-B84A-2EEBCB76F8EC}"/>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78" name="Retângulo 141">
              <a:extLst>
                <a:ext uri="{FF2B5EF4-FFF2-40B4-BE49-F238E27FC236}">
                  <a16:creationId xmlns:a16="http://schemas.microsoft.com/office/drawing/2014/main" id="{6929FB80-294F-48DC-A3D4-5BBFFA8F7B05}"/>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79" name="Retângulo 142">
              <a:extLst>
                <a:ext uri="{FF2B5EF4-FFF2-40B4-BE49-F238E27FC236}">
                  <a16:creationId xmlns:a16="http://schemas.microsoft.com/office/drawing/2014/main" id="{58F0AD7D-3C8E-4B63-B5B6-1C3F4C78A495}"/>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80" name="Retângulo 143">
              <a:extLst>
                <a:ext uri="{FF2B5EF4-FFF2-40B4-BE49-F238E27FC236}">
                  <a16:creationId xmlns:a16="http://schemas.microsoft.com/office/drawing/2014/main" id="{690044D8-FE4F-4FD4-8905-09BA2ECF0E64}"/>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81" name="Retângulo 144">
              <a:extLst>
                <a:ext uri="{FF2B5EF4-FFF2-40B4-BE49-F238E27FC236}">
                  <a16:creationId xmlns:a16="http://schemas.microsoft.com/office/drawing/2014/main" id="{ECA0A9CD-5705-4779-AEED-7BB87419FF5D}"/>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5</a:t>
              </a:r>
            </a:p>
          </p:txBody>
        </p:sp>
        <p:sp>
          <p:nvSpPr>
            <p:cNvPr id="282" name="Retângulo 145">
              <a:extLst>
                <a:ext uri="{FF2B5EF4-FFF2-40B4-BE49-F238E27FC236}">
                  <a16:creationId xmlns:a16="http://schemas.microsoft.com/office/drawing/2014/main" id="{1BAA6919-BEE3-47CD-BB5D-CAC61FABF8DB}"/>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3" name="Retângulo 146">
              <a:extLst>
                <a:ext uri="{FF2B5EF4-FFF2-40B4-BE49-F238E27FC236}">
                  <a16:creationId xmlns:a16="http://schemas.microsoft.com/office/drawing/2014/main" id="{8F80DFD1-456D-4FE0-9359-2C9AC8A24694}"/>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4" name="Retângulo 147">
              <a:extLst>
                <a:ext uri="{FF2B5EF4-FFF2-40B4-BE49-F238E27FC236}">
                  <a16:creationId xmlns:a16="http://schemas.microsoft.com/office/drawing/2014/main" id="{4757CA38-E018-4830-B3FB-7749BDE10D7F}"/>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5" name="Retângulo 148">
              <a:extLst>
                <a:ext uri="{FF2B5EF4-FFF2-40B4-BE49-F238E27FC236}">
                  <a16:creationId xmlns:a16="http://schemas.microsoft.com/office/drawing/2014/main" id="{448525B2-C80B-40C4-9E95-EC3154062CE0}"/>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12" name="Agrupar 116">
            <a:extLst>
              <a:ext uri="{FF2B5EF4-FFF2-40B4-BE49-F238E27FC236}">
                <a16:creationId xmlns:a16="http://schemas.microsoft.com/office/drawing/2014/main" id="{01829533-A69A-4AE0-B2EE-52A7F4CB8E44}"/>
              </a:ext>
            </a:extLst>
          </p:cNvPr>
          <p:cNvGrpSpPr/>
          <p:nvPr/>
        </p:nvGrpSpPr>
        <p:grpSpPr>
          <a:xfrm>
            <a:off x="8138886" y="1888718"/>
            <a:ext cx="1369846" cy="237693"/>
            <a:chOff x="5916049" y="3087950"/>
            <a:chExt cx="1369846" cy="237693"/>
          </a:xfrm>
        </p:grpSpPr>
        <p:sp>
          <p:nvSpPr>
            <p:cNvPr id="313" name="Retângulo 124">
              <a:extLst>
                <a:ext uri="{FF2B5EF4-FFF2-40B4-BE49-F238E27FC236}">
                  <a16:creationId xmlns:a16="http://schemas.microsoft.com/office/drawing/2014/main" id="{B7A95B06-FF7B-42C9-AF9B-028E4D5100E5}"/>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14" name="Retângulo 125">
              <a:extLst>
                <a:ext uri="{FF2B5EF4-FFF2-40B4-BE49-F238E27FC236}">
                  <a16:creationId xmlns:a16="http://schemas.microsoft.com/office/drawing/2014/main" id="{86791753-8207-4988-BDAD-E0E53A4B90CC}"/>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15" name="Retângulo 126">
              <a:extLst>
                <a:ext uri="{FF2B5EF4-FFF2-40B4-BE49-F238E27FC236}">
                  <a16:creationId xmlns:a16="http://schemas.microsoft.com/office/drawing/2014/main" id="{C1A925A5-7657-4501-98E5-4F526D5E2248}"/>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316" name="Retângulo 127">
              <a:extLst>
                <a:ext uri="{FF2B5EF4-FFF2-40B4-BE49-F238E27FC236}">
                  <a16:creationId xmlns:a16="http://schemas.microsoft.com/office/drawing/2014/main" id="{06285E82-F7AD-47E8-9F4B-F569E92144B6}"/>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2" name="Retângulo 128">
              <a:extLst>
                <a:ext uri="{FF2B5EF4-FFF2-40B4-BE49-F238E27FC236}">
                  <a16:creationId xmlns:a16="http://schemas.microsoft.com/office/drawing/2014/main" id="{9C356215-394A-4C6E-A153-02678F836E88}"/>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3" name="Retângulo 129">
              <a:extLst>
                <a:ext uri="{FF2B5EF4-FFF2-40B4-BE49-F238E27FC236}">
                  <a16:creationId xmlns:a16="http://schemas.microsoft.com/office/drawing/2014/main" id="{D00135B0-B8F4-4A6A-B2E2-51AAE786CDD3}"/>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4" name="Retângulo 130">
              <a:extLst>
                <a:ext uri="{FF2B5EF4-FFF2-40B4-BE49-F238E27FC236}">
                  <a16:creationId xmlns:a16="http://schemas.microsoft.com/office/drawing/2014/main" id="{08134A12-AC32-4A3D-AA5F-F283B56777AD}"/>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13" name="Agrupar 116">
            <a:extLst>
              <a:ext uri="{FF2B5EF4-FFF2-40B4-BE49-F238E27FC236}">
                <a16:creationId xmlns:a16="http://schemas.microsoft.com/office/drawing/2014/main" id="{3406E940-3DE8-43B4-86E8-AEEAF5A25357}"/>
              </a:ext>
            </a:extLst>
          </p:cNvPr>
          <p:cNvGrpSpPr/>
          <p:nvPr/>
        </p:nvGrpSpPr>
        <p:grpSpPr>
          <a:xfrm>
            <a:off x="10546581" y="2840269"/>
            <a:ext cx="1369846" cy="237693"/>
            <a:chOff x="5916049" y="3087950"/>
            <a:chExt cx="1369846" cy="237693"/>
          </a:xfrm>
        </p:grpSpPr>
        <p:sp>
          <p:nvSpPr>
            <p:cNvPr id="214" name="Retângulo 124">
              <a:extLst>
                <a:ext uri="{FF2B5EF4-FFF2-40B4-BE49-F238E27FC236}">
                  <a16:creationId xmlns:a16="http://schemas.microsoft.com/office/drawing/2014/main" id="{54A4E982-DFD9-44E4-AFFF-4B6BEEAFB4A9}"/>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15" name="Retângulo 125">
              <a:extLst>
                <a:ext uri="{FF2B5EF4-FFF2-40B4-BE49-F238E27FC236}">
                  <a16:creationId xmlns:a16="http://schemas.microsoft.com/office/drawing/2014/main" id="{7100DD4A-1A2F-4C15-8BC3-8C8A92296D62}"/>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16" name="Retângulo 126">
              <a:extLst>
                <a:ext uri="{FF2B5EF4-FFF2-40B4-BE49-F238E27FC236}">
                  <a16:creationId xmlns:a16="http://schemas.microsoft.com/office/drawing/2014/main" id="{7004A987-90C7-43B0-81E3-70E8D290AE9F}"/>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217" name="Retângulo 127">
              <a:extLst>
                <a:ext uri="{FF2B5EF4-FFF2-40B4-BE49-F238E27FC236}">
                  <a16:creationId xmlns:a16="http://schemas.microsoft.com/office/drawing/2014/main" id="{221BB36B-7859-409D-AE3F-2C7DEDD27348}"/>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18" name="Retângulo 128">
              <a:extLst>
                <a:ext uri="{FF2B5EF4-FFF2-40B4-BE49-F238E27FC236}">
                  <a16:creationId xmlns:a16="http://schemas.microsoft.com/office/drawing/2014/main" id="{9071736F-6698-4CC8-9563-095E4133B454}"/>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19" name="Retângulo 129">
              <a:extLst>
                <a:ext uri="{FF2B5EF4-FFF2-40B4-BE49-F238E27FC236}">
                  <a16:creationId xmlns:a16="http://schemas.microsoft.com/office/drawing/2014/main" id="{9B8D51A7-F3D5-4561-B4C8-93EAD2B0C7CF}"/>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20" name="Retângulo 130">
              <a:extLst>
                <a:ext uri="{FF2B5EF4-FFF2-40B4-BE49-F238E27FC236}">
                  <a16:creationId xmlns:a16="http://schemas.microsoft.com/office/drawing/2014/main" id="{C9AF1C89-B003-46D7-ABC0-D8149EF65FA4}"/>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21" name="Agrupar 115">
            <a:extLst>
              <a:ext uri="{FF2B5EF4-FFF2-40B4-BE49-F238E27FC236}">
                <a16:creationId xmlns:a16="http://schemas.microsoft.com/office/drawing/2014/main" id="{26D2C8A1-5FC4-4D26-A5E7-D6890ECCFF0A}"/>
              </a:ext>
            </a:extLst>
          </p:cNvPr>
          <p:cNvGrpSpPr/>
          <p:nvPr/>
        </p:nvGrpSpPr>
        <p:grpSpPr>
          <a:xfrm>
            <a:off x="10546581" y="5743059"/>
            <a:ext cx="1369846" cy="237693"/>
            <a:chOff x="5896608" y="2741501"/>
            <a:chExt cx="1369846" cy="237693"/>
          </a:xfrm>
        </p:grpSpPr>
        <p:sp>
          <p:nvSpPr>
            <p:cNvPr id="222" name="Retângulo 131">
              <a:extLst>
                <a:ext uri="{FF2B5EF4-FFF2-40B4-BE49-F238E27FC236}">
                  <a16:creationId xmlns:a16="http://schemas.microsoft.com/office/drawing/2014/main" id="{C08DB3D2-3E0A-4DF3-A8E3-70B3317FC479}"/>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2" name="Retângulo 132">
              <a:extLst>
                <a:ext uri="{FF2B5EF4-FFF2-40B4-BE49-F238E27FC236}">
                  <a16:creationId xmlns:a16="http://schemas.microsoft.com/office/drawing/2014/main" id="{100013DE-E046-4936-9301-5D82981A885D}"/>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3" name="Retângulo 133">
              <a:extLst>
                <a:ext uri="{FF2B5EF4-FFF2-40B4-BE49-F238E27FC236}">
                  <a16:creationId xmlns:a16="http://schemas.microsoft.com/office/drawing/2014/main" id="{33389324-036F-4F57-B24E-5E2C74163B7A}"/>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4" name="Retângulo 134">
              <a:extLst>
                <a:ext uri="{FF2B5EF4-FFF2-40B4-BE49-F238E27FC236}">
                  <a16:creationId xmlns:a16="http://schemas.microsoft.com/office/drawing/2014/main" id="{8C1BF292-66BE-4FE7-8718-B1E38EA44063}"/>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235" name="Retângulo 135">
              <a:extLst>
                <a:ext uri="{FF2B5EF4-FFF2-40B4-BE49-F238E27FC236}">
                  <a16:creationId xmlns:a16="http://schemas.microsoft.com/office/drawing/2014/main" id="{2513D3FD-1833-4B10-9A82-DCE87268F0B8}"/>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6" name="Retângulo 136">
              <a:extLst>
                <a:ext uri="{FF2B5EF4-FFF2-40B4-BE49-F238E27FC236}">
                  <a16:creationId xmlns:a16="http://schemas.microsoft.com/office/drawing/2014/main" id="{0D4B27FC-16A6-4FC4-8BE4-2E3BEDB5F0A9}"/>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7" name="Retângulo 137">
              <a:extLst>
                <a:ext uri="{FF2B5EF4-FFF2-40B4-BE49-F238E27FC236}">
                  <a16:creationId xmlns:a16="http://schemas.microsoft.com/office/drawing/2014/main" id="{173BA361-4D35-4E67-BCE5-D468FB4D4CBD}"/>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8" name="Retângulo 138">
              <a:extLst>
                <a:ext uri="{FF2B5EF4-FFF2-40B4-BE49-F238E27FC236}">
                  <a16:creationId xmlns:a16="http://schemas.microsoft.com/office/drawing/2014/main" id="{478BE60C-D24E-4ACD-8C4B-6C2FA4021712}"/>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39" name="Agrupar 114">
            <a:extLst>
              <a:ext uri="{FF2B5EF4-FFF2-40B4-BE49-F238E27FC236}">
                <a16:creationId xmlns:a16="http://schemas.microsoft.com/office/drawing/2014/main" id="{A2B3DE2C-9179-45C6-B95A-CA9E7A5CD80E}"/>
              </a:ext>
            </a:extLst>
          </p:cNvPr>
          <p:cNvGrpSpPr/>
          <p:nvPr/>
        </p:nvGrpSpPr>
        <p:grpSpPr>
          <a:xfrm>
            <a:off x="10546963" y="1846497"/>
            <a:ext cx="1369846" cy="237693"/>
            <a:chOff x="5857229" y="1842511"/>
            <a:chExt cx="1369846" cy="237693"/>
          </a:xfrm>
        </p:grpSpPr>
        <p:sp>
          <p:nvSpPr>
            <p:cNvPr id="240" name="Retângulo 139">
              <a:extLst>
                <a:ext uri="{FF2B5EF4-FFF2-40B4-BE49-F238E27FC236}">
                  <a16:creationId xmlns:a16="http://schemas.microsoft.com/office/drawing/2014/main" id="{ED744FC0-E2B9-4869-A0A8-664722DF5636}"/>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0" name="Retângulo 140">
              <a:extLst>
                <a:ext uri="{FF2B5EF4-FFF2-40B4-BE49-F238E27FC236}">
                  <a16:creationId xmlns:a16="http://schemas.microsoft.com/office/drawing/2014/main" id="{50D919B6-0820-41A6-933F-3BE3AB191634}"/>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1" name="Retângulo 141">
              <a:extLst>
                <a:ext uri="{FF2B5EF4-FFF2-40B4-BE49-F238E27FC236}">
                  <a16:creationId xmlns:a16="http://schemas.microsoft.com/office/drawing/2014/main" id="{31E1F377-8B62-4832-A932-1D6BF0EF8C96}"/>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2" name="Retângulo 142">
              <a:extLst>
                <a:ext uri="{FF2B5EF4-FFF2-40B4-BE49-F238E27FC236}">
                  <a16:creationId xmlns:a16="http://schemas.microsoft.com/office/drawing/2014/main" id="{726153AA-88D7-41E0-9209-F6DA104591E4}"/>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3" name="Retângulo 143">
              <a:extLst>
                <a:ext uri="{FF2B5EF4-FFF2-40B4-BE49-F238E27FC236}">
                  <a16:creationId xmlns:a16="http://schemas.microsoft.com/office/drawing/2014/main" id="{23A19803-4E3E-4762-A0EC-719BC67A89BD}"/>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4" name="Retângulo 144">
              <a:extLst>
                <a:ext uri="{FF2B5EF4-FFF2-40B4-BE49-F238E27FC236}">
                  <a16:creationId xmlns:a16="http://schemas.microsoft.com/office/drawing/2014/main" id="{4FB77FE5-6837-4709-BE5A-15AC8F636594}"/>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5</a:t>
              </a:r>
            </a:p>
          </p:txBody>
        </p:sp>
        <p:sp>
          <p:nvSpPr>
            <p:cNvPr id="265" name="Retângulo 145">
              <a:extLst>
                <a:ext uri="{FF2B5EF4-FFF2-40B4-BE49-F238E27FC236}">
                  <a16:creationId xmlns:a16="http://schemas.microsoft.com/office/drawing/2014/main" id="{FD4C4EEB-8628-4380-928D-75A709DF2BEE}"/>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6" name="Retângulo 146">
              <a:extLst>
                <a:ext uri="{FF2B5EF4-FFF2-40B4-BE49-F238E27FC236}">
                  <a16:creationId xmlns:a16="http://schemas.microsoft.com/office/drawing/2014/main" id="{47F50EBF-742B-47B6-863A-414B15EED4F7}"/>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7" name="Retângulo 147">
              <a:extLst>
                <a:ext uri="{FF2B5EF4-FFF2-40B4-BE49-F238E27FC236}">
                  <a16:creationId xmlns:a16="http://schemas.microsoft.com/office/drawing/2014/main" id="{08C2AD65-2F44-40EA-9970-05CE4D9712D5}"/>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8" name="Retângulo 148">
              <a:extLst>
                <a:ext uri="{FF2B5EF4-FFF2-40B4-BE49-F238E27FC236}">
                  <a16:creationId xmlns:a16="http://schemas.microsoft.com/office/drawing/2014/main" id="{1AB23CD9-952F-4740-9C23-42A4C56A24C9}"/>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69" name="Agrupar 116">
            <a:extLst>
              <a:ext uri="{FF2B5EF4-FFF2-40B4-BE49-F238E27FC236}">
                <a16:creationId xmlns:a16="http://schemas.microsoft.com/office/drawing/2014/main" id="{540BF649-BC84-4DC5-855A-C5CD719D261D}"/>
              </a:ext>
            </a:extLst>
          </p:cNvPr>
          <p:cNvGrpSpPr/>
          <p:nvPr/>
        </p:nvGrpSpPr>
        <p:grpSpPr>
          <a:xfrm>
            <a:off x="10546580" y="3983399"/>
            <a:ext cx="1369846" cy="237693"/>
            <a:chOff x="5916049" y="3087950"/>
            <a:chExt cx="1369846" cy="237693"/>
          </a:xfrm>
        </p:grpSpPr>
        <p:sp>
          <p:nvSpPr>
            <p:cNvPr id="325" name="Retângulo 124">
              <a:extLst>
                <a:ext uri="{FF2B5EF4-FFF2-40B4-BE49-F238E27FC236}">
                  <a16:creationId xmlns:a16="http://schemas.microsoft.com/office/drawing/2014/main" id="{3128D671-45CF-490D-9C62-1012406881A6}"/>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26" name="Retângulo 125">
              <a:extLst>
                <a:ext uri="{FF2B5EF4-FFF2-40B4-BE49-F238E27FC236}">
                  <a16:creationId xmlns:a16="http://schemas.microsoft.com/office/drawing/2014/main" id="{5FF90500-5661-4E5F-975D-211743A85AC3}"/>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27" name="Retângulo 126">
              <a:extLst>
                <a:ext uri="{FF2B5EF4-FFF2-40B4-BE49-F238E27FC236}">
                  <a16:creationId xmlns:a16="http://schemas.microsoft.com/office/drawing/2014/main" id="{5F8EFCFD-5A8A-4F6B-B125-7405C54E9FAC}"/>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328" name="Retângulo 127">
              <a:extLst>
                <a:ext uri="{FF2B5EF4-FFF2-40B4-BE49-F238E27FC236}">
                  <a16:creationId xmlns:a16="http://schemas.microsoft.com/office/drawing/2014/main" id="{976F25A5-A9C1-4E07-AE65-0AF6C325B759}"/>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29" name="Retângulo 128">
              <a:extLst>
                <a:ext uri="{FF2B5EF4-FFF2-40B4-BE49-F238E27FC236}">
                  <a16:creationId xmlns:a16="http://schemas.microsoft.com/office/drawing/2014/main" id="{81127F93-3EC7-4F83-BD8F-74BB0DE27032}"/>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0" name="Retângulo 129">
              <a:extLst>
                <a:ext uri="{FF2B5EF4-FFF2-40B4-BE49-F238E27FC236}">
                  <a16:creationId xmlns:a16="http://schemas.microsoft.com/office/drawing/2014/main" id="{2A5E65FC-D624-406F-BA02-08ED416F3F6C}"/>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1" name="Retângulo 130">
              <a:extLst>
                <a:ext uri="{FF2B5EF4-FFF2-40B4-BE49-F238E27FC236}">
                  <a16:creationId xmlns:a16="http://schemas.microsoft.com/office/drawing/2014/main" id="{61C11CAB-77F4-4AA6-B716-3FA3348043EA}"/>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32" name="Agrupar 114">
            <a:extLst>
              <a:ext uri="{FF2B5EF4-FFF2-40B4-BE49-F238E27FC236}">
                <a16:creationId xmlns:a16="http://schemas.microsoft.com/office/drawing/2014/main" id="{935C7ABC-1780-4BA8-B815-A1F165ED90FB}"/>
              </a:ext>
            </a:extLst>
          </p:cNvPr>
          <p:cNvGrpSpPr/>
          <p:nvPr/>
        </p:nvGrpSpPr>
        <p:grpSpPr>
          <a:xfrm>
            <a:off x="10546961" y="4930239"/>
            <a:ext cx="1369846" cy="237693"/>
            <a:chOff x="5857229" y="1842511"/>
            <a:chExt cx="1369846" cy="237693"/>
          </a:xfrm>
        </p:grpSpPr>
        <p:sp>
          <p:nvSpPr>
            <p:cNvPr id="333" name="Retângulo 139">
              <a:extLst>
                <a:ext uri="{FF2B5EF4-FFF2-40B4-BE49-F238E27FC236}">
                  <a16:creationId xmlns:a16="http://schemas.microsoft.com/office/drawing/2014/main" id="{29061160-0B73-48F2-8E68-12570BD348A0}"/>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4" name="Retângulo 140">
              <a:extLst>
                <a:ext uri="{FF2B5EF4-FFF2-40B4-BE49-F238E27FC236}">
                  <a16:creationId xmlns:a16="http://schemas.microsoft.com/office/drawing/2014/main" id="{0F142A9F-0C9D-4AD0-9298-6446B9C955D1}"/>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5" name="Retângulo 141">
              <a:extLst>
                <a:ext uri="{FF2B5EF4-FFF2-40B4-BE49-F238E27FC236}">
                  <a16:creationId xmlns:a16="http://schemas.microsoft.com/office/drawing/2014/main" id="{43899AB0-0845-476A-8E4A-E3D9E459AAD0}"/>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6" name="Retângulo 142">
              <a:extLst>
                <a:ext uri="{FF2B5EF4-FFF2-40B4-BE49-F238E27FC236}">
                  <a16:creationId xmlns:a16="http://schemas.microsoft.com/office/drawing/2014/main" id="{576C9F97-4063-4EF2-9A35-644B3E72E60B}"/>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7" name="Retângulo 143">
              <a:extLst>
                <a:ext uri="{FF2B5EF4-FFF2-40B4-BE49-F238E27FC236}">
                  <a16:creationId xmlns:a16="http://schemas.microsoft.com/office/drawing/2014/main" id="{B6F8841E-5267-4186-9BA9-731066762907}"/>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8" name="Retângulo 144">
              <a:extLst>
                <a:ext uri="{FF2B5EF4-FFF2-40B4-BE49-F238E27FC236}">
                  <a16:creationId xmlns:a16="http://schemas.microsoft.com/office/drawing/2014/main" id="{B32C07AE-2FAB-4C6F-9258-F6B0794C2CDC}"/>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5</a:t>
              </a:r>
            </a:p>
          </p:txBody>
        </p:sp>
        <p:sp>
          <p:nvSpPr>
            <p:cNvPr id="339" name="Retângulo 145">
              <a:extLst>
                <a:ext uri="{FF2B5EF4-FFF2-40B4-BE49-F238E27FC236}">
                  <a16:creationId xmlns:a16="http://schemas.microsoft.com/office/drawing/2014/main" id="{2901A97C-129C-4AF4-9432-977DCB439329}"/>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0" name="Retângulo 146">
              <a:extLst>
                <a:ext uri="{FF2B5EF4-FFF2-40B4-BE49-F238E27FC236}">
                  <a16:creationId xmlns:a16="http://schemas.microsoft.com/office/drawing/2014/main" id="{9A3DAADA-745D-4412-9848-ABE7BB42D0A9}"/>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1" name="Retângulo 147">
              <a:extLst>
                <a:ext uri="{FF2B5EF4-FFF2-40B4-BE49-F238E27FC236}">
                  <a16:creationId xmlns:a16="http://schemas.microsoft.com/office/drawing/2014/main" id="{22A2F866-0EE8-4D83-B6DB-21466F6A0183}"/>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2" name="Retângulo 148">
              <a:extLst>
                <a:ext uri="{FF2B5EF4-FFF2-40B4-BE49-F238E27FC236}">
                  <a16:creationId xmlns:a16="http://schemas.microsoft.com/office/drawing/2014/main" id="{FE9C3DDA-AB8E-4B6E-BAA2-D35BDB186B44}"/>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55" name="Agrupar 116">
            <a:extLst>
              <a:ext uri="{FF2B5EF4-FFF2-40B4-BE49-F238E27FC236}">
                <a16:creationId xmlns:a16="http://schemas.microsoft.com/office/drawing/2014/main" id="{4070E539-A62F-4107-8D0B-2ABCF4F0D020}"/>
              </a:ext>
            </a:extLst>
          </p:cNvPr>
          <p:cNvGrpSpPr/>
          <p:nvPr/>
        </p:nvGrpSpPr>
        <p:grpSpPr>
          <a:xfrm>
            <a:off x="8138886" y="4935734"/>
            <a:ext cx="1369846" cy="237693"/>
            <a:chOff x="5916049" y="3087950"/>
            <a:chExt cx="1369846" cy="237693"/>
          </a:xfrm>
        </p:grpSpPr>
        <p:sp>
          <p:nvSpPr>
            <p:cNvPr id="356" name="Retângulo 124">
              <a:extLst>
                <a:ext uri="{FF2B5EF4-FFF2-40B4-BE49-F238E27FC236}">
                  <a16:creationId xmlns:a16="http://schemas.microsoft.com/office/drawing/2014/main" id="{1A733938-5EC1-4F84-8DBB-CB20CECDE5A7}"/>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7" name="Retângulo 125">
              <a:extLst>
                <a:ext uri="{FF2B5EF4-FFF2-40B4-BE49-F238E27FC236}">
                  <a16:creationId xmlns:a16="http://schemas.microsoft.com/office/drawing/2014/main" id="{D111E4AD-6208-4A8C-ADE1-E618789F9B12}"/>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8" name="Retângulo 126">
              <a:extLst>
                <a:ext uri="{FF2B5EF4-FFF2-40B4-BE49-F238E27FC236}">
                  <a16:creationId xmlns:a16="http://schemas.microsoft.com/office/drawing/2014/main" id="{6C7B92D2-09FE-4C79-968D-36AF479F3DC0}"/>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359" name="Retângulo 127">
              <a:extLst>
                <a:ext uri="{FF2B5EF4-FFF2-40B4-BE49-F238E27FC236}">
                  <a16:creationId xmlns:a16="http://schemas.microsoft.com/office/drawing/2014/main" id="{0D066C2F-5F3E-4602-A64D-7C450F99255B}"/>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60" name="Retângulo 128">
              <a:extLst>
                <a:ext uri="{FF2B5EF4-FFF2-40B4-BE49-F238E27FC236}">
                  <a16:creationId xmlns:a16="http://schemas.microsoft.com/office/drawing/2014/main" id="{18E4C57A-9C9E-4AC9-8F19-CEA41E8E4AE5}"/>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61" name="Retângulo 129">
              <a:extLst>
                <a:ext uri="{FF2B5EF4-FFF2-40B4-BE49-F238E27FC236}">
                  <a16:creationId xmlns:a16="http://schemas.microsoft.com/office/drawing/2014/main" id="{B16A646A-9A64-46FB-A18E-532E22DBD490}"/>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62" name="Retângulo 130">
              <a:extLst>
                <a:ext uri="{FF2B5EF4-FFF2-40B4-BE49-F238E27FC236}">
                  <a16:creationId xmlns:a16="http://schemas.microsoft.com/office/drawing/2014/main" id="{8A84F1C2-143C-40DE-83DA-C75F0A071C5A}"/>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8416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0" name="Agrupar 279">
            <a:extLst>
              <a:ext uri="{FF2B5EF4-FFF2-40B4-BE49-F238E27FC236}">
                <a16:creationId xmlns:a16="http://schemas.microsoft.com/office/drawing/2014/main" id="{41A7DA63-2330-4C93-8006-8B3BA6288662}"/>
              </a:ext>
            </a:extLst>
          </p:cNvPr>
          <p:cNvGrpSpPr/>
          <p:nvPr/>
        </p:nvGrpSpPr>
        <p:grpSpPr>
          <a:xfrm>
            <a:off x="4585261" y="2664684"/>
            <a:ext cx="987301" cy="1698577"/>
            <a:chOff x="3846985" y="1115614"/>
            <a:chExt cx="1175536" cy="2022421"/>
          </a:xfrm>
        </p:grpSpPr>
        <p:sp>
          <p:nvSpPr>
            <p:cNvPr id="281" name="Rectangle 7">
              <a:extLst>
                <a:ext uri="{FF2B5EF4-FFF2-40B4-BE49-F238E27FC236}">
                  <a16:creationId xmlns:a16="http://schemas.microsoft.com/office/drawing/2014/main" id="{703FCF73-019F-4C01-9F13-23CA1CD2644B}"/>
                </a:ext>
              </a:extLst>
            </p:cNvPr>
            <p:cNvSpPr/>
            <p:nvPr/>
          </p:nvSpPr>
          <p:spPr>
            <a:xfrm>
              <a:off x="3846986" y="1117198"/>
              <a:ext cx="1175535" cy="2020837"/>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dirty="0">
                  <a:solidFill>
                    <a:srgbClr val="5B9CD5"/>
                  </a:solidFill>
                  <a:latin typeface="Quicksand Light" pitchFamily="2" charset="0"/>
                  <a:cs typeface="Arial" panose="020B0604020202020204" pitchFamily="34" charset="0"/>
                </a:rPr>
                <a:t>subnet-3</a:t>
              </a:r>
            </a:p>
          </p:txBody>
        </p:sp>
        <p:pic>
          <p:nvPicPr>
            <p:cNvPr id="282" name="Graphic 35">
              <a:extLst>
                <a:ext uri="{FF2B5EF4-FFF2-40B4-BE49-F238E27FC236}">
                  <a16:creationId xmlns:a16="http://schemas.microsoft.com/office/drawing/2014/main" id="{4CC1D1E6-94D3-4466-B379-940A2BBCF4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6985" y="1115614"/>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9" name="Agrupar 248">
            <a:extLst>
              <a:ext uri="{FF2B5EF4-FFF2-40B4-BE49-F238E27FC236}">
                <a16:creationId xmlns:a16="http://schemas.microsoft.com/office/drawing/2014/main" id="{9D68689D-6F05-4D54-AFC9-268F5CCC3261}"/>
              </a:ext>
            </a:extLst>
          </p:cNvPr>
          <p:cNvGrpSpPr/>
          <p:nvPr/>
        </p:nvGrpSpPr>
        <p:grpSpPr>
          <a:xfrm>
            <a:off x="4585261" y="4842173"/>
            <a:ext cx="987301" cy="1698577"/>
            <a:chOff x="3846985" y="1115614"/>
            <a:chExt cx="1175536" cy="2022421"/>
          </a:xfrm>
        </p:grpSpPr>
        <p:sp>
          <p:nvSpPr>
            <p:cNvPr id="250" name="Rectangle 7">
              <a:extLst>
                <a:ext uri="{FF2B5EF4-FFF2-40B4-BE49-F238E27FC236}">
                  <a16:creationId xmlns:a16="http://schemas.microsoft.com/office/drawing/2014/main" id="{4EF0BAAC-82F2-4A8E-99D4-1579787DAD86}"/>
                </a:ext>
              </a:extLst>
            </p:cNvPr>
            <p:cNvSpPr/>
            <p:nvPr/>
          </p:nvSpPr>
          <p:spPr>
            <a:xfrm>
              <a:off x="3846986" y="1117198"/>
              <a:ext cx="1175535" cy="2020837"/>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dirty="0">
                  <a:solidFill>
                    <a:srgbClr val="5B9CD5"/>
                  </a:solidFill>
                  <a:latin typeface="Quicksand Light" pitchFamily="2" charset="0"/>
                  <a:cs typeface="Arial" panose="020B0604020202020204" pitchFamily="34" charset="0"/>
                </a:rPr>
                <a:t>subnet-4</a:t>
              </a:r>
            </a:p>
          </p:txBody>
        </p:sp>
        <p:pic>
          <p:nvPicPr>
            <p:cNvPr id="251" name="Graphic 35">
              <a:extLst>
                <a:ext uri="{FF2B5EF4-FFF2-40B4-BE49-F238E27FC236}">
                  <a16:creationId xmlns:a16="http://schemas.microsoft.com/office/drawing/2014/main" id="{EBF6C4C6-0C27-4702-8594-901B83636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6985" y="1115614"/>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ítulo 1">
            <a:extLst>
              <a:ext uri="{FF2B5EF4-FFF2-40B4-BE49-F238E27FC236}">
                <a16:creationId xmlns:a16="http://schemas.microsoft.com/office/drawing/2014/main" id="{80DEE23A-0DB5-4D43-B7A0-77A245FE7ADD}"/>
              </a:ext>
            </a:extLst>
          </p:cNvPr>
          <p:cNvSpPr>
            <a:spLocks noGrp="1"/>
          </p:cNvSpPr>
          <p:nvPr>
            <p:ph type="title"/>
          </p:nvPr>
        </p:nvSpPr>
        <p:spPr/>
        <p:txBody>
          <a:bodyPr/>
          <a:lstStyle/>
          <a:p>
            <a:r>
              <a:rPr lang="pt-BR" dirty="0"/>
              <a:t>Detalhamento da arquitetura</a:t>
            </a:r>
          </a:p>
        </p:txBody>
      </p:sp>
      <p:sp>
        <p:nvSpPr>
          <p:cNvPr id="3" name="Subtítulo 2">
            <a:extLst>
              <a:ext uri="{FF2B5EF4-FFF2-40B4-BE49-F238E27FC236}">
                <a16:creationId xmlns:a16="http://schemas.microsoft.com/office/drawing/2014/main" id="{E9BA1609-185B-485C-8C6E-9850413F96DE}"/>
              </a:ext>
            </a:extLst>
          </p:cNvPr>
          <p:cNvSpPr>
            <a:spLocks noGrp="1"/>
          </p:cNvSpPr>
          <p:nvPr>
            <p:ph type="subTitle" idx="1"/>
          </p:nvPr>
        </p:nvSpPr>
        <p:spPr/>
        <p:txBody>
          <a:bodyPr>
            <a:normAutofit fontScale="92500" lnSpcReduction="10000"/>
          </a:bodyPr>
          <a:lstStyle/>
          <a:p>
            <a:r>
              <a:rPr lang="pt-BR" dirty="0"/>
              <a:t>Visão de infraestrutura em AWS e SaaS (</a:t>
            </a:r>
            <a:r>
              <a:rPr lang="pt-BR" dirty="0" err="1"/>
              <a:t>Sensedia</a:t>
            </a:r>
            <a:r>
              <a:rPr lang="pt-BR" dirty="0"/>
              <a:t> e </a:t>
            </a:r>
            <a:r>
              <a:rPr lang="pt-BR" dirty="0" err="1"/>
              <a:t>Bitbucket</a:t>
            </a:r>
            <a:r>
              <a:rPr lang="pt-BR" dirty="0"/>
              <a:t>)</a:t>
            </a:r>
          </a:p>
        </p:txBody>
      </p:sp>
      <p:sp>
        <p:nvSpPr>
          <p:cNvPr id="158" name="Forma Livre: Forma 157">
            <a:extLst>
              <a:ext uri="{FF2B5EF4-FFF2-40B4-BE49-F238E27FC236}">
                <a16:creationId xmlns:a16="http://schemas.microsoft.com/office/drawing/2014/main" id="{6ABB02CF-1E87-4CB6-BAE9-BE74E51EBC07}"/>
              </a:ext>
            </a:extLst>
          </p:cNvPr>
          <p:cNvSpPr/>
          <p:nvPr/>
        </p:nvSpPr>
        <p:spPr>
          <a:xfrm>
            <a:off x="66675" y="1042293"/>
            <a:ext cx="12002826" cy="5681961"/>
          </a:xfrm>
          <a:custGeom>
            <a:avLst/>
            <a:gdLst>
              <a:gd name="connsiteX0" fmla="*/ 0 w 11813654"/>
              <a:gd name="connsiteY0" fmla="*/ 0 h 5681961"/>
              <a:gd name="connsiteX1" fmla="*/ 8077122 w 11813654"/>
              <a:gd name="connsiteY1" fmla="*/ 0 h 5681961"/>
              <a:gd name="connsiteX2" fmla="*/ 8077122 w 11813654"/>
              <a:gd name="connsiteY2" fmla="*/ 3925965 h 5681961"/>
              <a:gd name="connsiteX3" fmla="*/ 11813654 w 11813654"/>
              <a:gd name="connsiteY3" fmla="*/ 3925965 h 5681961"/>
              <a:gd name="connsiteX4" fmla="*/ 11813654 w 11813654"/>
              <a:gd name="connsiteY4" fmla="*/ 5681961 h 5681961"/>
              <a:gd name="connsiteX5" fmla="*/ 8077122 w 11813654"/>
              <a:gd name="connsiteY5" fmla="*/ 5681961 h 5681961"/>
              <a:gd name="connsiteX6" fmla="*/ 8077121 w 11813654"/>
              <a:gd name="connsiteY6" fmla="*/ 5681961 h 5681961"/>
              <a:gd name="connsiteX7" fmla="*/ 0 w 11813654"/>
              <a:gd name="connsiteY7" fmla="*/ 5681961 h 568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13654" h="5681961">
                <a:moveTo>
                  <a:pt x="0" y="0"/>
                </a:moveTo>
                <a:lnTo>
                  <a:pt x="8077122" y="0"/>
                </a:lnTo>
                <a:lnTo>
                  <a:pt x="8077122" y="3925965"/>
                </a:lnTo>
                <a:lnTo>
                  <a:pt x="11813654" y="3925965"/>
                </a:lnTo>
                <a:lnTo>
                  <a:pt x="11813654" y="5681961"/>
                </a:lnTo>
                <a:lnTo>
                  <a:pt x="8077122" y="5681961"/>
                </a:lnTo>
                <a:lnTo>
                  <a:pt x="8077121" y="5681961"/>
                </a:lnTo>
                <a:lnTo>
                  <a:pt x="0" y="5681961"/>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0" tIns="91440">
            <a:noAutofit/>
          </a:bodyPr>
          <a:lstStyle/>
          <a:p>
            <a:pPr eaLnBrk="1" fontAlgn="auto" hangingPunct="1">
              <a:spcBef>
                <a:spcPts val="0"/>
              </a:spcBef>
              <a:spcAft>
                <a:spcPts val="0"/>
              </a:spcAft>
              <a:defRPr/>
            </a:pPr>
            <a:endParaRPr lang="en-US" sz="1000" dirty="0">
              <a:solidFill>
                <a:sysClr val="windowText" lastClr="000000"/>
              </a:solidFill>
              <a:latin typeface="Quicksand Light" pitchFamily="2" charset="0"/>
              <a:cs typeface="Arial" panose="020B0604020202020204" pitchFamily="34" charset="0"/>
            </a:endParaRPr>
          </a:p>
        </p:txBody>
      </p:sp>
      <p:sp>
        <p:nvSpPr>
          <p:cNvPr id="8" name="Rectangle 33">
            <a:extLst>
              <a:ext uri="{FF2B5EF4-FFF2-40B4-BE49-F238E27FC236}">
                <a16:creationId xmlns:a16="http://schemas.microsoft.com/office/drawing/2014/main" id="{1E636491-BCC3-4076-AE7A-498A033A83E7}"/>
              </a:ext>
            </a:extLst>
          </p:cNvPr>
          <p:cNvSpPr/>
          <p:nvPr/>
        </p:nvSpPr>
        <p:spPr>
          <a:xfrm>
            <a:off x="6621000" y="5991544"/>
            <a:ext cx="5434838" cy="732709"/>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000" dirty="0">
              <a:solidFill>
                <a:schemeClr val="tx1"/>
              </a:solidFill>
              <a:latin typeface="Quicksand Light" pitchFamily="2" charset="0"/>
              <a:cs typeface="Arial" panose="020B0604020202020204" pitchFamily="34" charset="0"/>
            </a:endParaRPr>
          </a:p>
        </p:txBody>
      </p:sp>
      <p:sp>
        <p:nvSpPr>
          <p:cNvPr id="9" name="Rectangle 9">
            <a:extLst>
              <a:ext uri="{FF2B5EF4-FFF2-40B4-BE49-F238E27FC236}">
                <a16:creationId xmlns:a16="http://schemas.microsoft.com/office/drawing/2014/main" id="{BA3A0282-7743-4D0F-BBBF-90FBB0D3819A}"/>
              </a:ext>
            </a:extLst>
          </p:cNvPr>
          <p:cNvSpPr/>
          <p:nvPr/>
        </p:nvSpPr>
        <p:spPr>
          <a:xfrm>
            <a:off x="6734320" y="1101972"/>
            <a:ext cx="5300236" cy="3698501"/>
          </a:xfrm>
          <a:prstGeom prst="rect">
            <a:avLst/>
          </a:prstGeom>
          <a:solidFill>
            <a:schemeClr val="bg1">
              <a:alpha val="90000"/>
            </a:schemeClr>
          </a:solid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a:endParaRPr lang="en-US" sz="1000" dirty="0">
              <a:solidFill>
                <a:srgbClr val="5A6B86"/>
              </a:solidFill>
              <a:latin typeface="Quicksand Light" pitchFamily="2" charset="0"/>
              <a:cs typeface="Arial" panose="020B0604020202020204" pitchFamily="34" charset="0"/>
            </a:endParaRPr>
          </a:p>
        </p:txBody>
      </p:sp>
      <p:grpSp>
        <p:nvGrpSpPr>
          <p:cNvPr id="14" name="Agrupar 13">
            <a:extLst>
              <a:ext uri="{FF2B5EF4-FFF2-40B4-BE49-F238E27FC236}">
                <a16:creationId xmlns:a16="http://schemas.microsoft.com/office/drawing/2014/main" id="{EAA02A3B-73CA-4823-9537-A076A112F333}"/>
              </a:ext>
            </a:extLst>
          </p:cNvPr>
          <p:cNvGrpSpPr/>
          <p:nvPr/>
        </p:nvGrpSpPr>
        <p:grpSpPr>
          <a:xfrm>
            <a:off x="6773472" y="1388275"/>
            <a:ext cx="1441236" cy="800328"/>
            <a:chOff x="7669840" y="3968175"/>
            <a:chExt cx="2469628" cy="1371401"/>
          </a:xfrm>
        </p:grpSpPr>
        <p:pic>
          <p:nvPicPr>
            <p:cNvPr id="15" name="Graphic 25">
              <a:extLst>
                <a:ext uri="{FF2B5EF4-FFF2-40B4-BE49-F238E27FC236}">
                  <a16:creationId xmlns:a16="http://schemas.microsoft.com/office/drawing/2014/main" id="{D59E65F3-9D59-48E8-9ACA-4E7BAD4D5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603" y="39681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FBDCE3E9-8174-4076-8EB3-9D197FA6AB1C}"/>
                </a:ext>
              </a:extLst>
            </p:cNvPr>
            <p:cNvSpPr txBox="1">
              <a:spLocks noChangeArrowheads="1"/>
            </p:cNvSpPr>
            <p:nvPr/>
          </p:nvSpPr>
          <p:spPr bwMode="auto">
            <a:xfrm>
              <a:off x="7669840" y="4706708"/>
              <a:ext cx="2469628" cy="632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Quicksand Light" pitchFamily="2" charset="0"/>
                  <a:ea typeface="Amazon Ember" panose="020B0603020204020204" pitchFamily="34" charset="0"/>
                  <a:cs typeface="Arial" panose="020B0604020202020204" pitchFamily="34" charset="0"/>
                </a:rPr>
                <a:t>HTTP Proxy</a:t>
              </a:r>
              <a:br>
                <a:rPr lang="en-US" altLang="en-US" sz="1000" dirty="0">
                  <a:latin typeface="Quicksand Light" pitchFamily="2" charset="0"/>
                  <a:ea typeface="Amazon Ember" panose="020B0603020204020204" pitchFamily="34" charset="0"/>
                  <a:cs typeface="Arial" panose="020B0604020202020204" pitchFamily="34" charset="0"/>
                </a:rPr>
              </a:br>
              <a:r>
                <a:rPr lang="en-US" altLang="en-US" sz="800" dirty="0">
                  <a:latin typeface="Quicksand Light" pitchFamily="2" charset="0"/>
                  <a:ea typeface="Amazon Ember" panose="020B0603020204020204" pitchFamily="34" charset="0"/>
                  <a:cs typeface="Arial" panose="020B0604020202020204" pitchFamily="34" charset="0"/>
                </a:rPr>
                <a:t>(AWS API Gateway)</a:t>
              </a:r>
            </a:p>
          </p:txBody>
        </p:sp>
      </p:grpSp>
      <p:cxnSp>
        <p:nvCxnSpPr>
          <p:cNvPr id="17" name="Straight Arrow Connector 9">
            <a:extLst>
              <a:ext uri="{FF2B5EF4-FFF2-40B4-BE49-F238E27FC236}">
                <a16:creationId xmlns:a16="http://schemas.microsoft.com/office/drawing/2014/main" id="{9B0F5778-46A1-46E3-906B-B2BAE4938A98}"/>
              </a:ext>
            </a:extLst>
          </p:cNvPr>
          <p:cNvCxnSpPr>
            <a:cxnSpLocks/>
            <a:stCxn id="159" idx="3"/>
          </p:cNvCxnSpPr>
          <p:nvPr/>
        </p:nvCxnSpPr>
        <p:spPr>
          <a:xfrm>
            <a:off x="10481480" y="1611984"/>
            <a:ext cx="857186"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8" name="Agrupar 17">
            <a:extLst>
              <a:ext uri="{FF2B5EF4-FFF2-40B4-BE49-F238E27FC236}">
                <a16:creationId xmlns:a16="http://schemas.microsoft.com/office/drawing/2014/main" id="{EF20FA38-0C93-4AD2-8E17-2E2B1BC823B4}"/>
              </a:ext>
            </a:extLst>
          </p:cNvPr>
          <p:cNvGrpSpPr/>
          <p:nvPr/>
        </p:nvGrpSpPr>
        <p:grpSpPr>
          <a:xfrm>
            <a:off x="5701448" y="1417160"/>
            <a:ext cx="862601" cy="736757"/>
            <a:chOff x="7240952" y="3575280"/>
            <a:chExt cx="1027062" cy="877224"/>
          </a:xfrm>
        </p:grpSpPr>
        <p:sp>
          <p:nvSpPr>
            <p:cNvPr id="19" name="TextBox 16">
              <a:extLst>
                <a:ext uri="{FF2B5EF4-FFF2-40B4-BE49-F238E27FC236}">
                  <a16:creationId xmlns:a16="http://schemas.microsoft.com/office/drawing/2014/main" id="{AD40E8F3-CB2B-4294-81AC-A3487EA7C393}"/>
                </a:ext>
              </a:extLst>
            </p:cNvPr>
            <p:cNvSpPr txBox="1">
              <a:spLocks noChangeArrowheads="1"/>
            </p:cNvSpPr>
            <p:nvPr/>
          </p:nvSpPr>
          <p:spPr bwMode="auto">
            <a:xfrm>
              <a:off x="7240952" y="4012757"/>
              <a:ext cx="1027062" cy="43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900" dirty="0">
                  <a:latin typeface="Quicksand Light" pitchFamily="2" charset="0"/>
                  <a:ea typeface="Amazon Ember" panose="020B0603020204020204" pitchFamily="34" charset="0"/>
                  <a:cs typeface="Arial" panose="020B0604020202020204" pitchFamily="34" charset="0"/>
                </a:rPr>
                <a:t>VPC Link Endpoint</a:t>
              </a:r>
            </a:p>
          </p:txBody>
        </p:sp>
        <p:pic>
          <p:nvPicPr>
            <p:cNvPr id="20" name="Graphic 6">
              <a:extLst>
                <a:ext uri="{FF2B5EF4-FFF2-40B4-BE49-F238E27FC236}">
                  <a16:creationId xmlns:a16="http://schemas.microsoft.com/office/drawing/2014/main" id="{BB318F07-D643-4BF5-A710-49C26BBB8A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8807" y="357528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Agrupar 20">
            <a:extLst>
              <a:ext uri="{FF2B5EF4-FFF2-40B4-BE49-F238E27FC236}">
                <a16:creationId xmlns:a16="http://schemas.microsoft.com/office/drawing/2014/main" id="{8A272C1D-FCD9-486C-BD80-05DBB5537C5F}"/>
              </a:ext>
            </a:extLst>
          </p:cNvPr>
          <p:cNvGrpSpPr/>
          <p:nvPr/>
        </p:nvGrpSpPr>
        <p:grpSpPr>
          <a:xfrm>
            <a:off x="5670619" y="2445088"/>
            <a:ext cx="905208" cy="775472"/>
            <a:chOff x="6216683" y="3448925"/>
            <a:chExt cx="1077792" cy="923320"/>
          </a:xfrm>
        </p:grpSpPr>
        <p:sp>
          <p:nvSpPr>
            <p:cNvPr id="22" name="TextBox 19">
              <a:extLst>
                <a:ext uri="{FF2B5EF4-FFF2-40B4-BE49-F238E27FC236}">
                  <a16:creationId xmlns:a16="http://schemas.microsoft.com/office/drawing/2014/main" id="{D5FA309A-2F32-4E3A-B62B-6E4BEF2EFEC4}"/>
                </a:ext>
              </a:extLst>
            </p:cNvPr>
            <p:cNvSpPr txBox="1">
              <a:spLocks noChangeArrowheads="1"/>
            </p:cNvSpPr>
            <p:nvPr/>
          </p:nvSpPr>
          <p:spPr bwMode="auto">
            <a:xfrm>
              <a:off x="6216683" y="3932498"/>
              <a:ext cx="1077792" cy="43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Quicksand Light" pitchFamily="2" charset="0"/>
                  <a:ea typeface="Amazon Ember" panose="020B0603020204020204" pitchFamily="34" charset="0"/>
                  <a:cs typeface="Arial" panose="020B0604020202020204" pitchFamily="34" charset="0"/>
                </a:rPr>
                <a:t>Application load balancer</a:t>
              </a:r>
            </a:p>
          </p:txBody>
        </p:sp>
        <p:pic>
          <p:nvPicPr>
            <p:cNvPr id="23" name="Graphic 8">
              <a:extLst>
                <a:ext uri="{FF2B5EF4-FFF2-40B4-BE49-F238E27FC236}">
                  <a16:creationId xmlns:a16="http://schemas.microsoft.com/office/drawing/2014/main" id="{F2D72447-D72C-45F9-8B3A-ADF97B4447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9548" y="34489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 name="Rectangle 6">
            <a:extLst>
              <a:ext uri="{FF2B5EF4-FFF2-40B4-BE49-F238E27FC236}">
                <a16:creationId xmlns:a16="http://schemas.microsoft.com/office/drawing/2014/main" id="{8CD07C8B-A57B-4F15-8408-A15A7F863103}"/>
              </a:ext>
            </a:extLst>
          </p:cNvPr>
          <p:cNvSpPr/>
          <p:nvPr/>
        </p:nvSpPr>
        <p:spPr>
          <a:xfrm>
            <a:off x="183562" y="1339435"/>
            <a:ext cx="6437438" cy="5316363"/>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000" dirty="0">
                <a:ln w="0"/>
                <a:solidFill>
                  <a:srgbClr val="1E8900"/>
                </a:solidFill>
                <a:latin typeface="Quicksand Light" pitchFamily="2" charset="0"/>
                <a:cs typeface="Arial" panose="020B0604020202020204" pitchFamily="34" charset="0"/>
              </a:rPr>
              <a:t>VPC – </a:t>
            </a:r>
            <a:r>
              <a:rPr lang="en-US" sz="1000" dirty="0" err="1">
                <a:ln w="0"/>
                <a:solidFill>
                  <a:srgbClr val="1E8900"/>
                </a:solidFill>
                <a:latin typeface="Quicksand Light" pitchFamily="2" charset="0"/>
                <a:cs typeface="Arial" panose="020B0604020202020204" pitchFamily="34" charset="0"/>
              </a:rPr>
              <a:t>vpc</a:t>
            </a:r>
            <a:r>
              <a:rPr lang="en-US" sz="1000" dirty="0">
                <a:ln w="0"/>
                <a:solidFill>
                  <a:srgbClr val="1E8900"/>
                </a:solidFill>
                <a:latin typeface="Quicksand Light" pitchFamily="2" charset="0"/>
                <a:cs typeface="Arial" panose="020B0604020202020204" pitchFamily="34" charset="0"/>
              </a:rPr>
              <a:t>-backends (x homolog / prod / testes)</a:t>
            </a:r>
          </a:p>
        </p:txBody>
      </p:sp>
      <p:pic>
        <p:nvPicPr>
          <p:cNvPr id="25" name="Graphic 28">
            <a:extLst>
              <a:ext uri="{FF2B5EF4-FFF2-40B4-BE49-F238E27FC236}">
                <a16:creationId xmlns:a16="http://schemas.microsoft.com/office/drawing/2014/main" id="{DA5DDDFA-D104-4203-AA7F-20686AB16FE4}"/>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87823" y="1339435"/>
            <a:ext cx="279994" cy="27999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 name="Agrupar 28">
            <a:extLst>
              <a:ext uri="{FF2B5EF4-FFF2-40B4-BE49-F238E27FC236}">
                <a16:creationId xmlns:a16="http://schemas.microsoft.com/office/drawing/2014/main" id="{547F624A-63A7-4E91-A8B0-6BDE90EAB598}"/>
              </a:ext>
            </a:extLst>
          </p:cNvPr>
          <p:cNvGrpSpPr/>
          <p:nvPr/>
        </p:nvGrpSpPr>
        <p:grpSpPr>
          <a:xfrm>
            <a:off x="2863490" y="1883522"/>
            <a:ext cx="1651463" cy="4680169"/>
            <a:chOff x="3846985" y="1115614"/>
            <a:chExt cx="1966325" cy="5572473"/>
          </a:xfrm>
        </p:grpSpPr>
        <p:sp>
          <p:nvSpPr>
            <p:cNvPr id="30" name="Rectangle 7">
              <a:extLst>
                <a:ext uri="{FF2B5EF4-FFF2-40B4-BE49-F238E27FC236}">
                  <a16:creationId xmlns:a16="http://schemas.microsoft.com/office/drawing/2014/main" id="{B6663E6E-B960-4B6D-BB72-6158306A5752}"/>
                </a:ext>
              </a:extLst>
            </p:cNvPr>
            <p:cNvSpPr/>
            <p:nvPr/>
          </p:nvSpPr>
          <p:spPr>
            <a:xfrm>
              <a:off x="3846985" y="1117199"/>
              <a:ext cx="1966325" cy="5570888"/>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dirty="0">
                  <a:solidFill>
                    <a:srgbClr val="5B9CD5"/>
                  </a:solidFill>
                  <a:latin typeface="Quicksand Light" pitchFamily="2" charset="0"/>
                  <a:cs typeface="Arial" panose="020B0604020202020204" pitchFamily="34" charset="0"/>
                </a:rPr>
                <a:t>subnet-2</a:t>
              </a:r>
            </a:p>
          </p:txBody>
        </p:sp>
        <p:pic>
          <p:nvPicPr>
            <p:cNvPr id="31" name="Graphic 35">
              <a:extLst>
                <a:ext uri="{FF2B5EF4-FFF2-40B4-BE49-F238E27FC236}">
                  <a16:creationId xmlns:a16="http://schemas.microsoft.com/office/drawing/2014/main" id="{AB677F65-E7CD-4C4E-8112-F664A245D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6985" y="1115614"/>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 name="Agrupar 34">
            <a:extLst>
              <a:ext uri="{FF2B5EF4-FFF2-40B4-BE49-F238E27FC236}">
                <a16:creationId xmlns:a16="http://schemas.microsoft.com/office/drawing/2014/main" id="{F94FD3B4-608A-4FC9-B228-B06564502BBF}"/>
              </a:ext>
            </a:extLst>
          </p:cNvPr>
          <p:cNvGrpSpPr/>
          <p:nvPr/>
        </p:nvGrpSpPr>
        <p:grpSpPr>
          <a:xfrm>
            <a:off x="5730782" y="5196176"/>
            <a:ext cx="1118055" cy="736757"/>
            <a:chOff x="6739200" y="5205658"/>
            <a:chExt cx="1331220" cy="877224"/>
          </a:xfrm>
        </p:grpSpPr>
        <p:sp>
          <p:nvSpPr>
            <p:cNvPr id="36" name="TextBox 16">
              <a:extLst>
                <a:ext uri="{FF2B5EF4-FFF2-40B4-BE49-F238E27FC236}">
                  <a16:creationId xmlns:a16="http://schemas.microsoft.com/office/drawing/2014/main" id="{9B06F735-66BA-46BA-9567-5441A6216DF9}"/>
                </a:ext>
              </a:extLst>
            </p:cNvPr>
            <p:cNvSpPr txBox="1">
              <a:spLocks noChangeArrowheads="1"/>
            </p:cNvSpPr>
            <p:nvPr/>
          </p:nvSpPr>
          <p:spPr bwMode="auto">
            <a:xfrm>
              <a:off x="6739200" y="5643135"/>
              <a:ext cx="1331220" cy="43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900" dirty="0">
                  <a:latin typeface="Quicksand Light" pitchFamily="2" charset="0"/>
                  <a:ea typeface="Amazon Ember" panose="020B0603020204020204" pitchFamily="34" charset="0"/>
                  <a:cs typeface="Arial" panose="020B0604020202020204" pitchFamily="34" charset="0"/>
                </a:rPr>
                <a:t>VPC Link Endpoint</a:t>
              </a:r>
            </a:p>
          </p:txBody>
        </p:sp>
        <p:pic>
          <p:nvPicPr>
            <p:cNvPr id="37" name="Graphic 6">
              <a:extLst>
                <a:ext uri="{FF2B5EF4-FFF2-40B4-BE49-F238E27FC236}">
                  <a16:creationId xmlns:a16="http://schemas.microsoft.com/office/drawing/2014/main" id="{9D25C18D-80FD-4507-89B8-FCCAAA09E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134" y="52056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Agrupar 38">
            <a:extLst>
              <a:ext uri="{FF2B5EF4-FFF2-40B4-BE49-F238E27FC236}">
                <a16:creationId xmlns:a16="http://schemas.microsoft.com/office/drawing/2014/main" id="{A2E29957-C03B-4B8C-9EBF-8729D6BB0F46}"/>
              </a:ext>
            </a:extLst>
          </p:cNvPr>
          <p:cNvGrpSpPr/>
          <p:nvPr/>
        </p:nvGrpSpPr>
        <p:grpSpPr>
          <a:xfrm>
            <a:off x="1991827" y="2177422"/>
            <a:ext cx="1072175" cy="461155"/>
            <a:chOff x="4109123" y="6159122"/>
            <a:chExt cx="1276592" cy="549077"/>
          </a:xfrm>
        </p:grpSpPr>
        <p:pic>
          <p:nvPicPr>
            <p:cNvPr id="40" name="Graphic 14">
              <a:extLst>
                <a:ext uri="{FF2B5EF4-FFF2-40B4-BE49-F238E27FC236}">
                  <a16:creationId xmlns:a16="http://schemas.microsoft.com/office/drawing/2014/main" id="{AEEA1A39-5313-46D0-953E-2A1DCEC836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1819" y="6159122"/>
              <a:ext cx="331200" cy="33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CE9CD11D-967A-467E-A08A-A38D20261863}"/>
                </a:ext>
              </a:extLst>
            </p:cNvPr>
            <p:cNvSpPr txBox="1">
              <a:spLocks noChangeArrowheads="1"/>
            </p:cNvSpPr>
            <p:nvPr/>
          </p:nvSpPr>
          <p:spPr bwMode="auto">
            <a:xfrm>
              <a:off x="4109123" y="6470002"/>
              <a:ext cx="1276592" cy="23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err="1">
                  <a:latin typeface="Quicksand Light" pitchFamily="2" charset="0"/>
                  <a:ea typeface="Amazon Ember" panose="020B0603020204020204" pitchFamily="34" charset="0"/>
                  <a:cs typeface="Arial" panose="020B0604020202020204" pitchFamily="34" charset="0"/>
                </a:rPr>
                <a:t>Fargate</a:t>
              </a:r>
              <a:endParaRPr lang="en-US" altLang="en-US" sz="700" dirty="0">
                <a:latin typeface="Quicksand Light" pitchFamily="2" charset="0"/>
                <a:ea typeface="Amazon Ember" panose="020B0603020204020204" pitchFamily="34" charset="0"/>
                <a:cs typeface="Arial" panose="020B0604020202020204" pitchFamily="34" charset="0"/>
              </a:endParaRPr>
            </a:p>
          </p:txBody>
        </p:sp>
      </p:grpSp>
      <p:grpSp>
        <p:nvGrpSpPr>
          <p:cNvPr id="42" name="Agrupar 41">
            <a:extLst>
              <a:ext uri="{FF2B5EF4-FFF2-40B4-BE49-F238E27FC236}">
                <a16:creationId xmlns:a16="http://schemas.microsoft.com/office/drawing/2014/main" id="{745FF6E0-F93A-4F0A-8955-728B01E99437}"/>
              </a:ext>
            </a:extLst>
          </p:cNvPr>
          <p:cNvGrpSpPr/>
          <p:nvPr/>
        </p:nvGrpSpPr>
        <p:grpSpPr>
          <a:xfrm>
            <a:off x="586808" y="1880832"/>
            <a:ext cx="1651463" cy="4682859"/>
            <a:chOff x="1801880" y="1103791"/>
            <a:chExt cx="1966325" cy="5575675"/>
          </a:xfrm>
        </p:grpSpPr>
        <p:sp>
          <p:nvSpPr>
            <p:cNvPr id="43" name="Rectangle 7">
              <a:extLst>
                <a:ext uri="{FF2B5EF4-FFF2-40B4-BE49-F238E27FC236}">
                  <a16:creationId xmlns:a16="http://schemas.microsoft.com/office/drawing/2014/main" id="{B21F7208-6FE3-4E79-88D6-C47F42BF206B}"/>
                </a:ext>
              </a:extLst>
            </p:cNvPr>
            <p:cNvSpPr/>
            <p:nvPr/>
          </p:nvSpPr>
          <p:spPr>
            <a:xfrm>
              <a:off x="1801880" y="1103791"/>
              <a:ext cx="1966325" cy="5575675"/>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dirty="0">
                  <a:solidFill>
                    <a:srgbClr val="5B9CD5"/>
                  </a:solidFill>
                  <a:latin typeface="Quicksand Light" pitchFamily="2" charset="0"/>
                  <a:cs typeface="Arial" panose="020B0604020202020204" pitchFamily="34" charset="0"/>
                </a:rPr>
                <a:t>subnet–1</a:t>
              </a:r>
            </a:p>
          </p:txBody>
        </p:sp>
        <p:pic>
          <p:nvPicPr>
            <p:cNvPr id="44" name="Graphic 35">
              <a:extLst>
                <a:ext uri="{FF2B5EF4-FFF2-40B4-BE49-F238E27FC236}">
                  <a16:creationId xmlns:a16="http://schemas.microsoft.com/office/drawing/2014/main" id="{F115D510-4523-4190-ABF2-3E05B797E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1880" y="1115614"/>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 name="Agrupar 44">
            <a:extLst>
              <a:ext uri="{FF2B5EF4-FFF2-40B4-BE49-F238E27FC236}">
                <a16:creationId xmlns:a16="http://schemas.microsoft.com/office/drawing/2014/main" id="{D96ED159-60BC-4322-91BE-D07CE7E1BE91}"/>
              </a:ext>
            </a:extLst>
          </p:cNvPr>
          <p:cNvGrpSpPr/>
          <p:nvPr/>
        </p:nvGrpSpPr>
        <p:grpSpPr>
          <a:xfrm>
            <a:off x="696749" y="2172345"/>
            <a:ext cx="3663171" cy="2710860"/>
            <a:chOff x="1928334" y="1356181"/>
            <a:chExt cx="4361578" cy="3227702"/>
          </a:xfrm>
        </p:grpSpPr>
        <p:grpSp>
          <p:nvGrpSpPr>
            <p:cNvPr id="46" name="Agrupar 45">
              <a:extLst>
                <a:ext uri="{FF2B5EF4-FFF2-40B4-BE49-F238E27FC236}">
                  <a16:creationId xmlns:a16="http://schemas.microsoft.com/office/drawing/2014/main" id="{63B68879-4100-4B69-936E-F6211570A87A}"/>
                </a:ext>
              </a:extLst>
            </p:cNvPr>
            <p:cNvGrpSpPr/>
            <p:nvPr/>
          </p:nvGrpSpPr>
          <p:grpSpPr>
            <a:xfrm>
              <a:off x="2157540" y="2596836"/>
              <a:ext cx="1453151" cy="1915713"/>
              <a:chOff x="2276692" y="2563711"/>
              <a:chExt cx="1453151" cy="1915713"/>
            </a:xfrm>
          </p:grpSpPr>
          <p:sp>
            <p:nvSpPr>
              <p:cNvPr id="57" name="TextBox 25">
                <a:extLst>
                  <a:ext uri="{FF2B5EF4-FFF2-40B4-BE49-F238E27FC236}">
                    <a16:creationId xmlns:a16="http://schemas.microsoft.com/office/drawing/2014/main" id="{F181F5C7-C10D-4274-AF30-12FE518B662F}"/>
                  </a:ext>
                </a:extLst>
              </p:cNvPr>
              <p:cNvSpPr txBox="1">
                <a:spLocks noChangeArrowheads="1"/>
              </p:cNvSpPr>
              <p:nvPr/>
            </p:nvSpPr>
            <p:spPr bwMode="auto">
              <a:xfrm>
                <a:off x="2295161" y="2970108"/>
                <a:ext cx="1416211" cy="40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Quicksand Light" pitchFamily="2" charset="0"/>
                    <a:ea typeface="Amazon Ember" panose="020B0603020204020204" pitchFamily="34" charset="0"/>
                    <a:cs typeface="Arial" panose="020B0604020202020204" pitchFamily="34" charset="0"/>
                  </a:rPr>
                  <a:t>BFF / Back-ends</a:t>
                </a:r>
              </a:p>
              <a:p>
                <a:pPr algn="ctr" eaLnBrk="1" hangingPunct="1"/>
                <a:r>
                  <a:rPr lang="en-US" altLang="en-US" sz="700" dirty="0">
                    <a:latin typeface="Quicksand Light" pitchFamily="2" charset="0"/>
                    <a:ea typeface="Amazon Ember" panose="020B0603020204020204" pitchFamily="34" charset="0"/>
                    <a:cs typeface="Arial" panose="020B0604020202020204" pitchFamily="34" charset="0"/>
                  </a:rPr>
                  <a:t>(Containers)</a:t>
                </a:r>
              </a:p>
            </p:txBody>
          </p:sp>
          <p:pic>
            <p:nvPicPr>
              <p:cNvPr id="58" name="Graphic 32">
                <a:extLst>
                  <a:ext uri="{FF2B5EF4-FFF2-40B4-BE49-F238E27FC236}">
                    <a16:creationId xmlns:a16="http://schemas.microsoft.com/office/drawing/2014/main" id="{BB495D8D-61CD-4349-8413-601C17D623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62098" y="256371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TextBox 25">
                <a:extLst>
                  <a:ext uri="{FF2B5EF4-FFF2-40B4-BE49-F238E27FC236}">
                    <a16:creationId xmlns:a16="http://schemas.microsoft.com/office/drawing/2014/main" id="{41919CDF-9776-4DA0-B25A-0C42B895C90D}"/>
                  </a:ext>
                </a:extLst>
              </p:cNvPr>
              <p:cNvSpPr txBox="1">
                <a:spLocks noChangeArrowheads="1"/>
              </p:cNvSpPr>
              <p:nvPr/>
            </p:nvSpPr>
            <p:spPr bwMode="auto">
              <a:xfrm>
                <a:off x="2276692" y="3874772"/>
                <a:ext cx="1453151" cy="604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a:latin typeface="Quicksand Light" pitchFamily="2" charset="0"/>
                    <a:ea typeface="Amazon Ember" panose="020B0603020204020204" pitchFamily="34" charset="0"/>
                    <a:cs typeface="Arial" panose="020B0604020202020204" pitchFamily="34" charset="0"/>
                  </a:rPr>
                  <a:t>Message Services / Consumers / Track / </a:t>
                </a:r>
                <a:r>
                  <a:rPr lang="en-US" altLang="en-US" sz="700" dirty="0" err="1">
                    <a:latin typeface="Quicksand Light" pitchFamily="2" charset="0"/>
                    <a:ea typeface="Amazon Ember" panose="020B0603020204020204" pitchFamily="34" charset="0"/>
                    <a:cs typeface="Arial" panose="020B0604020202020204" pitchFamily="34" charset="0"/>
                  </a:rPr>
                  <a:t>Efectiviness</a:t>
                </a:r>
                <a:endParaRPr lang="en-US" altLang="en-US" sz="700" dirty="0">
                  <a:latin typeface="Quicksand Light" pitchFamily="2" charset="0"/>
                  <a:ea typeface="Amazon Ember" panose="020B0603020204020204" pitchFamily="34" charset="0"/>
                  <a:cs typeface="Arial" panose="020B0604020202020204" pitchFamily="34" charset="0"/>
                </a:endParaRPr>
              </a:p>
              <a:p>
                <a:pPr algn="ctr"/>
                <a:r>
                  <a:rPr lang="en-US" altLang="en-US" sz="600" dirty="0">
                    <a:latin typeface="Quicksand Light" pitchFamily="2" charset="0"/>
                    <a:ea typeface="Amazon Ember" panose="020B0603020204020204" pitchFamily="34" charset="0"/>
                    <a:cs typeface="Arial" panose="020B0604020202020204" pitchFamily="34" charset="0"/>
                  </a:rPr>
                  <a:t>(containers)</a:t>
                </a:r>
              </a:p>
            </p:txBody>
          </p:sp>
          <p:pic>
            <p:nvPicPr>
              <p:cNvPr id="147" name="Graphic 32">
                <a:extLst>
                  <a:ext uri="{FF2B5EF4-FFF2-40B4-BE49-F238E27FC236}">
                    <a16:creationId xmlns:a16="http://schemas.microsoft.com/office/drawing/2014/main" id="{9DB009E8-F255-43E6-83F6-71BF109D4D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62098" y="3468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 name="Agrupar 46">
              <a:extLst>
                <a:ext uri="{FF2B5EF4-FFF2-40B4-BE49-F238E27FC236}">
                  <a16:creationId xmlns:a16="http://schemas.microsoft.com/office/drawing/2014/main" id="{C3FA9E8E-CAD6-4162-BEB2-FB110D3F654B}"/>
                </a:ext>
              </a:extLst>
            </p:cNvPr>
            <p:cNvGrpSpPr/>
            <p:nvPr/>
          </p:nvGrpSpPr>
          <p:grpSpPr>
            <a:xfrm>
              <a:off x="4633486" y="2596836"/>
              <a:ext cx="1428823" cy="1915713"/>
              <a:chOff x="3926113" y="2455786"/>
              <a:chExt cx="1428823" cy="1915713"/>
            </a:xfrm>
          </p:grpSpPr>
          <p:sp>
            <p:nvSpPr>
              <p:cNvPr id="55" name="TextBox 25">
                <a:extLst>
                  <a:ext uri="{FF2B5EF4-FFF2-40B4-BE49-F238E27FC236}">
                    <a16:creationId xmlns:a16="http://schemas.microsoft.com/office/drawing/2014/main" id="{2DA84954-5F55-4D23-A915-4E7D45BED381}"/>
                  </a:ext>
                </a:extLst>
              </p:cNvPr>
              <p:cNvSpPr txBox="1">
                <a:spLocks noChangeArrowheads="1"/>
              </p:cNvSpPr>
              <p:nvPr/>
            </p:nvSpPr>
            <p:spPr bwMode="auto">
              <a:xfrm>
                <a:off x="3932418" y="2862183"/>
                <a:ext cx="1416213" cy="40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Quicksand Light" pitchFamily="2" charset="0"/>
                    <a:ea typeface="Amazon Ember" panose="020B0603020204020204" pitchFamily="34" charset="0"/>
                    <a:cs typeface="Arial" panose="020B0604020202020204" pitchFamily="34" charset="0"/>
                  </a:rPr>
                  <a:t>BFF / Back-ends</a:t>
                </a:r>
              </a:p>
              <a:p>
                <a:pPr algn="ctr" eaLnBrk="1" hangingPunct="1"/>
                <a:r>
                  <a:rPr lang="en-US" altLang="en-US" sz="700" dirty="0">
                    <a:latin typeface="Quicksand Light" pitchFamily="2" charset="0"/>
                    <a:ea typeface="Amazon Ember" panose="020B0603020204020204" pitchFamily="34" charset="0"/>
                    <a:cs typeface="Arial" panose="020B0604020202020204" pitchFamily="34" charset="0"/>
                  </a:rPr>
                  <a:t>(Containers)</a:t>
                </a:r>
              </a:p>
            </p:txBody>
          </p:sp>
          <p:pic>
            <p:nvPicPr>
              <p:cNvPr id="56" name="Graphic 32">
                <a:extLst>
                  <a:ext uri="{FF2B5EF4-FFF2-40B4-BE49-F238E27FC236}">
                    <a16:creationId xmlns:a16="http://schemas.microsoft.com/office/drawing/2014/main" id="{874E053F-05A4-49BE-A8A0-FA935361CB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99352" y="245578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TextBox 25">
                <a:extLst>
                  <a:ext uri="{FF2B5EF4-FFF2-40B4-BE49-F238E27FC236}">
                    <a16:creationId xmlns:a16="http://schemas.microsoft.com/office/drawing/2014/main" id="{880597C7-B0B8-4C7A-81F6-7547774460EA}"/>
                  </a:ext>
                </a:extLst>
              </p:cNvPr>
              <p:cNvSpPr txBox="1">
                <a:spLocks noChangeArrowheads="1"/>
              </p:cNvSpPr>
              <p:nvPr/>
            </p:nvSpPr>
            <p:spPr bwMode="auto">
              <a:xfrm>
                <a:off x="3926113" y="3766847"/>
                <a:ext cx="1428823" cy="604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a:latin typeface="Quicksand Light" pitchFamily="2" charset="0"/>
                    <a:ea typeface="Amazon Ember" panose="020B0603020204020204" pitchFamily="34" charset="0"/>
                    <a:cs typeface="Arial" panose="020B0604020202020204" pitchFamily="34" charset="0"/>
                  </a:rPr>
                  <a:t>Message Services / Consumers / Track / </a:t>
                </a:r>
                <a:r>
                  <a:rPr lang="en-US" altLang="en-US" sz="700" dirty="0" err="1">
                    <a:latin typeface="Quicksand Light" pitchFamily="2" charset="0"/>
                    <a:ea typeface="Amazon Ember" panose="020B0603020204020204" pitchFamily="34" charset="0"/>
                    <a:cs typeface="Arial" panose="020B0604020202020204" pitchFamily="34" charset="0"/>
                  </a:rPr>
                  <a:t>Efectiviness</a:t>
                </a:r>
                <a:endParaRPr lang="en-US" altLang="en-US" sz="700" dirty="0">
                  <a:latin typeface="Quicksand Light" pitchFamily="2" charset="0"/>
                  <a:ea typeface="Amazon Ember" panose="020B0603020204020204" pitchFamily="34" charset="0"/>
                  <a:cs typeface="Arial" panose="020B0604020202020204" pitchFamily="34" charset="0"/>
                </a:endParaRPr>
              </a:p>
              <a:p>
                <a:pPr algn="ctr"/>
                <a:r>
                  <a:rPr lang="en-US" altLang="en-US" sz="600" dirty="0">
                    <a:latin typeface="Quicksand Light" pitchFamily="2" charset="0"/>
                    <a:ea typeface="Amazon Ember" panose="020B0603020204020204" pitchFamily="34" charset="0"/>
                    <a:cs typeface="Arial" panose="020B0604020202020204" pitchFamily="34" charset="0"/>
                  </a:rPr>
                  <a:t>(containers)</a:t>
                </a:r>
              </a:p>
            </p:txBody>
          </p:sp>
          <p:pic>
            <p:nvPicPr>
              <p:cNvPr id="149" name="Graphic 32">
                <a:extLst>
                  <a:ext uri="{FF2B5EF4-FFF2-40B4-BE49-F238E27FC236}">
                    <a16:creationId xmlns:a16="http://schemas.microsoft.com/office/drawing/2014/main" id="{12B545C6-E243-413B-907D-C6B9C50F7C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99352" y="33604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Agrupar 47">
              <a:extLst>
                <a:ext uri="{FF2B5EF4-FFF2-40B4-BE49-F238E27FC236}">
                  <a16:creationId xmlns:a16="http://schemas.microsoft.com/office/drawing/2014/main" id="{570B6568-A840-4A22-A9A4-D1C545F60889}"/>
                </a:ext>
              </a:extLst>
            </p:cNvPr>
            <p:cNvGrpSpPr/>
            <p:nvPr/>
          </p:nvGrpSpPr>
          <p:grpSpPr>
            <a:xfrm>
              <a:off x="1928334" y="1356181"/>
              <a:ext cx="4361578" cy="3227702"/>
              <a:chOff x="1928334" y="1356181"/>
              <a:chExt cx="4361578" cy="3227702"/>
            </a:xfrm>
          </p:grpSpPr>
          <p:sp>
            <p:nvSpPr>
              <p:cNvPr id="49" name="Rectangle 12">
                <a:extLst>
                  <a:ext uri="{FF2B5EF4-FFF2-40B4-BE49-F238E27FC236}">
                    <a16:creationId xmlns:a16="http://schemas.microsoft.com/office/drawing/2014/main" id="{96F00209-953A-4641-ADD8-6038225AEBBA}"/>
                  </a:ext>
                </a:extLst>
              </p:cNvPr>
              <p:cNvSpPr/>
              <p:nvPr/>
            </p:nvSpPr>
            <p:spPr>
              <a:xfrm>
                <a:off x="2138434" y="2537642"/>
                <a:ext cx="3959175" cy="86869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lvl="1">
                  <a:defRPr/>
                </a:pPr>
                <a:endParaRPr lang="en-US" sz="1000" dirty="0">
                  <a:solidFill>
                    <a:srgbClr val="D86613"/>
                  </a:solidFill>
                  <a:latin typeface="Quicksand Light" pitchFamily="2" charset="0"/>
                  <a:cs typeface="Arial" panose="020B0604020202020204" pitchFamily="34" charset="0"/>
                </a:endParaRPr>
              </a:p>
            </p:txBody>
          </p:sp>
          <p:grpSp>
            <p:nvGrpSpPr>
              <p:cNvPr id="50" name="Agrupar 49">
                <a:extLst>
                  <a:ext uri="{FF2B5EF4-FFF2-40B4-BE49-F238E27FC236}">
                    <a16:creationId xmlns:a16="http://schemas.microsoft.com/office/drawing/2014/main" id="{1B1C1EA3-418A-4CFB-A8CB-96C1F890676D}"/>
                  </a:ext>
                </a:extLst>
              </p:cNvPr>
              <p:cNvGrpSpPr/>
              <p:nvPr/>
            </p:nvGrpSpPr>
            <p:grpSpPr>
              <a:xfrm>
                <a:off x="3410457" y="2547607"/>
                <a:ext cx="1415130" cy="1481703"/>
                <a:chOff x="3410457" y="2547607"/>
                <a:chExt cx="1415130" cy="1481703"/>
              </a:xfrm>
            </p:grpSpPr>
            <p:pic>
              <p:nvPicPr>
                <p:cNvPr id="53" name="Graphic 18">
                  <a:extLst>
                    <a:ext uri="{FF2B5EF4-FFF2-40B4-BE49-F238E27FC236}">
                      <a16:creationId xmlns:a16="http://schemas.microsoft.com/office/drawing/2014/main" id="{558D6B83-3C01-4B6C-9428-C80C245BA9B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2922" y="2547607"/>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CaixaDeTexto 53">
                  <a:extLst>
                    <a:ext uri="{FF2B5EF4-FFF2-40B4-BE49-F238E27FC236}">
                      <a16:creationId xmlns:a16="http://schemas.microsoft.com/office/drawing/2014/main" id="{4366D1EB-B3A7-4541-B930-25492682D945}"/>
                    </a:ext>
                  </a:extLst>
                </p:cNvPr>
                <p:cNvSpPr txBox="1"/>
                <p:nvPr/>
              </p:nvSpPr>
              <p:spPr>
                <a:xfrm>
                  <a:off x="3410457" y="2837748"/>
                  <a:ext cx="1415130" cy="238197"/>
                </a:xfrm>
                <a:prstGeom prst="rect">
                  <a:avLst/>
                </a:prstGeom>
                <a:noFill/>
              </p:spPr>
              <p:txBody>
                <a:bodyPr wrap="square">
                  <a:spAutoFit/>
                </a:bodyPr>
                <a:lstStyle/>
                <a:p>
                  <a:pPr algn="ctr">
                    <a:defRPr/>
                  </a:pPr>
                  <a:r>
                    <a:rPr lang="en-US" sz="700" dirty="0">
                      <a:latin typeface="Quicksand Light" pitchFamily="2" charset="0"/>
                      <a:cs typeface="Arial" panose="020B0604020202020204" pitchFamily="34" charset="0"/>
                    </a:rPr>
                    <a:t>Auto scaling group</a:t>
                  </a:r>
                </a:p>
              </p:txBody>
            </p:sp>
            <p:pic>
              <p:nvPicPr>
                <p:cNvPr id="151" name="Graphic 18">
                  <a:extLst>
                    <a:ext uri="{FF2B5EF4-FFF2-40B4-BE49-F238E27FC236}">
                      <a16:creationId xmlns:a16="http://schemas.microsoft.com/office/drawing/2014/main" id="{8E62A41B-72C8-468A-9C99-1E4FC119F4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2923" y="350097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CaixaDeTexto 151">
                  <a:extLst>
                    <a:ext uri="{FF2B5EF4-FFF2-40B4-BE49-F238E27FC236}">
                      <a16:creationId xmlns:a16="http://schemas.microsoft.com/office/drawing/2014/main" id="{9C693EA6-588C-427D-82C1-14F6E3E65BF3}"/>
                    </a:ext>
                  </a:extLst>
                </p:cNvPr>
                <p:cNvSpPr txBox="1"/>
                <p:nvPr/>
              </p:nvSpPr>
              <p:spPr>
                <a:xfrm>
                  <a:off x="3410457" y="3791113"/>
                  <a:ext cx="1415130" cy="238197"/>
                </a:xfrm>
                <a:prstGeom prst="rect">
                  <a:avLst/>
                </a:prstGeom>
                <a:noFill/>
              </p:spPr>
              <p:txBody>
                <a:bodyPr wrap="square">
                  <a:spAutoFit/>
                </a:bodyPr>
                <a:lstStyle/>
                <a:p>
                  <a:pPr algn="ctr">
                    <a:defRPr/>
                  </a:pPr>
                  <a:r>
                    <a:rPr lang="en-US" sz="700" dirty="0">
                      <a:latin typeface="Quicksand Light" pitchFamily="2" charset="0"/>
                      <a:cs typeface="Arial" panose="020B0604020202020204" pitchFamily="34" charset="0"/>
                    </a:rPr>
                    <a:t>Auto scaling group</a:t>
                  </a:r>
                </a:p>
              </p:txBody>
            </p:sp>
          </p:grpSp>
          <p:sp>
            <p:nvSpPr>
              <p:cNvPr id="51" name="Rectangle 12">
                <a:extLst>
                  <a:ext uri="{FF2B5EF4-FFF2-40B4-BE49-F238E27FC236}">
                    <a16:creationId xmlns:a16="http://schemas.microsoft.com/office/drawing/2014/main" id="{0BF8AFBB-CCF0-46A7-B469-3919037909E8}"/>
                  </a:ext>
                </a:extLst>
              </p:cNvPr>
              <p:cNvSpPr/>
              <p:nvPr/>
            </p:nvSpPr>
            <p:spPr>
              <a:xfrm>
                <a:off x="2025231" y="1937158"/>
                <a:ext cx="4167784" cy="2603122"/>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lvl="1">
                  <a:defRPr/>
                </a:pPr>
                <a:endParaRPr lang="en-US" sz="1000" dirty="0">
                  <a:solidFill>
                    <a:srgbClr val="D86613"/>
                  </a:solidFill>
                  <a:latin typeface="Quicksand Light" pitchFamily="2" charset="0"/>
                  <a:cs typeface="Arial" panose="020B0604020202020204" pitchFamily="34" charset="0"/>
                </a:endParaRPr>
              </a:p>
            </p:txBody>
          </p:sp>
          <p:sp>
            <p:nvSpPr>
              <p:cNvPr id="52" name="Rectangle 12">
                <a:extLst>
                  <a:ext uri="{FF2B5EF4-FFF2-40B4-BE49-F238E27FC236}">
                    <a16:creationId xmlns:a16="http://schemas.microsoft.com/office/drawing/2014/main" id="{D61DFDF0-EB0F-4690-9393-9A4127CDF3EA}"/>
                  </a:ext>
                </a:extLst>
              </p:cNvPr>
              <p:cNvSpPr/>
              <p:nvPr/>
            </p:nvSpPr>
            <p:spPr>
              <a:xfrm>
                <a:off x="1928334" y="1356181"/>
                <a:ext cx="4361578" cy="3227702"/>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lvl="1">
                  <a:defRPr/>
                </a:pPr>
                <a:endParaRPr lang="en-US" sz="1000" dirty="0">
                  <a:solidFill>
                    <a:srgbClr val="D86613"/>
                  </a:solidFill>
                  <a:latin typeface="Quicksand Light" pitchFamily="2" charset="0"/>
                  <a:cs typeface="Arial" panose="020B0604020202020204" pitchFamily="34" charset="0"/>
                </a:endParaRPr>
              </a:p>
            </p:txBody>
          </p:sp>
          <p:sp>
            <p:nvSpPr>
              <p:cNvPr id="150" name="Rectangle 12">
                <a:extLst>
                  <a:ext uri="{FF2B5EF4-FFF2-40B4-BE49-F238E27FC236}">
                    <a16:creationId xmlns:a16="http://schemas.microsoft.com/office/drawing/2014/main" id="{ED875483-9090-41F3-813A-54BC251FA697}"/>
                  </a:ext>
                </a:extLst>
              </p:cNvPr>
              <p:cNvSpPr/>
              <p:nvPr/>
            </p:nvSpPr>
            <p:spPr>
              <a:xfrm>
                <a:off x="2138434" y="3491007"/>
                <a:ext cx="3959175" cy="984899"/>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lvl="1">
                  <a:defRPr/>
                </a:pPr>
                <a:endParaRPr lang="en-US" sz="1000" dirty="0">
                  <a:solidFill>
                    <a:srgbClr val="D86613"/>
                  </a:solidFill>
                  <a:latin typeface="Quicksand Light" pitchFamily="2" charset="0"/>
                  <a:cs typeface="Arial" panose="020B0604020202020204" pitchFamily="34" charset="0"/>
                </a:endParaRPr>
              </a:p>
            </p:txBody>
          </p:sp>
        </p:grpSp>
      </p:grpSp>
      <p:grpSp>
        <p:nvGrpSpPr>
          <p:cNvPr id="220" name="Agrupar 219">
            <a:extLst>
              <a:ext uri="{FF2B5EF4-FFF2-40B4-BE49-F238E27FC236}">
                <a16:creationId xmlns:a16="http://schemas.microsoft.com/office/drawing/2014/main" id="{6C707DB7-7415-4599-9EA5-2BCE60C5B8DB}"/>
              </a:ext>
            </a:extLst>
          </p:cNvPr>
          <p:cNvGrpSpPr/>
          <p:nvPr/>
        </p:nvGrpSpPr>
        <p:grpSpPr>
          <a:xfrm>
            <a:off x="703779" y="5846210"/>
            <a:ext cx="3649111" cy="700081"/>
            <a:chOff x="1075626" y="5619159"/>
            <a:chExt cx="3649111" cy="700081"/>
          </a:xfrm>
        </p:grpSpPr>
        <p:grpSp>
          <p:nvGrpSpPr>
            <p:cNvPr id="59" name="Agrupar 58">
              <a:extLst>
                <a:ext uri="{FF2B5EF4-FFF2-40B4-BE49-F238E27FC236}">
                  <a16:creationId xmlns:a16="http://schemas.microsoft.com/office/drawing/2014/main" id="{F63728AF-FDEA-42DF-9280-0B96A25C3ADD}"/>
                </a:ext>
              </a:extLst>
            </p:cNvPr>
            <p:cNvGrpSpPr/>
            <p:nvPr/>
          </p:nvGrpSpPr>
          <p:grpSpPr>
            <a:xfrm>
              <a:off x="1075626" y="5619159"/>
              <a:ext cx="3649111" cy="700081"/>
              <a:chOff x="1945601" y="3825283"/>
              <a:chExt cx="4344838" cy="833555"/>
            </a:xfrm>
          </p:grpSpPr>
          <p:pic>
            <p:nvPicPr>
              <p:cNvPr id="60" name="Graphic 6">
                <a:extLst>
                  <a:ext uri="{FF2B5EF4-FFF2-40B4-BE49-F238E27FC236}">
                    <a16:creationId xmlns:a16="http://schemas.microsoft.com/office/drawing/2014/main" id="{5C94571E-2B1A-40BC-A88A-D07AD1AEE93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3952421" y="3835875"/>
                <a:ext cx="331200" cy="33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9">
                <a:extLst>
                  <a:ext uri="{FF2B5EF4-FFF2-40B4-BE49-F238E27FC236}">
                    <a16:creationId xmlns:a16="http://schemas.microsoft.com/office/drawing/2014/main" id="{E02EDBC1-CF54-46EF-8671-C62432C1EA26}"/>
                  </a:ext>
                </a:extLst>
              </p:cNvPr>
              <p:cNvSpPr txBox="1">
                <a:spLocks noChangeArrowheads="1"/>
              </p:cNvSpPr>
              <p:nvPr/>
            </p:nvSpPr>
            <p:spPr bwMode="auto">
              <a:xfrm>
                <a:off x="3546499" y="4148200"/>
                <a:ext cx="1143042" cy="27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Quicksand Light" pitchFamily="2" charset="0"/>
                    <a:ea typeface="Amazon Ember" panose="020B0603020204020204" pitchFamily="34" charset="0"/>
                    <a:cs typeface="Arial" panose="020B0604020202020204" pitchFamily="34" charset="0"/>
                  </a:rPr>
                  <a:t>Aurora</a:t>
                </a:r>
              </a:p>
            </p:txBody>
          </p:sp>
          <p:sp>
            <p:nvSpPr>
              <p:cNvPr id="62" name="Rectangle 12">
                <a:extLst>
                  <a:ext uri="{FF2B5EF4-FFF2-40B4-BE49-F238E27FC236}">
                    <a16:creationId xmlns:a16="http://schemas.microsoft.com/office/drawing/2014/main" id="{F9F1D851-4A22-456D-92B2-C809FBAAE438}"/>
                  </a:ext>
                </a:extLst>
              </p:cNvPr>
              <p:cNvSpPr/>
              <p:nvPr/>
            </p:nvSpPr>
            <p:spPr>
              <a:xfrm>
                <a:off x="1945601" y="3825283"/>
                <a:ext cx="4344838" cy="833555"/>
              </a:xfrm>
              <a:prstGeom prst="rect">
                <a:avLst/>
              </a:prstGeom>
              <a:noFill/>
              <a:ln w="12700">
                <a:solidFill>
                  <a:srgbClr val="2E27AD"/>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lvl="1">
                  <a:defRPr/>
                </a:pPr>
                <a:endParaRPr lang="en-US" sz="1000" dirty="0">
                  <a:solidFill>
                    <a:srgbClr val="2E27AD"/>
                  </a:solidFill>
                  <a:latin typeface="Quicksand Light" pitchFamily="2" charset="0"/>
                  <a:cs typeface="Arial" panose="020B0604020202020204" pitchFamily="34" charset="0"/>
                </a:endParaRPr>
              </a:p>
            </p:txBody>
          </p:sp>
        </p:grpSp>
        <p:grpSp>
          <p:nvGrpSpPr>
            <p:cNvPr id="63" name="Agrupar 62">
              <a:extLst>
                <a:ext uri="{FF2B5EF4-FFF2-40B4-BE49-F238E27FC236}">
                  <a16:creationId xmlns:a16="http://schemas.microsoft.com/office/drawing/2014/main" id="{F396692C-2C13-4E8C-92EF-4F37938457E9}"/>
                </a:ext>
              </a:extLst>
            </p:cNvPr>
            <p:cNvGrpSpPr/>
            <p:nvPr/>
          </p:nvGrpSpPr>
          <p:grpSpPr>
            <a:xfrm>
              <a:off x="1172017" y="5695083"/>
              <a:ext cx="1269300" cy="624156"/>
              <a:chOff x="2055921" y="4735610"/>
              <a:chExt cx="1511300" cy="743155"/>
            </a:xfrm>
          </p:grpSpPr>
          <p:sp>
            <p:nvSpPr>
              <p:cNvPr id="64" name="TextBox 16">
                <a:extLst>
                  <a:ext uri="{FF2B5EF4-FFF2-40B4-BE49-F238E27FC236}">
                    <a16:creationId xmlns:a16="http://schemas.microsoft.com/office/drawing/2014/main" id="{992F774D-544A-4FEC-84E0-EBAB4BC42BBD}"/>
                  </a:ext>
                </a:extLst>
              </p:cNvPr>
              <p:cNvSpPr txBox="1">
                <a:spLocks noChangeArrowheads="1"/>
              </p:cNvSpPr>
              <p:nvPr/>
            </p:nvSpPr>
            <p:spPr bwMode="auto">
              <a:xfrm>
                <a:off x="2055921" y="5203924"/>
                <a:ext cx="1511300" cy="27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Quicksand Light" pitchFamily="2" charset="0"/>
                    <a:ea typeface="Amazon Ember" panose="020B0603020204020204" pitchFamily="34" charset="0"/>
                    <a:cs typeface="Arial" panose="020B0604020202020204" pitchFamily="34" charset="0"/>
                  </a:rPr>
                  <a:t>Instance1 (</a:t>
                </a:r>
                <a:r>
                  <a:rPr lang="en-US" altLang="en-US" sz="900" dirty="0" err="1">
                    <a:latin typeface="Quicksand Light" pitchFamily="2" charset="0"/>
                    <a:ea typeface="Amazon Ember" panose="020B0603020204020204" pitchFamily="34" charset="0"/>
                    <a:cs typeface="Arial" panose="020B0604020202020204" pitchFamily="34" charset="0"/>
                  </a:rPr>
                  <a:t>rw</a:t>
                </a:r>
                <a:r>
                  <a:rPr lang="en-US" altLang="en-US" sz="900" dirty="0">
                    <a:latin typeface="Quicksand Light" pitchFamily="2" charset="0"/>
                    <a:ea typeface="Amazon Ember" panose="020B0603020204020204" pitchFamily="34" charset="0"/>
                    <a:cs typeface="Arial" panose="020B0604020202020204" pitchFamily="34" charset="0"/>
                  </a:rPr>
                  <a:t>)</a:t>
                </a:r>
              </a:p>
            </p:txBody>
          </p:sp>
          <p:pic>
            <p:nvPicPr>
              <p:cNvPr id="65" name="Graphic 45">
                <a:extLst>
                  <a:ext uri="{FF2B5EF4-FFF2-40B4-BE49-F238E27FC236}">
                    <a16:creationId xmlns:a16="http://schemas.microsoft.com/office/drawing/2014/main" id="{E2C0243B-B15D-4B27-A3F0-D64D772FCF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p:blipFill>
            <p:spPr bwMode="auto">
              <a:xfrm>
                <a:off x="2581383" y="47356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6" name="Agrupar 65">
              <a:extLst>
                <a:ext uri="{FF2B5EF4-FFF2-40B4-BE49-F238E27FC236}">
                  <a16:creationId xmlns:a16="http://schemas.microsoft.com/office/drawing/2014/main" id="{D1FAB1EC-E12F-48A9-8465-E45CD7F8C800}"/>
                </a:ext>
              </a:extLst>
            </p:cNvPr>
            <p:cNvGrpSpPr/>
            <p:nvPr/>
          </p:nvGrpSpPr>
          <p:grpSpPr>
            <a:xfrm>
              <a:off x="3417158" y="5695083"/>
              <a:ext cx="1269300" cy="624156"/>
              <a:chOff x="4101804" y="4735610"/>
              <a:chExt cx="1511300" cy="743155"/>
            </a:xfrm>
          </p:grpSpPr>
          <p:sp>
            <p:nvSpPr>
              <p:cNvPr id="67" name="TextBox 16">
                <a:extLst>
                  <a:ext uri="{FF2B5EF4-FFF2-40B4-BE49-F238E27FC236}">
                    <a16:creationId xmlns:a16="http://schemas.microsoft.com/office/drawing/2014/main" id="{AA6E5C37-15B4-4D43-99A3-32313CF09D0A}"/>
                  </a:ext>
                </a:extLst>
              </p:cNvPr>
              <p:cNvSpPr txBox="1">
                <a:spLocks noChangeArrowheads="1"/>
              </p:cNvSpPr>
              <p:nvPr/>
            </p:nvSpPr>
            <p:spPr bwMode="auto">
              <a:xfrm>
                <a:off x="4101804" y="5203924"/>
                <a:ext cx="1511300" cy="27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Quicksand Light" pitchFamily="2" charset="0"/>
                    <a:ea typeface="Amazon Ember" panose="020B0603020204020204" pitchFamily="34" charset="0"/>
                    <a:cs typeface="Arial" panose="020B0604020202020204" pitchFamily="34" charset="0"/>
                  </a:rPr>
                  <a:t>Instance2 (</a:t>
                </a:r>
                <a:r>
                  <a:rPr lang="en-US" altLang="en-US" sz="900" dirty="0" err="1">
                    <a:latin typeface="Quicksand Light" pitchFamily="2" charset="0"/>
                    <a:ea typeface="Amazon Ember" panose="020B0603020204020204" pitchFamily="34" charset="0"/>
                    <a:cs typeface="Arial" panose="020B0604020202020204" pitchFamily="34" charset="0"/>
                  </a:rPr>
                  <a:t>ro</a:t>
                </a:r>
                <a:r>
                  <a:rPr lang="en-US" altLang="en-US" sz="900" dirty="0">
                    <a:latin typeface="Quicksand Light" pitchFamily="2" charset="0"/>
                    <a:ea typeface="Amazon Ember" panose="020B0603020204020204" pitchFamily="34" charset="0"/>
                    <a:cs typeface="Arial" panose="020B0604020202020204" pitchFamily="34" charset="0"/>
                  </a:rPr>
                  <a:t>)</a:t>
                </a:r>
              </a:p>
            </p:txBody>
          </p:sp>
          <p:pic>
            <p:nvPicPr>
              <p:cNvPr id="68" name="Graphic 45">
                <a:extLst>
                  <a:ext uri="{FF2B5EF4-FFF2-40B4-BE49-F238E27FC236}">
                    <a16:creationId xmlns:a16="http://schemas.microsoft.com/office/drawing/2014/main" id="{C856DBBB-7E8E-45D8-BBB2-13DFACFD055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p:blipFill>
            <p:spPr bwMode="auto">
              <a:xfrm>
                <a:off x="4627266" y="47356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70" name="Conector: Angulado 69">
            <a:extLst>
              <a:ext uri="{FF2B5EF4-FFF2-40B4-BE49-F238E27FC236}">
                <a16:creationId xmlns:a16="http://schemas.microsoft.com/office/drawing/2014/main" id="{A5A45EC6-C49E-47F1-9CEA-CCE4F3FAB53A}"/>
              </a:ext>
            </a:extLst>
          </p:cNvPr>
          <p:cNvCxnSpPr>
            <a:cxnSpLocks/>
            <a:stCxn id="49" idx="3"/>
            <a:endCxn id="23" idx="1"/>
          </p:cNvCxnSpPr>
          <p:nvPr/>
        </p:nvCxnSpPr>
        <p:spPr>
          <a:xfrm flipV="1">
            <a:off x="4198410" y="2637083"/>
            <a:ext cx="1743374" cy="892334"/>
          </a:xfrm>
          <a:prstGeom prst="bentConnector3">
            <a:avLst>
              <a:gd name="adj1" fmla="val 13172"/>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72" name="Agrupar 71">
            <a:extLst>
              <a:ext uri="{FF2B5EF4-FFF2-40B4-BE49-F238E27FC236}">
                <a16:creationId xmlns:a16="http://schemas.microsoft.com/office/drawing/2014/main" id="{463F3762-744D-4C4B-9F09-8C1711287CC6}"/>
              </a:ext>
            </a:extLst>
          </p:cNvPr>
          <p:cNvGrpSpPr/>
          <p:nvPr/>
        </p:nvGrpSpPr>
        <p:grpSpPr>
          <a:xfrm>
            <a:off x="1561035" y="2665464"/>
            <a:ext cx="1936191" cy="482669"/>
            <a:chOff x="2961850" y="2563108"/>
            <a:chExt cx="2305338" cy="574693"/>
          </a:xfrm>
        </p:grpSpPr>
        <p:pic>
          <p:nvPicPr>
            <p:cNvPr id="73" name="Graphic 18">
              <a:extLst>
                <a:ext uri="{FF2B5EF4-FFF2-40B4-BE49-F238E27FC236}">
                  <a16:creationId xmlns:a16="http://schemas.microsoft.com/office/drawing/2014/main" id="{178D4408-3E0B-499F-8BD3-A0B37F8B29F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48919" y="2563108"/>
              <a:ext cx="331200" cy="33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4">
              <a:extLst>
                <a:ext uri="{FF2B5EF4-FFF2-40B4-BE49-F238E27FC236}">
                  <a16:creationId xmlns:a16="http://schemas.microsoft.com/office/drawing/2014/main" id="{9360FD21-DD00-4164-A15F-966C24B13D09}"/>
                </a:ext>
              </a:extLst>
            </p:cNvPr>
            <p:cNvSpPr txBox="1">
              <a:spLocks noChangeArrowheads="1"/>
            </p:cNvSpPr>
            <p:nvPr/>
          </p:nvSpPr>
          <p:spPr bwMode="auto">
            <a:xfrm>
              <a:off x="2961850" y="2899604"/>
              <a:ext cx="2305338" cy="23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a:latin typeface="Quicksand Light" pitchFamily="2" charset="0"/>
                  <a:ea typeface="Amazon Ember" panose="020B0603020204020204" pitchFamily="34" charset="0"/>
                  <a:cs typeface="Arial" panose="020B0604020202020204" pitchFamily="34" charset="0"/>
                </a:rPr>
                <a:t>EKS</a:t>
              </a:r>
            </a:p>
          </p:txBody>
        </p:sp>
      </p:grpSp>
      <p:cxnSp>
        <p:nvCxnSpPr>
          <p:cNvPr id="78" name="Conector: Angulado 77">
            <a:extLst>
              <a:ext uri="{FF2B5EF4-FFF2-40B4-BE49-F238E27FC236}">
                <a16:creationId xmlns:a16="http://schemas.microsoft.com/office/drawing/2014/main" id="{C9E17E71-F756-4C06-86F9-9B3B640BA413}"/>
              </a:ext>
            </a:extLst>
          </p:cNvPr>
          <p:cNvCxnSpPr>
            <a:cxnSpLocks/>
            <a:stCxn id="20" idx="3"/>
            <a:endCxn id="15" idx="1"/>
          </p:cNvCxnSpPr>
          <p:nvPr/>
        </p:nvCxnSpPr>
        <p:spPr>
          <a:xfrm>
            <a:off x="6310402" y="1609155"/>
            <a:ext cx="961896" cy="1466"/>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79" name="Graphic 20">
            <a:extLst>
              <a:ext uri="{FF2B5EF4-FFF2-40B4-BE49-F238E27FC236}">
                <a16:creationId xmlns:a16="http://schemas.microsoft.com/office/drawing/2014/main" id="{C84E9CC0-0562-44D4-910F-EC531A49A743}"/>
              </a:ext>
            </a:extLst>
          </p:cNvPr>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66675" y="1040240"/>
            <a:ext cx="279994" cy="27999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10">
            <a:extLst>
              <a:ext uri="{FF2B5EF4-FFF2-40B4-BE49-F238E27FC236}">
                <a16:creationId xmlns:a16="http://schemas.microsoft.com/office/drawing/2014/main" id="{BAA8A468-A7C1-423A-9149-52EBFA8BABD0}"/>
              </a:ext>
            </a:extLst>
          </p:cNvPr>
          <p:cNvSpPr/>
          <p:nvPr/>
        </p:nvSpPr>
        <p:spPr>
          <a:xfrm>
            <a:off x="2775444" y="1588097"/>
            <a:ext cx="2835124" cy="500389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000" dirty="0">
                <a:solidFill>
                  <a:srgbClr val="5B9CD5"/>
                </a:solidFill>
                <a:latin typeface="Quicksand Light" pitchFamily="2" charset="0"/>
                <a:cs typeface="Arial" panose="020B0604020202020204" pitchFamily="34" charset="0"/>
              </a:rPr>
              <a:t>AZ - sa-east-1c</a:t>
            </a:r>
          </a:p>
        </p:txBody>
      </p:sp>
      <p:sp>
        <p:nvSpPr>
          <p:cNvPr id="82" name="Rectangle 10">
            <a:extLst>
              <a:ext uri="{FF2B5EF4-FFF2-40B4-BE49-F238E27FC236}">
                <a16:creationId xmlns:a16="http://schemas.microsoft.com/office/drawing/2014/main" id="{1F57AD38-6C80-4B5D-BD1F-70F2F564C7F0}"/>
              </a:ext>
            </a:extLst>
          </p:cNvPr>
          <p:cNvSpPr/>
          <p:nvPr/>
        </p:nvSpPr>
        <p:spPr>
          <a:xfrm>
            <a:off x="526751" y="1588097"/>
            <a:ext cx="1793018" cy="500389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000" dirty="0">
                <a:solidFill>
                  <a:srgbClr val="5B9CD5"/>
                </a:solidFill>
                <a:latin typeface="Quicksand Light" pitchFamily="2" charset="0"/>
                <a:cs typeface="Arial" panose="020B0604020202020204" pitchFamily="34" charset="0"/>
              </a:rPr>
              <a:t>AZ - sa-east-1a</a:t>
            </a:r>
          </a:p>
        </p:txBody>
      </p:sp>
      <p:grpSp>
        <p:nvGrpSpPr>
          <p:cNvPr id="83" name="Agrupar 82">
            <a:extLst>
              <a:ext uri="{FF2B5EF4-FFF2-40B4-BE49-F238E27FC236}">
                <a16:creationId xmlns:a16="http://schemas.microsoft.com/office/drawing/2014/main" id="{3162C991-EA0D-4594-9278-549FB98A08EC}"/>
              </a:ext>
            </a:extLst>
          </p:cNvPr>
          <p:cNvGrpSpPr/>
          <p:nvPr/>
        </p:nvGrpSpPr>
        <p:grpSpPr>
          <a:xfrm>
            <a:off x="8226606" y="5163056"/>
            <a:ext cx="1269589" cy="862042"/>
            <a:chOff x="-215378" y="3317818"/>
            <a:chExt cx="2175504" cy="1477151"/>
          </a:xfrm>
        </p:grpSpPr>
        <p:pic>
          <p:nvPicPr>
            <p:cNvPr id="84" name="Graphic 20">
              <a:extLst>
                <a:ext uri="{FF2B5EF4-FFF2-40B4-BE49-F238E27FC236}">
                  <a16:creationId xmlns:a16="http://schemas.microsoft.com/office/drawing/2014/main" id="{B1E3211E-0CE1-41A2-8460-67218D60502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0105" y="3317818"/>
              <a:ext cx="762000" cy="76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22">
              <a:extLst>
                <a:ext uri="{FF2B5EF4-FFF2-40B4-BE49-F238E27FC236}">
                  <a16:creationId xmlns:a16="http://schemas.microsoft.com/office/drawing/2014/main" id="{4C4F99C5-96DB-4DCA-B983-88D4721FB176}"/>
                </a:ext>
              </a:extLst>
            </p:cNvPr>
            <p:cNvSpPr txBox="1">
              <a:spLocks noChangeArrowheads="1"/>
            </p:cNvSpPr>
            <p:nvPr/>
          </p:nvSpPr>
          <p:spPr bwMode="auto">
            <a:xfrm>
              <a:off x="-215378" y="4082993"/>
              <a:ext cx="2175504" cy="711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Quicksand Light" pitchFamily="2" charset="0"/>
                  <a:ea typeface="Amazon Ember" panose="020B0603020204020204" pitchFamily="34" charset="0"/>
                  <a:cs typeface="Arial" panose="020B0604020202020204" pitchFamily="34" charset="0"/>
                </a:rPr>
                <a:t>Amazon Elastic</a:t>
              </a:r>
              <a:br>
                <a:rPr lang="en-US" altLang="en-US" sz="1000" dirty="0">
                  <a:latin typeface="Quicksand Light" pitchFamily="2" charset="0"/>
                  <a:ea typeface="Amazon Ember" panose="020B0603020204020204" pitchFamily="34" charset="0"/>
                  <a:cs typeface="Arial" panose="020B0604020202020204" pitchFamily="34" charset="0"/>
                </a:rPr>
              </a:br>
              <a:r>
                <a:rPr lang="en-US" altLang="en-US" sz="1000" dirty="0">
                  <a:latin typeface="Quicksand Light" pitchFamily="2" charset="0"/>
                  <a:ea typeface="Amazon Ember" panose="020B0603020204020204" pitchFamily="34" charset="0"/>
                  <a:cs typeface="Arial" panose="020B0604020202020204" pitchFamily="34" charset="0"/>
                </a:rPr>
                <a:t>Container Registry</a:t>
              </a:r>
            </a:p>
          </p:txBody>
        </p:sp>
      </p:grpSp>
      <p:cxnSp>
        <p:nvCxnSpPr>
          <p:cNvPr id="86" name="Conector: Angulado 85">
            <a:extLst>
              <a:ext uri="{FF2B5EF4-FFF2-40B4-BE49-F238E27FC236}">
                <a16:creationId xmlns:a16="http://schemas.microsoft.com/office/drawing/2014/main" id="{ADBD72D2-CAEE-4D36-BBC3-2BA47F950DC4}"/>
              </a:ext>
            </a:extLst>
          </p:cNvPr>
          <p:cNvCxnSpPr>
            <a:cxnSpLocks/>
            <a:stCxn id="84" idx="0"/>
          </p:cNvCxnSpPr>
          <p:nvPr/>
        </p:nvCxnSpPr>
        <p:spPr>
          <a:xfrm rot="5400000" flipH="1" flipV="1">
            <a:off x="8646037" y="4942233"/>
            <a:ext cx="441282" cy="364"/>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87" name="Agrupar 86">
            <a:extLst>
              <a:ext uri="{FF2B5EF4-FFF2-40B4-BE49-F238E27FC236}">
                <a16:creationId xmlns:a16="http://schemas.microsoft.com/office/drawing/2014/main" id="{D271CFA9-D64C-4982-8955-A23CC83CB4D6}"/>
              </a:ext>
            </a:extLst>
          </p:cNvPr>
          <p:cNvGrpSpPr/>
          <p:nvPr/>
        </p:nvGrpSpPr>
        <p:grpSpPr>
          <a:xfrm>
            <a:off x="9394259" y="3865886"/>
            <a:ext cx="1258670" cy="748166"/>
            <a:chOff x="8643726" y="3646632"/>
            <a:chExt cx="1498644" cy="890807"/>
          </a:xfrm>
        </p:grpSpPr>
        <p:pic>
          <p:nvPicPr>
            <p:cNvPr id="88" name="Gráfico 87">
              <a:extLst>
                <a:ext uri="{FF2B5EF4-FFF2-40B4-BE49-F238E27FC236}">
                  <a16:creationId xmlns:a16="http://schemas.microsoft.com/office/drawing/2014/main" id="{7D15189E-FB1D-497B-82E5-024431340392}"/>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9069048" y="3646632"/>
              <a:ext cx="647999" cy="647998"/>
            </a:xfrm>
            <a:prstGeom prst="rect">
              <a:avLst/>
            </a:prstGeom>
          </p:spPr>
        </p:pic>
        <p:sp>
          <p:nvSpPr>
            <p:cNvPr id="89" name="TextBox 25">
              <a:extLst>
                <a:ext uri="{FF2B5EF4-FFF2-40B4-BE49-F238E27FC236}">
                  <a16:creationId xmlns:a16="http://schemas.microsoft.com/office/drawing/2014/main" id="{49EC4FD6-C1CC-4AD5-B7CB-3CF7C1925682}"/>
                </a:ext>
              </a:extLst>
            </p:cNvPr>
            <p:cNvSpPr txBox="1">
              <a:spLocks noChangeArrowheads="1"/>
            </p:cNvSpPr>
            <p:nvPr/>
          </p:nvSpPr>
          <p:spPr bwMode="auto">
            <a:xfrm>
              <a:off x="8643726" y="4299242"/>
              <a:ext cx="1498644" cy="23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a:solidFill>
                    <a:srgbClr val="000000"/>
                  </a:solidFill>
                  <a:latin typeface="Quicksand Light" pitchFamily="2" charset="0"/>
                  <a:cs typeface="Arial" panose="020B0604020202020204" pitchFamily="34" charset="0"/>
                </a:rPr>
                <a:t>Mono / Multi Repo </a:t>
              </a:r>
            </a:p>
          </p:txBody>
        </p:sp>
      </p:grpSp>
      <p:grpSp>
        <p:nvGrpSpPr>
          <p:cNvPr id="96" name="Agrupar 95">
            <a:extLst>
              <a:ext uri="{FF2B5EF4-FFF2-40B4-BE49-F238E27FC236}">
                <a16:creationId xmlns:a16="http://schemas.microsoft.com/office/drawing/2014/main" id="{984A7565-F080-4FA0-A378-F1B2AED56438}"/>
              </a:ext>
            </a:extLst>
          </p:cNvPr>
          <p:cNvGrpSpPr/>
          <p:nvPr/>
        </p:nvGrpSpPr>
        <p:grpSpPr>
          <a:xfrm>
            <a:off x="7939098" y="6085676"/>
            <a:ext cx="974494" cy="638578"/>
            <a:chOff x="12276429" y="-454169"/>
            <a:chExt cx="1160287" cy="760326"/>
          </a:xfrm>
        </p:grpSpPr>
        <p:pic>
          <p:nvPicPr>
            <p:cNvPr id="97" name="Graphic 21">
              <a:extLst>
                <a:ext uri="{FF2B5EF4-FFF2-40B4-BE49-F238E27FC236}">
                  <a16:creationId xmlns:a16="http://schemas.microsoft.com/office/drawing/2014/main" id="{A535C1BC-0341-4624-A697-297E0BE6EAA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p:blipFill>
          <p:spPr bwMode="auto">
            <a:xfrm>
              <a:off x="12676572" y="-454169"/>
              <a:ext cx="360000" cy="35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12">
              <a:extLst>
                <a:ext uri="{FF2B5EF4-FFF2-40B4-BE49-F238E27FC236}">
                  <a16:creationId xmlns:a16="http://schemas.microsoft.com/office/drawing/2014/main" id="{175EC67D-AC9A-4680-AB06-E3A8DDE6F89E}"/>
                </a:ext>
              </a:extLst>
            </p:cNvPr>
            <p:cNvSpPr txBox="1">
              <a:spLocks noChangeArrowheads="1"/>
            </p:cNvSpPr>
            <p:nvPr/>
          </p:nvSpPr>
          <p:spPr bwMode="auto">
            <a:xfrm>
              <a:off x="12276429" y="-133590"/>
              <a:ext cx="1160287" cy="43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algn="ctr">
                <a:defRPr sz="1400">
                  <a:solidFill>
                    <a:srgbClr val="000000"/>
                  </a:solidFill>
                  <a:latin typeface="Barlow" panose="00000500000000000000" pitchFamily="2" charset="0"/>
                  <a:cs typeface="Arial" panose="020B0604020202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sz="900" dirty="0">
                  <a:latin typeface="Quicksand Light" pitchFamily="2" charset="0"/>
                </a:rPr>
                <a:t>AWS Secrets Manager</a:t>
              </a:r>
            </a:p>
          </p:txBody>
        </p:sp>
      </p:grpSp>
      <p:grpSp>
        <p:nvGrpSpPr>
          <p:cNvPr id="99" name="Agrupar 98">
            <a:extLst>
              <a:ext uri="{FF2B5EF4-FFF2-40B4-BE49-F238E27FC236}">
                <a16:creationId xmlns:a16="http://schemas.microsoft.com/office/drawing/2014/main" id="{0D33EB5F-0579-4974-BF98-83253B3957E2}"/>
              </a:ext>
            </a:extLst>
          </p:cNvPr>
          <p:cNvGrpSpPr/>
          <p:nvPr/>
        </p:nvGrpSpPr>
        <p:grpSpPr>
          <a:xfrm>
            <a:off x="6624463" y="6097317"/>
            <a:ext cx="1152008" cy="639687"/>
            <a:chOff x="12789284" y="417836"/>
            <a:chExt cx="1371645" cy="761647"/>
          </a:xfrm>
        </p:grpSpPr>
        <p:pic>
          <p:nvPicPr>
            <p:cNvPr id="100" name="Graphic 20">
              <a:extLst>
                <a:ext uri="{FF2B5EF4-FFF2-40B4-BE49-F238E27FC236}">
                  <a16:creationId xmlns:a16="http://schemas.microsoft.com/office/drawing/2014/main" id="{5D27FEC1-A408-4027-AF5C-174ED8610C0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300809" y="417836"/>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TextBox 12">
              <a:extLst>
                <a:ext uri="{FF2B5EF4-FFF2-40B4-BE49-F238E27FC236}">
                  <a16:creationId xmlns:a16="http://schemas.microsoft.com/office/drawing/2014/main" id="{CB775F9F-9993-4012-BB28-97A2A6D1941D}"/>
                </a:ext>
              </a:extLst>
            </p:cNvPr>
            <p:cNvSpPr txBox="1">
              <a:spLocks noChangeArrowheads="1"/>
            </p:cNvSpPr>
            <p:nvPr/>
          </p:nvSpPr>
          <p:spPr bwMode="auto">
            <a:xfrm>
              <a:off x="12789284" y="739736"/>
              <a:ext cx="1371645" cy="43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algn="ctr">
                <a:defRPr sz="1100">
                  <a:solidFill>
                    <a:srgbClr val="000000"/>
                  </a:solidFill>
                  <a:latin typeface="Barlow" panose="00000500000000000000" pitchFamily="2" charset="0"/>
                  <a:cs typeface="Arial" panose="020B0604020202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sz="900" dirty="0">
                  <a:latin typeface="Quicksand Light" pitchFamily="2" charset="0"/>
                </a:rPr>
                <a:t>AWS Certificate Manager</a:t>
              </a:r>
            </a:p>
          </p:txBody>
        </p:sp>
      </p:grpSp>
      <p:grpSp>
        <p:nvGrpSpPr>
          <p:cNvPr id="105" name="Agrupar 104">
            <a:extLst>
              <a:ext uri="{FF2B5EF4-FFF2-40B4-BE49-F238E27FC236}">
                <a16:creationId xmlns:a16="http://schemas.microsoft.com/office/drawing/2014/main" id="{026FD998-F2B5-4FAB-A077-CF349A4B7769}"/>
              </a:ext>
            </a:extLst>
          </p:cNvPr>
          <p:cNvGrpSpPr/>
          <p:nvPr/>
        </p:nvGrpSpPr>
        <p:grpSpPr>
          <a:xfrm>
            <a:off x="10213340" y="6090954"/>
            <a:ext cx="844457" cy="648980"/>
            <a:chOff x="10345282" y="6113330"/>
            <a:chExt cx="1005458" cy="772712"/>
          </a:xfrm>
        </p:grpSpPr>
        <p:pic>
          <p:nvPicPr>
            <p:cNvPr id="106" name="Graphic 17">
              <a:extLst>
                <a:ext uri="{FF2B5EF4-FFF2-40B4-BE49-F238E27FC236}">
                  <a16:creationId xmlns:a16="http://schemas.microsoft.com/office/drawing/2014/main" id="{7CF59178-820E-4453-827F-9F97F64B141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68011" y="61133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TextBox 12">
              <a:extLst>
                <a:ext uri="{FF2B5EF4-FFF2-40B4-BE49-F238E27FC236}">
                  <a16:creationId xmlns:a16="http://schemas.microsoft.com/office/drawing/2014/main" id="{8FA9F7CD-3808-4A67-A0D1-F96A26334667}"/>
                </a:ext>
              </a:extLst>
            </p:cNvPr>
            <p:cNvSpPr txBox="1">
              <a:spLocks noChangeArrowheads="1"/>
            </p:cNvSpPr>
            <p:nvPr/>
          </p:nvSpPr>
          <p:spPr bwMode="auto">
            <a:xfrm>
              <a:off x="10345282" y="6446294"/>
              <a:ext cx="1005458" cy="439748"/>
            </a:xfrm>
            <a:prstGeom prst="rect">
              <a:avLst/>
            </a:prstGeom>
            <a:noFill/>
          </p:spPr>
          <p:txBody>
            <a:bodyPr wrap="square" rtlCol="0">
              <a:spAutoFit/>
            </a:bodyPr>
            <a:lstStyle>
              <a:defPPr>
                <a:defRPr lang="pt-BR"/>
              </a:defPPr>
              <a:lvl1pPr algn="ctr">
                <a:defRPr sz="1600">
                  <a:solidFill>
                    <a:srgbClr val="000000"/>
                  </a:solidFill>
                  <a:latin typeface="Avenir Next LT Pro Light" panose="020B0304020202020204" pitchFamily="34" charset="0"/>
                  <a:ea typeface="Amazon Ember" panose="020B0603020204020204" pitchFamily="34" charset="0"/>
                  <a:cs typeface="Amazon Ember" panose="020B0603020204020204" pitchFamily="34" charset="0"/>
                </a:defRPr>
              </a:lvl1pPr>
            </a:lstStyle>
            <a:p>
              <a:r>
                <a:rPr lang="en-US" altLang="en-US" sz="900" dirty="0">
                  <a:latin typeface="Quicksand Light" pitchFamily="2" charset="0"/>
                </a:rPr>
                <a:t>Amazon CloudWatch</a:t>
              </a:r>
            </a:p>
          </p:txBody>
        </p:sp>
      </p:grpSp>
      <p:grpSp>
        <p:nvGrpSpPr>
          <p:cNvPr id="108" name="Agrupar 107">
            <a:extLst>
              <a:ext uri="{FF2B5EF4-FFF2-40B4-BE49-F238E27FC236}">
                <a16:creationId xmlns:a16="http://schemas.microsoft.com/office/drawing/2014/main" id="{9C176F6F-7842-430E-8617-4AD34DC3F936}"/>
              </a:ext>
            </a:extLst>
          </p:cNvPr>
          <p:cNvGrpSpPr/>
          <p:nvPr/>
        </p:nvGrpSpPr>
        <p:grpSpPr>
          <a:xfrm>
            <a:off x="11220424" y="6086825"/>
            <a:ext cx="788014" cy="653110"/>
            <a:chOff x="11272924" y="6108413"/>
            <a:chExt cx="938254" cy="777629"/>
          </a:xfrm>
        </p:grpSpPr>
        <p:pic>
          <p:nvPicPr>
            <p:cNvPr id="109" name="Graphic 23">
              <a:extLst>
                <a:ext uri="{FF2B5EF4-FFF2-40B4-BE49-F238E27FC236}">
                  <a16:creationId xmlns:a16="http://schemas.microsoft.com/office/drawing/2014/main" id="{F7FEEA0E-52B2-4BC8-A667-1073195F211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562051" y="6108413"/>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TextBox 12">
              <a:extLst>
                <a:ext uri="{FF2B5EF4-FFF2-40B4-BE49-F238E27FC236}">
                  <a16:creationId xmlns:a16="http://schemas.microsoft.com/office/drawing/2014/main" id="{FB8564DA-0A84-4105-B879-846F5ABC504B}"/>
                </a:ext>
              </a:extLst>
            </p:cNvPr>
            <p:cNvSpPr txBox="1">
              <a:spLocks noChangeArrowheads="1"/>
            </p:cNvSpPr>
            <p:nvPr/>
          </p:nvSpPr>
          <p:spPr bwMode="auto">
            <a:xfrm>
              <a:off x="11272924" y="6446295"/>
              <a:ext cx="938254" cy="439747"/>
            </a:xfrm>
            <a:prstGeom prst="rect">
              <a:avLst/>
            </a:prstGeom>
            <a:noFill/>
          </p:spPr>
          <p:txBody>
            <a:bodyPr wrap="square" rtlCol="0">
              <a:spAutoFit/>
            </a:bodyPr>
            <a:lstStyle>
              <a:defPPr>
                <a:defRPr lang="pt-BR"/>
              </a:defPPr>
              <a:lvl1pPr algn="ctr">
                <a:defRPr sz="1600">
                  <a:solidFill>
                    <a:srgbClr val="000000"/>
                  </a:solidFill>
                  <a:latin typeface="Avenir Next LT Pro Light" panose="020B0304020202020204" pitchFamily="34" charset="0"/>
                  <a:ea typeface="Amazon Ember" panose="020B0603020204020204" pitchFamily="34" charset="0"/>
                  <a:cs typeface="Amazon Ember" panose="020B0603020204020204" pitchFamily="34" charset="0"/>
                </a:defRPr>
              </a:lvl1pPr>
            </a:lstStyle>
            <a:p>
              <a:r>
                <a:rPr lang="en-US" altLang="en-US" sz="900" dirty="0">
                  <a:latin typeface="Quicksand Light" pitchFamily="2" charset="0"/>
                </a:rPr>
                <a:t>Amazon CloudTrail</a:t>
              </a:r>
            </a:p>
          </p:txBody>
        </p:sp>
      </p:grpSp>
      <p:cxnSp>
        <p:nvCxnSpPr>
          <p:cNvPr id="119" name="Straight Arrow Connector 9">
            <a:extLst>
              <a:ext uri="{FF2B5EF4-FFF2-40B4-BE49-F238E27FC236}">
                <a16:creationId xmlns:a16="http://schemas.microsoft.com/office/drawing/2014/main" id="{62C98BC5-5527-4EC6-A6DC-CC011813B5DF}"/>
              </a:ext>
            </a:extLst>
          </p:cNvPr>
          <p:cNvCxnSpPr>
            <a:cxnSpLocks/>
            <a:stCxn id="37" idx="3"/>
            <a:endCxn id="84" idx="1"/>
          </p:cNvCxnSpPr>
          <p:nvPr/>
        </p:nvCxnSpPr>
        <p:spPr>
          <a:xfrm flipV="1">
            <a:off x="6467463" y="5385402"/>
            <a:ext cx="2176687" cy="2769"/>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129" name="Imagem 128" descr="Tela preta com letras brancas&#10;&#10;Descrição gerada automaticamente">
            <a:extLst>
              <a:ext uri="{FF2B5EF4-FFF2-40B4-BE49-F238E27FC236}">
                <a16:creationId xmlns:a16="http://schemas.microsoft.com/office/drawing/2014/main" id="{C523A48D-5834-463A-B4E1-2F0247AA787E}"/>
              </a:ext>
            </a:extLst>
          </p:cNvPr>
          <p:cNvPicPr>
            <a:picLocks noChangeAspect="1"/>
          </p:cNvPicPr>
          <p:nvPr/>
        </p:nvPicPr>
        <p:blipFill>
          <a:blip r:embed="rId20"/>
          <a:stretch>
            <a:fillRect/>
          </a:stretch>
        </p:blipFill>
        <p:spPr>
          <a:xfrm>
            <a:off x="10997592" y="1432873"/>
            <a:ext cx="538292" cy="797825"/>
          </a:xfrm>
          <a:prstGeom prst="rect">
            <a:avLst/>
          </a:prstGeom>
        </p:spPr>
      </p:pic>
      <p:pic>
        <p:nvPicPr>
          <p:cNvPr id="132" name="Imagem 131" descr="Forma&#10;&#10;Descrição gerada automaticamente com confiança baixa">
            <a:extLst>
              <a:ext uri="{FF2B5EF4-FFF2-40B4-BE49-F238E27FC236}">
                <a16:creationId xmlns:a16="http://schemas.microsoft.com/office/drawing/2014/main" id="{5FAB30FA-0E0D-4F68-8D26-58442261F5C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765411" y="1160951"/>
            <a:ext cx="198590" cy="198590"/>
          </a:xfrm>
          <a:prstGeom prst="rect">
            <a:avLst/>
          </a:prstGeom>
        </p:spPr>
      </p:pic>
      <p:sp>
        <p:nvSpPr>
          <p:cNvPr id="133" name="CaixaDeTexto 132">
            <a:extLst>
              <a:ext uri="{FF2B5EF4-FFF2-40B4-BE49-F238E27FC236}">
                <a16:creationId xmlns:a16="http://schemas.microsoft.com/office/drawing/2014/main" id="{A82054A1-D595-46D9-A198-F7B77B38CE9B}"/>
              </a:ext>
            </a:extLst>
          </p:cNvPr>
          <p:cNvSpPr txBox="1"/>
          <p:nvPr/>
        </p:nvSpPr>
        <p:spPr>
          <a:xfrm>
            <a:off x="11058770" y="1131428"/>
            <a:ext cx="706641" cy="261610"/>
          </a:xfrm>
          <a:prstGeom prst="rect">
            <a:avLst/>
          </a:prstGeom>
          <a:noFill/>
        </p:spPr>
        <p:txBody>
          <a:bodyPr wrap="square" rtlCol="0">
            <a:spAutoFit/>
          </a:bodyPr>
          <a:lstStyle/>
          <a:p>
            <a:pPr algn="r"/>
            <a:r>
              <a:rPr lang="pt-BR" sz="1050" dirty="0">
                <a:latin typeface="Quicksand Light" pitchFamily="2" charset="0"/>
              </a:rPr>
              <a:t>Internet</a:t>
            </a:r>
          </a:p>
        </p:txBody>
      </p:sp>
      <p:cxnSp>
        <p:nvCxnSpPr>
          <p:cNvPr id="154" name="Conector de Seta Reta 153">
            <a:extLst>
              <a:ext uri="{FF2B5EF4-FFF2-40B4-BE49-F238E27FC236}">
                <a16:creationId xmlns:a16="http://schemas.microsoft.com/office/drawing/2014/main" id="{6F8D1575-D473-41FB-A1B2-4202216A6B99}"/>
              </a:ext>
            </a:extLst>
          </p:cNvPr>
          <p:cNvCxnSpPr>
            <a:cxnSpLocks/>
            <a:stCxn id="23" idx="0"/>
            <a:endCxn id="19" idx="2"/>
          </p:cNvCxnSpPr>
          <p:nvPr/>
        </p:nvCxnSpPr>
        <p:spPr>
          <a:xfrm flipH="1" flipV="1">
            <a:off x="6132749" y="2153917"/>
            <a:ext cx="1030" cy="291171"/>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5" name="Conector: Angulado 154">
            <a:extLst>
              <a:ext uri="{FF2B5EF4-FFF2-40B4-BE49-F238E27FC236}">
                <a16:creationId xmlns:a16="http://schemas.microsoft.com/office/drawing/2014/main" id="{0644D776-FD1D-400E-9437-7DD432BEB8E7}"/>
              </a:ext>
            </a:extLst>
          </p:cNvPr>
          <p:cNvCxnSpPr>
            <a:cxnSpLocks/>
            <a:stCxn id="150" idx="3"/>
            <a:endCxn id="23" idx="1"/>
          </p:cNvCxnSpPr>
          <p:nvPr/>
        </p:nvCxnSpPr>
        <p:spPr>
          <a:xfrm flipV="1">
            <a:off x="4198410" y="2637083"/>
            <a:ext cx="1743374" cy="1741839"/>
          </a:xfrm>
          <a:prstGeom prst="bentConnector3">
            <a:avLst>
              <a:gd name="adj1" fmla="val 8619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159" name="Imagem 158" descr="Logotipo&#10;&#10;Descrição gerada automaticamente">
            <a:extLst>
              <a:ext uri="{FF2B5EF4-FFF2-40B4-BE49-F238E27FC236}">
                <a16:creationId xmlns:a16="http://schemas.microsoft.com/office/drawing/2014/main" id="{00303745-03CC-481D-961A-33F56D991067}"/>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568518" y="1376122"/>
            <a:ext cx="1912962" cy="471724"/>
          </a:xfrm>
          <a:prstGeom prst="rect">
            <a:avLst/>
          </a:prstGeom>
        </p:spPr>
      </p:pic>
      <p:cxnSp>
        <p:nvCxnSpPr>
          <p:cNvPr id="162" name="Straight Arrow Connector 9">
            <a:extLst>
              <a:ext uri="{FF2B5EF4-FFF2-40B4-BE49-F238E27FC236}">
                <a16:creationId xmlns:a16="http://schemas.microsoft.com/office/drawing/2014/main" id="{4DF85B70-2385-4209-8E82-D663C4C27F25}"/>
              </a:ext>
            </a:extLst>
          </p:cNvPr>
          <p:cNvCxnSpPr>
            <a:cxnSpLocks/>
            <a:stCxn id="15" idx="3"/>
            <a:endCxn id="159" idx="1"/>
          </p:cNvCxnSpPr>
          <p:nvPr/>
        </p:nvCxnSpPr>
        <p:spPr>
          <a:xfrm>
            <a:off x="7716989" y="1610621"/>
            <a:ext cx="851529" cy="136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92" name="Rectangle 9">
            <a:extLst>
              <a:ext uri="{FF2B5EF4-FFF2-40B4-BE49-F238E27FC236}">
                <a16:creationId xmlns:a16="http://schemas.microsoft.com/office/drawing/2014/main" id="{B51BEE9F-8958-4657-A162-AFA71C4AE67B}"/>
              </a:ext>
            </a:extLst>
          </p:cNvPr>
          <p:cNvSpPr/>
          <p:nvPr/>
        </p:nvSpPr>
        <p:spPr>
          <a:xfrm>
            <a:off x="10451276" y="2648098"/>
            <a:ext cx="1590899" cy="2160199"/>
          </a:xfrm>
          <a:prstGeom prst="rect">
            <a:avLst/>
          </a:prstGeom>
          <a:solidFill>
            <a:schemeClr val="bg1">
              <a:alpha val="90000"/>
            </a:schemeClr>
          </a:solid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a:endParaRPr lang="en-US" sz="1000" dirty="0">
              <a:solidFill>
                <a:srgbClr val="5A6B86"/>
              </a:solidFill>
              <a:latin typeface="Quicksand Light" pitchFamily="2" charset="0"/>
              <a:cs typeface="Arial" panose="020B0604020202020204" pitchFamily="34" charset="0"/>
            </a:endParaRPr>
          </a:p>
        </p:txBody>
      </p:sp>
      <p:grpSp>
        <p:nvGrpSpPr>
          <p:cNvPr id="183" name="Agrupar 182">
            <a:extLst>
              <a:ext uri="{FF2B5EF4-FFF2-40B4-BE49-F238E27FC236}">
                <a16:creationId xmlns:a16="http://schemas.microsoft.com/office/drawing/2014/main" id="{FFBDB3CB-7DC0-4798-B97C-BE6953844C00}"/>
              </a:ext>
            </a:extLst>
          </p:cNvPr>
          <p:cNvGrpSpPr/>
          <p:nvPr/>
        </p:nvGrpSpPr>
        <p:grpSpPr>
          <a:xfrm>
            <a:off x="10526047" y="2922771"/>
            <a:ext cx="1437954" cy="871095"/>
            <a:chOff x="9203577" y="2320762"/>
            <a:chExt cx="1437954" cy="871095"/>
          </a:xfrm>
        </p:grpSpPr>
        <p:pic>
          <p:nvPicPr>
            <p:cNvPr id="181" name="Imagem 180" descr="Forma&#10;&#10;Descrição gerada automaticamente com confiança baixa">
              <a:extLst>
                <a:ext uri="{FF2B5EF4-FFF2-40B4-BE49-F238E27FC236}">
                  <a16:creationId xmlns:a16="http://schemas.microsoft.com/office/drawing/2014/main" id="{36EF5888-B696-4FC3-9ABC-1A8DF0CF895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672188" y="2320762"/>
              <a:ext cx="500732" cy="500732"/>
            </a:xfrm>
            <a:prstGeom prst="rect">
              <a:avLst/>
            </a:prstGeom>
          </p:spPr>
        </p:pic>
        <p:sp>
          <p:nvSpPr>
            <p:cNvPr id="182" name="TextBox 25">
              <a:extLst>
                <a:ext uri="{FF2B5EF4-FFF2-40B4-BE49-F238E27FC236}">
                  <a16:creationId xmlns:a16="http://schemas.microsoft.com/office/drawing/2014/main" id="{2F3E4957-A58D-4405-8793-77642A4090CC}"/>
                </a:ext>
              </a:extLst>
            </p:cNvPr>
            <p:cNvSpPr txBox="1">
              <a:spLocks noChangeArrowheads="1"/>
            </p:cNvSpPr>
            <p:nvPr/>
          </p:nvSpPr>
          <p:spPr bwMode="auto">
            <a:xfrm>
              <a:off x="9203577" y="2822525"/>
              <a:ext cx="14379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err="1">
                  <a:solidFill>
                    <a:srgbClr val="000000"/>
                  </a:solidFill>
                  <a:latin typeface="Quicksand Light" pitchFamily="2" charset="0"/>
                  <a:cs typeface="Arial" panose="020B0604020202020204" pitchFamily="34" charset="0"/>
                </a:rPr>
                <a:t>Campanhas</a:t>
              </a:r>
              <a:r>
                <a:rPr lang="en-US" altLang="en-US" sz="900" dirty="0">
                  <a:solidFill>
                    <a:srgbClr val="000000"/>
                  </a:solidFill>
                  <a:latin typeface="Quicksand Light" pitchFamily="2" charset="0"/>
                  <a:cs typeface="Arial" panose="020B0604020202020204" pitchFamily="34" charset="0"/>
                </a:rPr>
                <a:t> e </a:t>
              </a:r>
              <a:r>
                <a:rPr lang="en-US" altLang="en-US" sz="900" dirty="0" err="1">
                  <a:solidFill>
                    <a:srgbClr val="000000"/>
                  </a:solidFill>
                  <a:latin typeface="Quicksand Light" pitchFamily="2" charset="0"/>
                  <a:cs typeface="Arial" panose="020B0604020202020204" pitchFamily="34" charset="0"/>
                </a:rPr>
                <a:t>disparos</a:t>
              </a:r>
              <a:r>
                <a:rPr lang="en-US" altLang="en-US" sz="900" dirty="0">
                  <a:solidFill>
                    <a:srgbClr val="000000"/>
                  </a:solidFill>
                  <a:latin typeface="Quicksand Light" pitchFamily="2" charset="0"/>
                  <a:cs typeface="Arial" panose="020B0604020202020204" pitchFamily="34" charset="0"/>
                </a:rPr>
                <a:t> de </a:t>
              </a:r>
              <a:r>
                <a:rPr lang="en-US" altLang="en-US" sz="900" dirty="0" err="1">
                  <a:solidFill>
                    <a:srgbClr val="000000"/>
                  </a:solidFill>
                  <a:latin typeface="Quicksand Light" pitchFamily="2" charset="0"/>
                  <a:cs typeface="Arial" panose="020B0604020202020204" pitchFamily="34" charset="0"/>
                </a:rPr>
                <a:t>mensagens</a:t>
              </a:r>
              <a:endParaRPr lang="en-US" altLang="en-US" sz="900" dirty="0">
                <a:solidFill>
                  <a:srgbClr val="000000"/>
                </a:solidFill>
                <a:latin typeface="Quicksand Light" pitchFamily="2" charset="0"/>
                <a:cs typeface="Arial" panose="020B0604020202020204" pitchFamily="34" charset="0"/>
              </a:endParaRPr>
            </a:p>
          </p:txBody>
        </p:sp>
      </p:grpSp>
      <p:cxnSp>
        <p:nvCxnSpPr>
          <p:cNvPr id="184" name="Conector: Angulado 183">
            <a:extLst>
              <a:ext uri="{FF2B5EF4-FFF2-40B4-BE49-F238E27FC236}">
                <a16:creationId xmlns:a16="http://schemas.microsoft.com/office/drawing/2014/main" id="{ADE2FF8C-DCEB-4D09-A2F4-7C773752AC68}"/>
              </a:ext>
            </a:extLst>
          </p:cNvPr>
          <p:cNvCxnSpPr>
            <a:cxnSpLocks/>
            <a:stCxn id="159" idx="3"/>
          </p:cNvCxnSpPr>
          <p:nvPr/>
        </p:nvCxnSpPr>
        <p:spPr>
          <a:xfrm>
            <a:off x="10481480" y="1611984"/>
            <a:ext cx="513178" cy="1561153"/>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193" name="Picture 2">
            <a:extLst>
              <a:ext uri="{FF2B5EF4-FFF2-40B4-BE49-F238E27FC236}">
                <a16:creationId xmlns:a16="http://schemas.microsoft.com/office/drawing/2014/main" id="{B5867C70-FC89-4870-A8AF-51BA942E4C14}"/>
              </a:ext>
            </a:extLst>
          </p:cNvPr>
          <p:cNvPicPr>
            <a:picLocks noChangeAspect="1" noChangeArrowheads="1"/>
          </p:cNvPicPr>
          <p:nvPr/>
        </p:nvPicPr>
        <p:blipFill>
          <a:blip r:embed="rId24">
            <a:extLst>
              <a:ext uri="{28A0092B-C50C-407E-A947-70E740481C1C}">
                <a14:useLocalDpi xmlns:a14="http://schemas.microsoft.com/office/drawing/2010/main" val="0"/>
              </a:ext>
            </a:extLst>
          </a:blip>
          <a:stretch>
            <a:fillRect/>
          </a:stretch>
        </p:blipFill>
        <p:spPr bwMode="auto">
          <a:xfrm>
            <a:off x="11609683" y="2721956"/>
            <a:ext cx="357203" cy="225193"/>
          </a:xfrm>
          <a:prstGeom prst="rect">
            <a:avLst/>
          </a:prstGeom>
          <a:extLst>
            <a:ext uri="{909E8E84-426E-40DD-AFC4-6F175D3DCCD1}">
              <a14:hiddenFill xmlns:a14="http://schemas.microsoft.com/office/drawing/2010/main">
                <a:solidFill>
                  <a:srgbClr val="FFFFFF"/>
                </a:solidFill>
              </a14:hiddenFill>
            </a:ext>
          </a:extLst>
        </p:spPr>
      </p:pic>
      <p:grpSp>
        <p:nvGrpSpPr>
          <p:cNvPr id="198" name="Agrupar 197">
            <a:extLst>
              <a:ext uri="{FF2B5EF4-FFF2-40B4-BE49-F238E27FC236}">
                <a16:creationId xmlns:a16="http://schemas.microsoft.com/office/drawing/2014/main" id="{599256C3-E52E-4BA7-B9E4-97CBEC3DEEBF}"/>
              </a:ext>
            </a:extLst>
          </p:cNvPr>
          <p:cNvGrpSpPr/>
          <p:nvPr/>
        </p:nvGrpSpPr>
        <p:grpSpPr>
          <a:xfrm>
            <a:off x="10940632" y="3885702"/>
            <a:ext cx="664560" cy="733285"/>
            <a:chOff x="10873957" y="4030643"/>
            <a:chExt cx="664560" cy="733285"/>
          </a:xfrm>
        </p:grpSpPr>
        <p:pic>
          <p:nvPicPr>
            <p:cNvPr id="196" name="Imagem 195" descr="Forma&#10;&#10;Descrição gerada automaticamente com confiança baixa">
              <a:extLst>
                <a:ext uri="{FF2B5EF4-FFF2-40B4-BE49-F238E27FC236}">
                  <a16:creationId xmlns:a16="http://schemas.microsoft.com/office/drawing/2014/main" id="{16171547-6BA9-4937-B2AA-C3849CCFF3A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946947" y="4030643"/>
              <a:ext cx="500400" cy="500400"/>
            </a:xfrm>
            <a:prstGeom prst="rect">
              <a:avLst/>
            </a:prstGeom>
          </p:spPr>
        </p:pic>
        <p:sp>
          <p:nvSpPr>
            <p:cNvPr id="197" name="TextBox 25">
              <a:extLst>
                <a:ext uri="{FF2B5EF4-FFF2-40B4-BE49-F238E27FC236}">
                  <a16:creationId xmlns:a16="http://schemas.microsoft.com/office/drawing/2014/main" id="{C2373336-9FF7-4408-B6B6-EDB41080B56C}"/>
                </a:ext>
              </a:extLst>
            </p:cNvPr>
            <p:cNvSpPr txBox="1">
              <a:spLocks noChangeArrowheads="1"/>
            </p:cNvSpPr>
            <p:nvPr/>
          </p:nvSpPr>
          <p:spPr bwMode="auto">
            <a:xfrm>
              <a:off x="10873957" y="4533096"/>
              <a:ext cx="66456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solidFill>
                    <a:srgbClr val="000000"/>
                  </a:solidFill>
                  <a:latin typeface="Quicksand Light" pitchFamily="2" charset="0"/>
                  <a:cs typeface="Arial" panose="020B0604020202020204" pitchFamily="34" charset="0"/>
                </a:rPr>
                <a:t>Devs</a:t>
              </a:r>
            </a:p>
          </p:txBody>
        </p:sp>
      </p:grpSp>
      <p:cxnSp>
        <p:nvCxnSpPr>
          <p:cNvPr id="200" name="Conector de Seta Reta 199">
            <a:extLst>
              <a:ext uri="{FF2B5EF4-FFF2-40B4-BE49-F238E27FC236}">
                <a16:creationId xmlns:a16="http://schemas.microsoft.com/office/drawing/2014/main" id="{02523113-42ED-4893-8286-90733785A0F8}"/>
              </a:ext>
            </a:extLst>
          </p:cNvPr>
          <p:cNvCxnSpPr>
            <a:cxnSpLocks/>
          </p:cNvCxnSpPr>
          <p:nvPr/>
        </p:nvCxnSpPr>
        <p:spPr>
          <a:xfrm flipV="1">
            <a:off x="10295712" y="4135902"/>
            <a:ext cx="717910" cy="210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08" name="Retângulo: Cantos Arredondados 207">
            <a:extLst>
              <a:ext uri="{FF2B5EF4-FFF2-40B4-BE49-F238E27FC236}">
                <a16:creationId xmlns:a16="http://schemas.microsoft.com/office/drawing/2014/main" id="{D2F479C6-56D5-4AB2-B6FD-1D3EA95FB9C7}"/>
              </a:ext>
            </a:extLst>
          </p:cNvPr>
          <p:cNvSpPr/>
          <p:nvPr/>
        </p:nvSpPr>
        <p:spPr>
          <a:xfrm>
            <a:off x="8568519" y="2089669"/>
            <a:ext cx="1912962" cy="477071"/>
          </a:xfrm>
          <a:prstGeom prst="roundRect">
            <a:avLst/>
          </a:prstGeom>
          <a:solidFill>
            <a:srgbClr val="BBA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latin typeface="Quicksand Light" pitchFamily="2" charset="0"/>
              </a:rPr>
              <a:t>Parceiros</a:t>
            </a:r>
          </a:p>
        </p:txBody>
      </p:sp>
      <p:cxnSp>
        <p:nvCxnSpPr>
          <p:cNvPr id="209" name="Straight Arrow Connector 9">
            <a:extLst>
              <a:ext uri="{FF2B5EF4-FFF2-40B4-BE49-F238E27FC236}">
                <a16:creationId xmlns:a16="http://schemas.microsoft.com/office/drawing/2014/main" id="{44D0BD48-37DD-4D99-AF14-0AD9FC5C937C}"/>
              </a:ext>
            </a:extLst>
          </p:cNvPr>
          <p:cNvCxnSpPr>
            <a:cxnSpLocks/>
            <a:stCxn id="208" idx="0"/>
            <a:endCxn id="159" idx="2"/>
          </p:cNvCxnSpPr>
          <p:nvPr/>
        </p:nvCxnSpPr>
        <p:spPr>
          <a:xfrm flipH="1" flipV="1">
            <a:off x="9524999" y="1847846"/>
            <a:ext cx="1" cy="24182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215" name="Agrupar 214">
            <a:extLst>
              <a:ext uri="{FF2B5EF4-FFF2-40B4-BE49-F238E27FC236}">
                <a16:creationId xmlns:a16="http://schemas.microsoft.com/office/drawing/2014/main" id="{3469B485-2F63-4D3A-8399-460F5D97CBFF}"/>
              </a:ext>
            </a:extLst>
          </p:cNvPr>
          <p:cNvGrpSpPr/>
          <p:nvPr/>
        </p:nvGrpSpPr>
        <p:grpSpPr>
          <a:xfrm>
            <a:off x="5676922" y="3446523"/>
            <a:ext cx="892602" cy="857310"/>
            <a:chOff x="7080093" y="2997292"/>
            <a:chExt cx="892602" cy="857310"/>
          </a:xfrm>
        </p:grpSpPr>
        <p:sp>
          <p:nvSpPr>
            <p:cNvPr id="213" name="TextBox 18">
              <a:extLst>
                <a:ext uri="{FF2B5EF4-FFF2-40B4-BE49-F238E27FC236}">
                  <a16:creationId xmlns:a16="http://schemas.microsoft.com/office/drawing/2014/main" id="{9DDFDECC-21D2-4691-A449-89A3658AD1B8}"/>
                </a:ext>
              </a:extLst>
            </p:cNvPr>
            <p:cNvSpPr txBox="1">
              <a:spLocks noChangeArrowheads="1"/>
            </p:cNvSpPr>
            <p:nvPr/>
          </p:nvSpPr>
          <p:spPr bwMode="auto">
            <a:xfrm>
              <a:off x="7080093" y="3454492"/>
              <a:ext cx="8926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algn="ctr">
                <a:defRPr sz="1000">
                  <a:latin typeface="Quicksand Light" pitchFamily="2" charset="0"/>
                  <a:ea typeface="Amazon Ember" panose="020B0603020204020204" pitchFamily="34" charset="0"/>
                  <a:cs typeface="Arial" panose="020B0604020202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dirty="0"/>
                <a:t>ElastiCache</a:t>
              </a:r>
            </a:p>
            <a:p>
              <a:r>
                <a:rPr lang="en-US" altLang="en-US" dirty="0"/>
                <a:t>for Redis</a:t>
              </a:r>
            </a:p>
          </p:txBody>
        </p:sp>
        <p:pic>
          <p:nvPicPr>
            <p:cNvPr id="214" name="Graphic 24">
              <a:extLst>
                <a:ext uri="{FF2B5EF4-FFF2-40B4-BE49-F238E27FC236}">
                  <a16:creationId xmlns:a16="http://schemas.microsoft.com/office/drawing/2014/main" id="{AAEA632D-671F-46D1-8D5C-2A29F505B08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303194" y="2997292"/>
              <a:ext cx="446400" cy="4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16" name="Conector: Angulado 215">
            <a:extLst>
              <a:ext uri="{FF2B5EF4-FFF2-40B4-BE49-F238E27FC236}">
                <a16:creationId xmlns:a16="http://schemas.microsoft.com/office/drawing/2014/main" id="{5733563D-F3B9-48DB-9DC3-1B49C9306A0D}"/>
              </a:ext>
            </a:extLst>
          </p:cNvPr>
          <p:cNvCxnSpPr>
            <a:cxnSpLocks/>
            <a:stCxn id="213" idx="2"/>
          </p:cNvCxnSpPr>
          <p:nvPr/>
        </p:nvCxnSpPr>
        <p:spPr>
          <a:xfrm rot="5400000">
            <a:off x="5043279" y="3449223"/>
            <a:ext cx="225335" cy="1934555"/>
          </a:xfrm>
          <a:prstGeom prst="bentConnector2">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221" name="Agrupar 220">
            <a:extLst>
              <a:ext uri="{FF2B5EF4-FFF2-40B4-BE49-F238E27FC236}">
                <a16:creationId xmlns:a16="http://schemas.microsoft.com/office/drawing/2014/main" id="{1395DC93-C4FB-40EF-9EA5-0C61C9234AF8}"/>
              </a:ext>
            </a:extLst>
          </p:cNvPr>
          <p:cNvGrpSpPr/>
          <p:nvPr/>
        </p:nvGrpSpPr>
        <p:grpSpPr>
          <a:xfrm>
            <a:off x="703779" y="4985602"/>
            <a:ext cx="3649111" cy="700081"/>
            <a:chOff x="1075626" y="5619159"/>
            <a:chExt cx="3649111" cy="700081"/>
          </a:xfrm>
        </p:grpSpPr>
        <p:grpSp>
          <p:nvGrpSpPr>
            <p:cNvPr id="222" name="Agrupar 221">
              <a:extLst>
                <a:ext uri="{FF2B5EF4-FFF2-40B4-BE49-F238E27FC236}">
                  <a16:creationId xmlns:a16="http://schemas.microsoft.com/office/drawing/2014/main" id="{BC23C0CE-DF66-4128-BDEC-61447BBD8C08}"/>
                </a:ext>
              </a:extLst>
            </p:cNvPr>
            <p:cNvGrpSpPr/>
            <p:nvPr/>
          </p:nvGrpSpPr>
          <p:grpSpPr>
            <a:xfrm>
              <a:off x="1075626" y="5619159"/>
              <a:ext cx="3649111" cy="700081"/>
              <a:chOff x="1945601" y="3825283"/>
              <a:chExt cx="4344838" cy="833555"/>
            </a:xfrm>
          </p:grpSpPr>
          <p:pic>
            <p:nvPicPr>
              <p:cNvPr id="229" name="Graphic 6">
                <a:extLst>
                  <a:ext uri="{FF2B5EF4-FFF2-40B4-BE49-F238E27FC236}">
                    <a16:creationId xmlns:a16="http://schemas.microsoft.com/office/drawing/2014/main" id="{5FD839DD-4BC4-4252-BF1F-09DB9141546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p:blipFill>
            <p:spPr bwMode="auto">
              <a:xfrm>
                <a:off x="3952421" y="3835875"/>
                <a:ext cx="331200" cy="33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0" name="TextBox 9">
                <a:extLst>
                  <a:ext uri="{FF2B5EF4-FFF2-40B4-BE49-F238E27FC236}">
                    <a16:creationId xmlns:a16="http://schemas.microsoft.com/office/drawing/2014/main" id="{BA93CED4-044D-4037-8435-27016204760E}"/>
                  </a:ext>
                </a:extLst>
              </p:cNvPr>
              <p:cNvSpPr txBox="1">
                <a:spLocks noChangeArrowheads="1"/>
              </p:cNvSpPr>
              <p:nvPr/>
            </p:nvSpPr>
            <p:spPr bwMode="auto">
              <a:xfrm>
                <a:off x="3546499" y="4148200"/>
                <a:ext cx="1143042" cy="27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err="1">
                    <a:latin typeface="Quicksand Light" pitchFamily="2" charset="0"/>
                    <a:ea typeface="Amazon Ember" panose="020B0603020204020204" pitchFamily="34" charset="0"/>
                    <a:cs typeface="Arial" panose="020B0604020202020204" pitchFamily="34" charset="0"/>
                  </a:rPr>
                  <a:t>DocDB</a:t>
                </a:r>
                <a:endParaRPr lang="en-US" altLang="en-US" sz="900" dirty="0">
                  <a:latin typeface="Quicksand Light" pitchFamily="2" charset="0"/>
                  <a:ea typeface="Amazon Ember" panose="020B0603020204020204" pitchFamily="34" charset="0"/>
                  <a:cs typeface="Arial" panose="020B0604020202020204" pitchFamily="34" charset="0"/>
                </a:endParaRPr>
              </a:p>
            </p:txBody>
          </p:sp>
          <p:sp>
            <p:nvSpPr>
              <p:cNvPr id="231" name="Rectangle 12">
                <a:extLst>
                  <a:ext uri="{FF2B5EF4-FFF2-40B4-BE49-F238E27FC236}">
                    <a16:creationId xmlns:a16="http://schemas.microsoft.com/office/drawing/2014/main" id="{E0553065-0EFB-441C-A82E-5DBB4CC10254}"/>
                  </a:ext>
                </a:extLst>
              </p:cNvPr>
              <p:cNvSpPr/>
              <p:nvPr/>
            </p:nvSpPr>
            <p:spPr>
              <a:xfrm>
                <a:off x="1945601" y="3825283"/>
                <a:ext cx="4344838" cy="833555"/>
              </a:xfrm>
              <a:prstGeom prst="rect">
                <a:avLst/>
              </a:prstGeom>
              <a:noFill/>
              <a:ln w="12700">
                <a:solidFill>
                  <a:srgbClr val="2E27AD"/>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lvl="1">
                  <a:defRPr/>
                </a:pPr>
                <a:endParaRPr lang="en-US" sz="1000" dirty="0">
                  <a:solidFill>
                    <a:srgbClr val="2E27AD"/>
                  </a:solidFill>
                  <a:latin typeface="Quicksand Light" pitchFamily="2" charset="0"/>
                  <a:cs typeface="Arial" panose="020B0604020202020204" pitchFamily="34" charset="0"/>
                </a:endParaRPr>
              </a:p>
            </p:txBody>
          </p:sp>
        </p:grpSp>
        <p:grpSp>
          <p:nvGrpSpPr>
            <p:cNvPr id="223" name="Agrupar 222">
              <a:extLst>
                <a:ext uri="{FF2B5EF4-FFF2-40B4-BE49-F238E27FC236}">
                  <a16:creationId xmlns:a16="http://schemas.microsoft.com/office/drawing/2014/main" id="{42FABD9B-50E6-45F6-A57E-5FF622B8D5B8}"/>
                </a:ext>
              </a:extLst>
            </p:cNvPr>
            <p:cNvGrpSpPr/>
            <p:nvPr/>
          </p:nvGrpSpPr>
          <p:grpSpPr>
            <a:xfrm>
              <a:off x="1172017" y="5695083"/>
              <a:ext cx="1269300" cy="624156"/>
              <a:chOff x="2055921" y="4735610"/>
              <a:chExt cx="1511300" cy="743155"/>
            </a:xfrm>
          </p:grpSpPr>
          <p:sp>
            <p:nvSpPr>
              <p:cNvPr id="227" name="TextBox 16">
                <a:extLst>
                  <a:ext uri="{FF2B5EF4-FFF2-40B4-BE49-F238E27FC236}">
                    <a16:creationId xmlns:a16="http://schemas.microsoft.com/office/drawing/2014/main" id="{7436B52A-F9AD-4D1C-8DD6-B85C8F24FCB0}"/>
                  </a:ext>
                </a:extLst>
              </p:cNvPr>
              <p:cNvSpPr txBox="1">
                <a:spLocks noChangeArrowheads="1"/>
              </p:cNvSpPr>
              <p:nvPr/>
            </p:nvSpPr>
            <p:spPr bwMode="auto">
              <a:xfrm>
                <a:off x="2055921" y="5203924"/>
                <a:ext cx="1511300" cy="27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err="1">
                    <a:latin typeface="Quicksand Light" pitchFamily="2" charset="0"/>
                    <a:ea typeface="Amazon Ember" panose="020B0603020204020204" pitchFamily="34" charset="0"/>
                    <a:cs typeface="Arial" panose="020B0604020202020204" pitchFamily="34" charset="0"/>
                  </a:rPr>
                  <a:t>DocumentDB</a:t>
                </a:r>
                <a:r>
                  <a:rPr lang="en-US" altLang="en-US" sz="900" dirty="0">
                    <a:latin typeface="Quicksand Light" pitchFamily="2" charset="0"/>
                    <a:ea typeface="Amazon Ember" panose="020B0603020204020204" pitchFamily="34" charset="0"/>
                    <a:cs typeface="Arial" panose="020B0604020202020204" pitchFamily="34" charset="0"/>
                  </a:rPr>
                  <a:t> (</a:t>
                </a:r>
                <a:r>
                  <a:rPr lang="en-US" altLang="en-US" sz="900" dirty="0" err="1">
                    <a:latin typeface="Quicksand Light" pitchFamily="2" charset="0"/>
                    <a:ea typeface="Amazon Ember" panose="020B0603020204020204" pitchFamily="34" charset="0"/>
                    <a:cs typeface="Arial" panose="020B0604020202020204" pitchFamily="34" charset="0"/>
                  </a:rPr>
                  <a:t>rw</a:t>
                </a:r>
                <a:r>
                  <a:rPr lang="en-US" altLang="en-US" sz="900" dirty="0">
                    <a:latin typeface="Quicksand Light" pitchFamily="2" charset="0"/>
                    <a:ea typeface="Amazon Ember" panose="020B0603020204020204" pitchFamily="34" charset="0"/>
                    <a:cs typeface="Arial" panose="020B0604020202020204" pitchFamily="34" charset="0"/>
                  </a:rPr>
                  <a:t>)</a:t>
                </a:r>
              </a:p>
            </p:txBody>
          </p:sp>
          <p:pic>
            <p:nvPicPr>
              <p:cNvPr id="228" name="Graphic 45">
                <a:extLst>
                  <a:ext uri="{FF2B5EF4-FFF2-40B4-BE49-F238E27FC236}">
                    <a16:creationId xmlns:a16="http://schemas.microsoft.com/office/drawing/2014/main" id="{F86C1FB0-80FE-43C9-818E-D2926E96C496}"/>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p:blipFill>
            <p:spPr bwMode="auto">
              <a:xfrm>
                <a:off x="2581383" y="47356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4" name="Agrupar 223">
              <a:extLst>
                <a:ext uri="{FF2B5EF4-FFF2-40B4-BE49-F238E27FC236}">
                  <a16:creationId xmlns:a16="http://schemas.microsoft.com/office/drawing/2014/main" id="{E362C391-0248-457F-8622-8EB828D045EA}"/>
                </a:ext>
              </a:extLst>
            </p:cNvPr>
            <p:cNvGrpSpPr/>
            <p:nvPr/>
          </p:nvGrpSpPr>
          <p:grpSpPr>
            <a:xfrm>
              <a:off x="3417158" y="5695083"/>
              <a:ext cx="1269300" cy="624156"/>
              <a:chOff x="4101804" y="4735610"/>
              <a:chExt cx="1511300" cy="743155"/>
            </a:xfrm>
          </p:grpSpPr>
          <p:sp>
            <p:nvSpPr>
              <p:cNvPr id="225" name="TextBox 16">
                <a:extLst>
                  <a:ext uri="{FF2B5EF4-FFF2-40B4-BE49-F238E27FC236}">
                    <a16:creationId xmlns:a16="http://schemas.microsoft.com/office/drawing/2014/main" id="{C11BAD4F-E5F9-4E1A-9A9A-ACA243470621}"/>
                  </a:ext>
                </a:extLst>
              </p:cNvPr>
              <p:cNvSpPr txBox="1">
                <a:spLocks noChangeArrowheads="1"/>
              </p:cNvSpPr>
              <p:nvPr/>
            </p:nvSpPr>
            <p:spPr bwMode="auto">
              <a:xfrm>
                <a:off x="4101804" y="5203924"/>
                <a:ext cx="1511300" cy="27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err="1">
                    <a:latin typeface="Quicksand Light" pitchFamily="2" charset="0"/>
                    <a:ea typeface="Amazon Ember" panose="020B0603020204020204" pitchFamily="34" charset="0"/>
                    <a:cs typeface="Arial" panose="020B0604020202020204" pitchFamily="34" charset="0"/>
                  </a:rPr>
                  <a:t>DocumentDB</a:t>
                </a:r>
                <a:r>
                  <a:rPr lang="en-US" altLang="en-US" sz="900" dirty="0">
                    <a:latin typeface="Quicksand Light" pitchFamily="2" charset="0"/>
                    <a:ea typeface="Amazon Ember" panose="020B0603020204020204" pitchFamily="34" charset="0"/>
                    <a:cs typeface="Arial" panose="020B0604020202020204" pitchFamily="34" charset="0"/>
                  </a:rPr>
                  <a:t> (</a:t>
                </a:r>
                <a:r>
                  <a:rPr lang="en-US" altLang="en-US" sz="900" dirty="0" err="1">
                    <a:latin typeface="Quicksand Light" pitchFamily="2" charset="0"/>
                    <a:ea typeface="Amazon Ember" panose="020B0603020204020204" pitchFamily="34" charset="0"/>
                    <a:cs typeface="Arial" panose="020B0604020202020204" pitchFamily="34" charset="0"/>
                  </a:rPr>
                  <a:t>ro</a:t>
                </a:r>
                <a:r>
                  <a:rPr lang="en-US" altLang="en-US" sz="900" dirty="0">
                    <a:latin typeface="Quicksand Light" pitchFamily="2" charset="0"/>
                    <a:ea typeface="Amazon Ember" panose="020B0603020204020204" pitchFamily="34" charset="0"/>
                    <a:cs typeface="Arial" panose="020B0604020202020204" pitchFamily="34" charset="0"/>
                  </a:rPr>
                  <a:t>)</a:t>
                </a:r>
              </a:p>
            </p:txBody>
          </p:sp>
          <p:pic>
            <p:nvPicPr>
              <p:cNvPr id="226" name="Graphic 45">
                <a:extLst>
                  <a:ext uri="{FF2B5EF4-FFF2-40B4-BE49-F238E27FC236}">
                    <a16:creationId xmlns:a16="http://schemas.microsoft.com/office/drawing/2014/main" id="{632E0DF4-D381-4155-B086-3DFA9201C190}"/>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p:blipFill>
            <p:spPr bwMode="auto">
              <a:xfrm>
                <a:off x="4627266" y="47356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235" name="Conector: Angulado 234">
            <a:extLst>
              <a:ext uri="{FF2B5EF4-FFF2-40B4-BE49-F238E27FC236}">
                <a16:creationId xmlns:a16="http://schemas.microsoft.com/office/drawing/2014/main" id="{E1310092-B089-46AB-8ACE-7FBEDB20D6EF}"/>
              </a:ext>
            </a:extLst>
          </p:cNvPr>
          <p:cNvCxnSpPr>
            <a:cxnSpLocks/>
            <a:endCxn id="37" idx="0"/>
          </p:cNvCxnSpPr>
          <p:nvPr/>
        </p:nvCxnSpPr>
        <p:spPr>
          <a:xfrm>
            <a:off x="4288166" y="4638675"/>
            <a:ext cx="1987302" cy="557501"/>
          </a:xfrm>
          <a:prstGeom prst="bentConnector2">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241" name="Agrupar 240">
            <a:extLst>
              <a:ext uri="{FF2B5EF4-FFF2-40B4-BE49-F238E27FC236}">
                <a16:creationId xmlns:a16="http://schemas.microsoft.com/office/drawing/2014/main" id="{4F559BE9-24FF-46EB-9D29-4CB61147E452}"/>
              </a:ext>
            </a:extLst>
          </p:cNvPr>
          <p:cNvGrpSpPr/>
          <p:nvPr/>
        </p:nvGrpSpPr>
        <p:grpSpPr>
          <a:xfrm>
            <a:off x="4581891" y="5384332"/>
            <a:ext cx="949468" cy="857310"/>
            <a:chOff x="7051660" y="2997292"/>
            <a:chExt cx="949468" cy="857310"/>
          </a:xfrm>
        </p:grpSpPr>
        <p:sp>
          <p:nvSpPr>
            <p:cNvPr id="242" name="TextBox 18">
              <a:extLst>
                <a:ext uri="{FF2B5EF4-FFF2-40B4-BE49-F238E27FC236}">
                  <a16:creationId xmlns:a16="http://schemas.microsoft.com/office/drawing/2014/main" id="{D6ED821D-A48E-4D5D-AD86-E7A1187E5B5A}"/>
                </a:ext>
              </a:extLst>
            </p:cNvPr>
            <p:cNvSpPr txBox="1">
              <a:spLocks noChangeArrowheads="1"/>
            </p:cNvSpPr>
            <p:nvPr/>
          </p:nvSpPr>
          <p:spPr bwMode="auto">
            <a:xfrm>
              <a:off x="7051660" y="3454492"/>
              <a:ext cx="9494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algn="ctr">
                <a:defRPr sz="1000">
                  <a:latin typeface="Quicksand Light" pitchFamily="2" charset="0"/>
                  <a:ea typeface="Amazon Ember" panose="020B0603020204020204" pitchFamily="34" charset="0"/>
                  <a:cs typeface="Arial" panose="020B0604020202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dirty="0"/>
                <a:t>Elasticsearch</a:t>
              </a:r>
              <a:br>
                <a:rPr lang="en-US" altLang="en-US" dirty="0"/>
              </a:br>
              <a:r>
                <a:rPr lang="en-US" altLang="en-US" dirty="0"/>
                <a:t>Service</a:t>
              </a:r>
            </a:p>
          </p:txBody>
        </p:sp>
        <p:pic>
          <p:nvPicPr>
            <p:cNvPr id="243" name="Graphic 24">
              <a:extLst>
                <a:ext uri="{FF2B5EF4-FFF2-40B4-BE49-F238E27FC236}">
                  <a16:creationId xmlns:a16="http://schemas.microsoft.com/office/drawing/2014/main" id="{C00BE268-B289-4554-8A37-D7F054A1291E}"/>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p:blipFill>
          <p:spPr bwMode="auto">
            <a:xfrm>
              <a:off x="7303194" y="2997292"/>
              <a:ext cx="446400" cy="4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57" name="Conector: Angulado 256">
            <a:extLst>
              <a:ext uri="{FF2B5EF4-FFF2-40B4-BE49-F238E27FC236}">
                <a16:creationId xmlns:a16="http://schemas.microsoft.com/office/drawing/2014/main" id="{EAD47345-6D81-40B6-8CB0-876FED4D008C}"/>
              </a:ext>
            </a:extLst>
          </p:cNvPr>
          <p:cNvCxnSpPr>
            <a:cxnSpLocks/>
            <a:stCxn id="243" idx="1"/>
            <a:endCxn id="51" idx="3"/>
          </p:cNvCxnSpPr>
          <p:nvPr/>
        </p:nvCxnSpPr>
        <p:spPr>
          <a:xfrm rot="10800000">
            <a:off x="4278539" y="3753438"/>
            <a:ext cx="554886" cy="1854094"/>
          </a:xfrm>
          <a:prstGeom prst="bentConnector3">
            <a:avLst>
              <a:gd name="adj1" fmla="val 53433"/>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65" name="Conector: Angulado 264">
            <a:extLst>
              <a:ext uri="{FF2B5EF4-FFF2-40B4-BE49-F238E27FC236}">
                <a16:creationId xmlns:a16="http://schemas.microsoft.com/office/drawing/2014/main" id="{BA96DAB2-2843-4C80-84D0-E9F1582E30D0}"/>
              </a:ext>
            </a:extLst>
          </p:cNvPr>
          <p:cNvCxnSpPr>
            <a:cxnSpLocks/>
            <a:stCxn id="231" idx="1"/>
            <a:endCxn id="150" idx="1"/>
          </p:cNvCxnSpPr>
          <p:nvPr/>
        </p:nvCxnSpPr>
        <p:spPr>
          <a:xfrm rot="10800000" flipH="1">
            <a:off x="703778" y="4378923"/>
            <a:ext cx="169427" cy="956721"/>
          </a:xfrm>
          <a:prstGeom prst="bentConnector3">
            <a:avLst>
              <a:gd name="adj1" fmla="val -134925"/>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68" name="Conector: Angulado 267">
            <a:extLst>
              <a:ext uri="{FF2B5EF4-FFF2-40B4-BE49-F238E27FC236}">
                <a16:creationId xmlns:a16="http://schemas.microsoft.com/office/drawing/2014/main" id="{22619399-A30F-460C-8B70-49CDD060A8BC}"/>
              </a:ext>
            </a:extLst>
          </p:cNvPr>
          <p:cNvCxnSpPr>
            <a:cxnSpLocks/>
            <a:stCxn id="62" idx="1"/>
            <a:endCxn id="49" idx="1"/>
          </p:cNvCxnSpPr>
          <p:nvPr/>
        </p:nvCxnSpPr>
        <p:spPr>
          <a:xfrm rot="10800000" flipH="1">
            <a:off x="703778" y="3529417"/>
            <a:ext cx="169427" cy="2666834"/>
          </a:xfrm>
          <a:prstGeom prst="bentConnector3">
            <a:avLst>
              <a:gd name="adj1" fmla="val -199689"/>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276" name="Agrupar 275">
            <a:extLst>
              <a:ext uri="{FF2B5EF4-FFF2-40B4-BE49-F238E27FC236}">
                <a16:creationId xmlns:a16="http://schemas.microsoft.com/office/drawing/2014/main" id="{180DB646-2540-44D4-8EFC-1E17897ED0DA}"/>
              </a:ext>
            </a:extLst>
          </p:cNvPr>
          <p:cNvGrpSpPr/>
          <p:nvPr/>
        </p:nvGrpSpPr>
        <p:grpSpPr>
          <a:xfrm>
            <a:off x="4423540" y="3388524"/>
            <a:ext cx="1269589" cy="846654"/>
            <a:chOff x="-215378" y="3317818"/>
            <a:chExt cx="2175504" cy="1450783"/>
          </a:xfrm>
        </p:grpSpPr>
        <p:pic>
          <p:nvPicPr>
            <p:cNvPr id="277" name="Graphic 20">
              <a:extLst>
                <a:ext uri="{FF2B5EF4-FFF2-40B4-BE49-F238E27FC236}">
                  <a16:creationId xmlns:a16="http://schemas.microsoft.com/office/drawing/2014/main" id="{BC86535A-B407-41D1-819A-8DE6B5535F99}"/>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p:blipFill>
          <p:spPr bwMode="auto">
            <a:xfrm>
              <a:off x="500104" y="331781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 name="TextBox 22">
              <a:extLst>
                <a:ext uri="{FF2B5EF4-FFF2-40B4-BE49-F238E27FC236}">
                  <a16:creationId xmlns:a16="http://schemas.microsoft.com/office/drawing/2014/main" id="{1194861B-3E78-43F3-ABC4-EE55D945E5C6}"/>
                </a:ext>
              </a:extLst>
            </p:cNvPr>
            <p:cNvSpPr txBox="1">
              <a:spLocks noChangeArrowheads="1"/>
            </p:cNvSpPr>
            <p:nvPr/>
          </p:nvSpPr>
          <p:spPr bwMode="auto">
            <a:xfrm>
              <a:off x="-215378" y="4082993"/>
              <a:ext cx="2175504" cy="68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Quicksand Light" pitchFamily="2" charset="0"/>
                  <a:ea typeface="Amazon Ember" panose="020B0603020204020204" pitchFamily="34" charset="0"/>
                  <a:cs typeface="Arial" panose="020B0604020202020204" pitchFamily="34" charset="0"/>
                </a:rPr>
                <a:t>Amazon MQ</a:t>
              </a:r>
            </a:p>
            <a:p>
              <a:pPr algn="ctr" eaLnBrk="1" hangingPunct="1"/>
              <a:r>
                <a:rPr lang="en-US" altLang="en-US" sz="1000" dirty="0">
                  <a:latin typeface="Quicksand Light" pitchFamily="2" charset="0"/>
                  <a:ea typeface="Amazon Ember" panose="020B0603020204020204" pitchFamily="34" charset="0"/>
                  <a:cs typeface="Arial" panose="020B0604020202020204" pitchFamily="34" charset="0"/>
                </a:rPr>
                <a:t>(Rabbit)</a:t>
              </a:r>
            </a:p>
          </p:txBody>
        </p:sp>
      </p:grpSp>
      <p:cxnSp>
        <p:nvCxnSpPr>
          <p:cNvPr id="284" name="Conector de Seta Reta 283">
            <a:extLst>
              <a:ext uri="{FF2B5EF4-FFF2-40B4-BE49-F238E27FC236}">
                <a16:creationId xmlns:a16="http://schemas.microsoft.com/office/drawing/2014/main" id="{B0B7B0EB-2A2E-45B1-B896-A9DEC7E107FB}"/>
              </a:ext>
            </a:extLst>
          </p:cNvPr>
          <p:cNvCxnSpPr>
            <a:cxnSpLocks/>
            <a:stCxn id="277" idx="1"/>
          </p:cNvCxnSpPr>
          <p:nvPr/>
        </p:nvCxnSpPr>
        <p:spPr>
          <a:xfrm flipH="1">
            <a:off x="4286716" y="3610870"/>
            <a:ext cx="554368"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292" name="Agrupar 291">
            <a:extLst>
              <a:ext uri="{FF2B5EF4-FFF2-40B4-BE49-F238E27FC236}">
                <a16:creationId xmlns:a16="http://schemas.microsoft.com/office/drawing/2014/main" id="{C7654B34-F45A-4698-8CA9-9AC540D41623}"/>
              </a:ext>
            </a:extLst>
          </p:cNvPr>
          <p:cNvGrpSpPr/>
          <p:nvPr/>
        </p:nvGrpSpPr>
        <p:grpSpPr>
          <a:xfrm>
            <a:off x="9076219" y="6085676"/>
            <a:ext cx="974494" cy="500078"/>
            <a:chOff x="12276429" y="-454169"/>
            <a:chExt cx="1160287" cy="595420"/>
          </a:xfrm>
        </p:grpSpPr>
        <p:pic>
          <p:nvPicPr>
            <p:cNvPr id="293" name="Graphic 21">
              <a:extLst>
                <a:ext uri="{FF2B5EF4-FFF2-40B4-BE49-F238E27FC236}">
                  <a16:creationId xmlns:a16="http://schemas.microsoft.com/office/drawing/2014/main" id="{E48D5253-40FE-401D-B1B2-8951AE50FA83}"/>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p:blipFill>
          <p:spPr bwMode="auto">
            <a:xfrm>
              <a:off x="12676572" y="-454169"/>
              <a:ext cx="360000" cy="35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4" name="TextBox 12">
              <a:extLst>
                <a:ext uri="{FF2B5EF4-FFF2-40B4-BE49-F238E27FC236}">
                  <a16:creationId xmlns:a16="http://schemas.microsoft.com/office/drawing/2014/main" id="{0DBA0CB6-5385-4C54-8455-716B51C5D223}"/>
                </a:ext>
              </a:extLst>
            </p:cNvPr>
            <p:cNvSpPr txBox="1">
              <a:spLocks noChangeArrowheads="1"/>
            </p:cNvSpPr>
            <p:nvPr/>
          </p:nvSpPr>
          <p:spPr bwMode="auto">
            <a:xfrm>
              <a:off x="12276429" y="-133590"/>
              <a:ext cx="1160287" cy="27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algn="ctr">
                <a:defRPr sz="1400">
                  <a:solidFill>
                    <a:srgbClr val="000000"/>
                  </a:solidFill>
                  <a:latin typeface="Barlow" panose="00000500000000000000" pitchFamily="2" charset="0"/>
                  <a:cs typeface="Arial" panose="020B0604020202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sz="900" dirty="0">
                  <a:latin typeface="Quicksand Light" pitchFamily="2" charset="0"/>
                </a:rPr>
                <a:t>Amazon Macie</a:t>
              </a:r>
            </a:p>
          </p:txBody>
        </p:sp>
      </p:grpSp>
      <p:grpSp>
        <p:nvGrpSpPr>
          <p:cNvPr id="145" name="Agrupar 144">
            <a:extLst>
              <a:ext uri="{FF2B5EF4-FFF2-40B4-BE49-F238E27FC236}">
                <a16:creationId xmlns:a16="http://schemas.microsoft.com/office/drawing/2014/main" id="{90371558-7AF9-478D-A190-F2170B6E943B}"/>
              </a:ext>
            </a:extLst>
          </p:cNvPr>
          <p:cNvGrpSpPr/>
          <p:nvPr/>
        </p:nvGrpSpPr>
        <p:grpSpPr>
          <a:xfrm>
            <a:off x="10635542" y="5163055"/>
            <a:ext cx="1269589" cy="692765"/>
            <a:chOff x="-215378" y="3317818"/>
            <a:chExt cx="2175504" cy="1187087"/>
          </a:xfrm>
        </p:grpSpPr>
        <p:pic>
          <p:nvPicPr>
            <p:cNvPr id="153" name="Graphic 20">
              <a:extLst>
                <a:ext uri="{FF2B5EF4-FFF2-40B4-BE49-F238E27FC236}">
                  <a16:creationId xmlns:a16="http://schemas.microsoft.com/office/drawing/2014/main" id="{9A49646E-FD57-4F30-A062-61E6DC3130A4}"/>
                </a:ext>
              </a:extLst>
            </p:cNvPr>
            <p:cNvPicPr>
              <a:picLocks noChangeAspect="1" noChangeArrowheads="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p:blipFill>
          <p:spPr bwMode="auto">
            <a:xfrm>
              <a:off x="500104" y="331781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 name="TextBox 22">
              <a:extLst>
                <a:ext uri="{FF2B5EF4-FFF2-40B4-BE49-F238E27FC236}">
                  <a16:creationId xmlns:a16="http://schemas.microsoft.com/office/drawing/2014/main" id="{FD0DA3BF-8ABD-4C62-98C5-6F70EDEA59B0}"/>
                </a:ext>
              </a:extLst>
            </p:cNvPr>
            <p:cNvSpPr txBox="1">
              <a:spLocks noChangeArrowheads="1"/>
            </p:cNvSpPr>
            <p:nvPr/>
          </p:nvSpPr>
          <p:spPr bwMode="auto">
            <a:xfrm>
              <a:off x="-215378" y="4082993"/>
              <a:ext cx="2175504" cy="42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Quicksand Light" pitchFamily="2" charset="0"/>
                  <a:ea typeface="Amazon Ember" panose="020B0603020204020204" pitchFamily="34" charset="0"/>
                  <a:cs typeface="Arial" panose="020B0604020202020204" pitchFamily="34" charset="0"/>
                </a:rPr>
                <a:t>Device Farm</a:t>
              </a:r>
            </a:p>
          </p:txBody>
        </p:sp>
      </p:grpSp>
      <p:cxnSp>
        <p:nvCxnSpPr>
          <p:cNvPr id="5" name="Conector de Seta Reta 4">
            <a:extLst>
              <a:ext uri="{FF2B5EF4-FFF2-40B4-BE49-F238E27FC236}">
                <a16:creationId xmlns:a16="http://schemas.microsoft.com/office/drawing/2014/main" id="{A3B997B3-42BD-40A8-A47B-97ABA8BF23C7}"/>
              </a:ext>
            </a:extLst>
          </p:cNvPr>
          <p:cNvCxnSpPr>
            <a:cxnSpLocks/>
            <a:stCxn id="153" idx="0"/>
          </p:cNvCxnSpPr>
          <p:nvPr/>
        </p:nvCxnSpPr>
        <p:spPr>
          <a:xfrm flipH="1" flipV="1">
            <a:off x="11272912" y="4618987"/>
            <a:ext cx="2520" cy="544068"/>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57" name="Agrupar 156">
            <a:extLst>
              <a:ext uri="{FF2B5EF4-FFF2-40B4-BE49-F238E27FC236}">
                <a16:creationId xmlns:a16="http://schemas.microsoft.com/office/drawing/2014/main" id="{C40BA07D-1D59-4759-8EAF-DC8A4B06C047}"/>
              </a:ext>
            </a:extLst>
          </p:cNvPr>
          <p:cNvGrpSpPr/>
          <p:nvPr/>
        </p:nvGrpSpPr>
        <p:grpSpPr>
          <a:xfrm>
            <a:off x="8237525" y="3865887"/>
            <a:ext cx="1258670" cy="855887"/>
            <a:chOff x="8643726" y="3646632"/>
            <a:chExt cx="1498644" cy="1019065"/>
          </a:xfrm>
        </p:grpSpPr>
        <p:pic>
          <p:nvPicPr>
            <p:cNvPr id="160" name="Gráfico 87">
              <a:extLst>
                <a:ext uri="{FF2B5EF4-FFF2-40B4-BE49-F238E27FC236}">
                  <a16:creationId xmlns:a16="http://schemas.microsoft.com/office/drawing/2014/main" id="{646A5F70-0046-4434-84AF-CFB80CA32541}"/>
                </a:ext>
              </a:extLst>
            </p:cNvPr>
            <p:cNvPicPr>
              <a:picLocks noChangeAspect="1"/>
            </p:cNvPicPr>
            <p:nvPr/>
          </p:nvPicPr>
          <p:blipFill>
            <a:blip r:embed="rId34">
              <a:extLst>
                <a:ext uri="{28A0092B-C50C-407E-A947-70E740481C1C}">
                  <a14:useLocalDpi xmlns:a14="http://schemas.microsoft.com/office/drawing/2010/main" val="0"/>
                </a:ext>
              </a:extLst>
            </a:blip>
            <a:srcRect/>
            <a:stretch/>
          </p:blipFill>
          <p:spPr>
            <a:xfrm>
              <a:off x="9069048" y="3646632"/>
              <a:ext cx="647999" cy="647998"/>
            </a:xfrm>
            <a:prstGeom prst="rect">
              <a:avLst/>
            </a:prstGeom>
          </p:spPr>
        </p:pic>
        <p:sp>
          <p:nvSpPr>
            <p:cNvPr id="161" name="TextBox 25">
              <a:extLst>
                <a:ext uri="{FF2B5EF4-FFF2-40B4-BE49-F238E27FC236}">
                  <a16:creationId xmlns:a16="http://schemas.microsoft.com/office/drawing/2014/main" id="{C3782F86-54F7-41F8-9B61-9AC2AC89EC8B}"/>
                </a:ext>
              </a:extLst>
            </p:cNvPr>
            <p:cNvSpPr txBox="1">
              <a:spLocks noChangeArrowheads="1"/>
            </p:cNvSpPr>
            <p:nvPr/>
          </p:nvSpPr>
          <p:spPr bwMode="auto">
            <a:xfrm>
              <a:off x="8643726" y="4299241"/>
              <a:ext cx="1498644" cy="366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a:solidFill>
                    <a:srgbClr val="000000"/>
                  </a:solidFill>
                  <a:latin typeface="Quicksand Light" pitchFamily="2" charset="0"/>
                  <a:cs typeface="Arial" panose="020B0604020202020204" pitchFamily="34" charset="0"/>
                </a:rPr>
                <a:t>Pipeline DevOps (Fastlane)</a:t>
              </a:r>
            </a:p>
          </p:txBody>
        </p:sp>
      </p:grpSp>
      <p:cxnSp>
        <p:nvCxnSpPr>
          <p:cNvPr id="163" name="Conector de Seta Reta 162">
            <a:extLst>
              <a:ext uri="{FF2B5EF4-FFF2-40B4-BE49-F238E27FC236}">
                <a16:creationId xmlns:a16="http://schemas.microsoft.com/office/drawing/2014/main" id="{C020B5B3-550A-4582-A0A7-4CE65FDC0B7B}"/>
              </a:ext>
            </a:extLst>
          </p:cNvPr>
          <p:cNvCxnSpPr>
            <a:cxnSpLocks/>
          </p:cNvCxnSpPr>
          <p:nvPr/>
        </p:nvCxnSpPr>
        <p:spPr>
          <a:xfrm flipV="1">
            <a:off x="9138978" y="4138005"/>
            <a:ext cx="612497" cy="1"/>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2067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Detalhamento da arquitetura</a:t>
            </a:r>
          </a:p>
        </p:txBody>
      </p:sp>
      <p:sp>
        <p:nvSpPr>
          <p:cNvPr id="41" name="Subtítulo 40">
            <a:extLst>
              <a:ext uri="{FF2B5EF4-FFF2-40B4-BE49-F238E27FC236}">
                <a16:creationId xmlns:a16="http://schemas.microsoft.com/office/drawing/2014/main" id="{141F8470-F743-4D08-9BCC-C405C9509E85}"/>
              </a:ext>
            </a:extLst>
          </p:cNvPr>
          <p:cNvSpPr>
            <a:spLocks noGrp="1"/>
          </p:cNvSpPr>
          <p:nvPr>
            <p:ph type="subTitle" idx="1"/>
          </p:nvPr>
        </p:nvSpPr>
        <p:spPr/>
        <p:txBody>
          <a:bodyPr>
            <a:normAutofit fontScale="92500" lnSpcReduction="10000"/>
          </a:bodyPr>
          <a:lstStyle/>
          <a:p>
            <a:r>
              <a:rPr lang="pt-BR" dirty="0"/>
              <a:t>Posicionamento das tecnologias</a:t>
            </a:r>
          </a:p>
        </p:txBody>
      </p:sp>
      <p:sp>
        <p:nvSpPr>
          <p:cNvPr id="2" name="Retângulo 1">
            <a:extLst>
              <a:ext uri="{FF2B5EF4-FFF2-40B4-BE49-F238E27FC236}">
                <a16:creationId xmlns:a16="http://schemas.microsoft.com/office/drawing/2014/main" id="{87FB432C-3BDB-4999-B561-2CDC415A0B3F}"/>
              </a:ext>
            </a:extLst>
          </p:cNvPr>
          <p:cNvSpPr/>
          <p:nvPr/>
        </p:nvSpPr>
        <p:spPr>
          <a:xfrm>
            <a:off x="1231319" y="1085703"/>
            <a:ext cx="5748614" cy="6893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Light" pitchFamily="2" charset="0"/>
            </a:endParaRPr>
          </a:p>
        </p:txBody>
      </p:sp>
      <p:sp>
        <p:nvSpPr>
          <p:cNvPr id="3" name="Retângulo 2">
            <a:extLst>
              <a:ext uri="{FF2B5EF4-FFF2-40B4-BE49-F238E27FC236}">
                <a16:creationId xmlns:a16="http://schemas.microsoft.com/office/drawing/2014/main" id="{EC1FD425-5BD2-418F-AC53-89A9753ED12C}"/>
              </a:ext>
            </a:extLst>
          </p:cNvPr>
          <p:cNvSpPr/>
          <p:nvPr/>
        </p:nvSpPr>
        <p:spPr>
          <a:xfrm>
            <a:off x="3525890" y="1166851"/>
            <a:ext cx="1308296" cy="497848"/>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latin typeface="Quicksand Light" pitchFamily="2" charset="0"/>
              </a:rPr>
              <a:t>Super App</a:t>
            </a:r>
          </a:p>
        </p:txBody>
      </p:sp>
      <p:sp>
        <p:nvSpPr>
          <p:cNvPr id="4" name="CaixaDeTexto 3">
            <a:extLst>
              <a:ext uri="{FF2B5EF4-FFF2-40B4-BE49-F238E27FC236}">
                <a16:creationId xmlns:a16="http://schemas.microsoft.com/office/drawing/2014/main" id="{46EED797-D8EF-44DF-B328-847FF642A130}"/>
              </a:ext>
            </a:extLst>
          </p:cNvPr>
          <p:cNvSpPr txBox="1"/>
          <p:nvPr/>
        </p:nvSpPr>
        <p:spPr>
          <a:xfrm>
            <a:off x="1272464" y="1100702"/>
            <a:ext cx="590226" cy="276999"/>
          </a:xfrm>
          <a:prstGeom prst="rect">
            <a:avLst/>
          </a:prstGeom>
          <a:noFill/>
        </p:spPr>
        <p:txBody>
          <a:bodyPr wrap="none" rtlCol="0">
            <a:spAutoFit/>
          </a:bodyPr>
          <a:lstStyle/>
          <a:p>
            <a:pPr algn="l"/>
            <a:r>
              <a:rPr lang="pt-BR" sz="1200" dirty="0">
                <a:latin typeface="Quicksand Light" pitchFamily="2" charset="0"/>
              </a:rPr>
              <a:t>Canais</a:t>
            </a:r>
          </a:p>
        </p:txBody>
      </p:sp>
      <p:sp>
        <p:nvSpPr>
          <p:cNvPr id="8" name="Retângulo 7">
            <a:extLst>
              <a:ext uri="{FF2B5EF4-FFF2-40B4-BE49-F238E27FC236}">
                <a16:creationId xmlns:a16="http://schemas.microsoft.com/office/drawing/2014/main" id="{90909681-D28A-4CD5-93A0-6A0A2BE6B605}"/>
              </a:ext>
            </a:extLst>
          </p:cNvPr>
          <p:cNvSpPr/>
          <p:nvPr/>
        </p:nvSpPr>
        <p:spPr>
          <a:xfrm>
            <a:off x="1231319" y="1927273"/>
            <a:ext cx="5732189" cy="689317"/>
          </a:xfrm>
          <a:prstGeom prst="rect">
            <a:avLst/>
          </a:prstGeom>
          <a:solidFill>
            <a:srgbClr val="BBA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Light" pitchFamily="2" charset="0"/>
            </a:endParaRPr>
          </a:p>
        </p:txBody>
      </p:sp>
      <p:sp>
        <p:nvSpPr>
          <p:cNvPr id="9" name="CaixaDeTexto 8">
            <a:extLst>
              <a:ext uri="{FF2B5EF4-FFF2-40B4-BE49-F238E27FC236}">
                <a16:creationId xmlns:a16="http://schemas.microsoft.com/office/drawing/2014/main" id="{CC07C73F-CC91-44AB-8A1C-2C7C595EBC34}"/>
              </a:ext>
            </a:extLst>
          </p:cNvPr>
          <p:cNvSpPr txBox="1"/>
          <p:nvPr/>
        </p:nvSpPr>
        <p:spPr>
          <a:xfrm>
            <a:off x="1234443" y="1927273"/>
            <a:ext cx="844014" cy="276999"/>
          </a:xfrm>
          <a:prstGeom prst="rect">
            <a:avLst/>
          </a:prstGeom>
          <a:noFill/>
        </p:spPr>
        <p:txBody>
          <a:bodyPr wrap="none" rtlCol="0">
            <a:spAutoFit/>
          </a:bodyPr>
          <a:lstStyle/>
          <a:p>
            <a:pPr algn="l"/>
            <a:r>
              <a:rPr lang="pt-BR" sz="1200" dirty="0">
                <a:latin typeface="Quicksand Light" pitchFamily="2" charset="0"/>
              </a:rPr>
              <a:t>Integração</a:t>
            </a:r>
          </a:p>
        </p:txBody>
      </p:sp>
      <p:sp>
        <p:nvSpPr>
          <p:cNvPr id="11" name="Retângulo 10">
            <a:extLst>
              <a:ext uri="{FF2B5EF4-FFF2-40B4-BE49-F238E27FC236}">
                <a16:creationId xmlns:a16="http://schemas.microsoft.com/office/drawing/2014/main" id="{7F971CB3-FF1D-45E5-8986-DFC7FC08E4C2}"/>
              </a:ext>
            </a:extLst>
          </p:cNvPr>
          <p:cNvSpPr/>
          <p:nvPr/>
        </p:nvSpPr>
        <p:spPr>
          <a:xfrm>
            <a:off x="2600631" y="2103174"/>
            <a:ext cx="2527960" cy="386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Quicksand Light" pitchFamily="2" charset="0"/>
              </a:rPr>
              <a:t>                </a:t>
            </a:r>
            <a:r>
              <a:rPr lang="pt-BR" sz="1200" dirty="0">
                <a:solidFill>
                  <a:schemeClr val="tx1"/>
                </a:solidFill>
                <a:latin typeface="Quicksand Light" pitchFamily="2" charset="0"/>
              </a:rPr>
              <a:t>Gateway de API</a:t>
            </a:r>
          </a:p>
        </p:txBody>
      </p:sp>
      <p:pic>
        <p:nvPicPr>
          <p:cNvPr id="7" name="Imagem 6" descr="Logotipo&#10;&#10;Descrição gerada automaticamente">
            <a:extLst>
              <a:ext uri="{FF2B5EF4-FFF2-40B4-BE49-F238E27FC236}">
                <a16:creationId xmlns:a16="http://schemas.microsoft.com/office/drawing/2014/main" id="{8E8FD381-C60A-4D20-9F4B-9F266CFE32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0631" y="2186423"/>
            <a:ext cx="1094715" cy="269950"/>
          </a:xfrm>
          <a:prstGeom prst="rect">
            <a:avLst/>
          </a:prstGeom>
        </p:spPr>
      </p:pic>
      <p:sp>
        <p:nvSpPr>
          <p:cNvPr id="14" name="Retângulo 13">
            <a:extLst>
              <a:ext uri="{FF2B5EF4-FFF2-40B4-BE49-F238E27FC236}">
                <a16:creationId xmlns:a16="http://schemas.microsoft.com/office/drawing/2014/main" id="{8D48E378-354A-4874-9F8B-59E9C9D168B0}"/>
              </a:ext>
            </a:extLst>
          </p:cNvPr>
          <p:cNvSpPr/>
          <p:nvPr/>
        </p:nvSpPr>
        <p:spPr>
          <a:xfrm>
            <a:off x="1231321" y="2692660"/>
            <a:ext cx="5732188" cy="689317"/>
          </a:xfrm>
          <a:prstGeom prst="rect">
            <a:avLst/>
          </a:prstGeom>
          <a:solidFill>
            <a:srgbClr val="BBA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Light" pitchFamily="2" charset="0"/>
            </a:endParaRPr>
          </a:p>
        </p:txBody>
      </p:sp>
      <p:sp>
        <p:nvSpPr>
          <p:cNvPr id="15" name="CaixaDeTexto 14">
            <a:extLst>
              <a:ext uri="{FF2B5EF4-FFF2-40B4-BE49-F238E27FC236}">
                <a16:creationId xmlns:a16="http://schemas.microsoft.com/office/drawing/2014/main" id="{6A112486-6413-4867-B493-7CE375D2E532}"/>
              </a:ext>
            </a:extLst>
          </p:cNvPr>
          <p:cNvSpPr txBox="1"/>
          <p:nvPr/>
        </p:nvSpPr>
        <p:spPr>
          <a:xfrm>
            <a:off x="1273920" y="2708923"/>
            <a:ext cx="457176" cy="276999"/>
          </a:xfrm>
          <a:prstGeom prst="rect">
            <a:avLst/>
          </a:prstGeom>
          <a:noFill/>
        </p:spPr>
        <p:txBody>
          <a:bodyPr wrap="square" rtlCol="0">
            <a:spAutoFit/>
          </a:bodyPr>
          <a:lstStyle/>
          <a:p>
            <a:pPr algn="l"/>
            <a:r>
              <a:rPr lang="pt-BR" sz="1200" dirty="0">
                <a:latin typeface="Quicksand Light" pitchFamily="2" charset="0"/>
              </a:rPr>
              <a:t>BFF</a:t>
            </a:r>
          </a:p>
        </p:txBody>
      </p:sp>
      <p:sp>
        <p:nvSpPr>
          <p:cNvPr id="16" name="Retângulo 15">
            <a:extLst>
              <a:ext uri="{FF2B5EF4-FFF2-40B4-BE49-F238E27FC236}">
                <a16:creationId xmlns:a16="http://schemas.microsoft.com/office/drawing/2014/main" id="{BC2C55B5-7223-4BFE-B2B2-E88EE5C51E2C}"/>
              </a:ext>
            </a:extLst>
          </p:cNvPr>
          <p:cNvSpPr/>
          <p:nvPr/>
        </p:nvSpPr>
        <p:spPr>
          <a:xfrm>
            <a:off x="2648434" y="2792254"/>
            <a:ext cx="1871693" cy="4805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Quicksand Light" pitchFamily="2" charset="0"/>
              </a:rPr>
              <a:t>              </a:t>
            </a:r>
            <a:r>
              <a:rPr lang="pt-BR" sz="1200" dirty="0">
                <a:solidFill>
                  <a:schemeClr val="tx1"/>
                </a:solidFill>
                <a:latin typeface="Quicksand Light" pitchFamily="2" charset="0"/>
              </a:rPr>
              <a:t>BFF Mobile</a:t>
            </a:r>
          </a:p>
        </p:txBody>
      </p:sp>
      <p:sp>
        <p:nvSpPr>
          <p:cNvPr id="21" name="Retângulo 20">
            <a:extLst>
              <a:ext uri="{FF2B5EF4-FFF2-40B4-BE49-F238E27FC236}">
                <a16:creationId xmlns:a16="http://schemas.microsoft.com/office/drawing/2014/main" id="{BB6D2B1C-63AF-4C25-9A18-9FAD45709796}"/>
              </a:ext>
            </a:extLst>
          </p:cNvPr>
          <p:cNvSpPr/>
          <p:nvPr/>
        </p:nvSpPr>
        <p:spPr>
          <a:xfrm>
            <a:off x="1231321" y="3433062"/>
            <a:ext cx="5732187" cy="689317"/>
          </a:xfrm>
          <a:prstGeom prst="rect">
            <a:avLst/>
          </a:prstGeom>
          <a:solidFill>
            <a:srgbClr val="BBA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Light" pitchFamily="2" charset="0"/>
            </a:endParaRPr>
          </a:p>
        </p:txBody>
      </p:sp>
      <p:sp>
        <p:nvSpPr>
          <p:cNvPr id="22" name="Retângulo 21">
            <a:extLst>
              <a:ext uri="{FF2B5EF4-FFF2-40B4-BE49-F238E27FC236}">
                <a16:creationId xmlns:a16="http://schemas.microsoft.com/office/drawing/2014/main" id="{95B53D30-C554-45F3-8012-AEC8EF81F0AD}"/>
              </a:ext>
            </a:extLst>
          </p:cNvPr>
          <p:cNvSpPr/>
          <p:nvPr/>
        </p:nvSpPr>
        <p:spPr>
          <a:xfrm>
            <a:off x="2600632" y="3481451"/>
            <a:ext cx="1170000" cy="596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Quicksand Light" pitchFamily="2" charset="0"/>
              </a:rPr>
              <a:t>                      </a:t>
            </a:r>
            <a:endParaRPr lang="pt-BR" sz="1200" dirty="0">
              <a:solidFill>
                <a:schemeClr val="tx1"/>
              </a:solidFill>
              <a:latin typeface="Quicksand Light" pitchFamily="2" charset="0"/>
            </a:endParaRPr>
          </a:p>
        </p:txBody>
      </p:sp>
      <p:sp>
        <p:nvSpPr>
          <p:cNvPr id="23" name="Retângulo 22">
            <a:extLst>
              <a:ext uri="{FF2B5EF4-FFF2-40B4-BE49-F238E27FC236}">
                <a16:creationId xmlns:a16="http://schemas.microsoft.com/office/drawing/2014/main" id="{F94F30A6-1850-4FD0-9B9A-5797BC91451F}"/>
              </a:ext>
            </a:extLst>
          </p:cNvPr>
          <p:cNvSpPr/>
          <p:nvPr/>
        </p:nvSpPr>
        <p:spPr>
          <a:xfrm>
            <a:off x="4017454" y="3489633"/>
            <a:ext cx="1170000" cy="59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Quicksand Light" pitchFamily="2" charset="0"/>
              </a:rPr>
              <a:t>                      </a:t>
            </a:r>
            <a:endParaRPr lang="pt-BR" sz="1200" dirty="0">
              <a:solidFill>
                <a:schemeClr val="tx1"/>
              </a:solidFill>
              <a:latin typeface="Quicksand Light" pitchFamily="2" charset="0"/>
            </a:endParaRPr>
          </a:p>
        </p:txBody>
      </p:sp>
      <p:sp>
        <p:nvSpPr>
          <p:cNvPr id="24" name="Retângulo 23">
            <a:extLst>
              <a:ext uri="{FF2B5EF4-FFF2-40B4-BE49-F238E27FC236}">
                <a16:creationId xmlns:a16="http://schemas.microsoft.com/office/drawing/2014/main" id="{CEA28C87-B29A-4BC4-8E95-7462EDEDEC53}"/>
              </a:ext>
            </a:extLst>
          </p:cNvPr>
          <p:cNvSpPr/>
          <p:nvPr/>
        </p:nvSpPr>
        <p:spPr>
          <a:xfrm>
            <a:off x="5394570" y="3481452"/>
            <a:ext cx="1144105" cy="59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Quicksand Light" pitchFamily="2" charset="0"/>
              </a:rPr>
              <a:t>                      </a:t>
            </a:r>
            <a:endParaRPr lang="pt-BR" sz="1200" dirty="0">
              <a:solidFill>
                <a:schemeClr val="tx1"/>
              </a:solidFill>
              <a:latin typeface="Quicksand Light" pitchFamily="2" charset="0"/>
            </a:endParaRPr>
          </a:p>
        </p:txBody>
      </p:sp>
      <p:sp>
        <p:nvSpPr>
          <p:cNvPr id="25" name="CaixaDeTexto 24">
            <a:extLst>
              <a:ext uri="{FF2B5EF4-FFF2-40B4-BE49-F238E27FC236}">
                <a16:creationId xmlns:a16="http://schemas.microsoft.com/office/drawing/2014/main" id="{8AC7F44D-B1B8-488F-943E-96A75C464F9E}"/>
              </a:ext>
            </a:extLst>
          </p:cNvPr>
          <p:cNvSpPr txBox="1"/>
          <p:nvPr/>
        </p:nvSpPr>
        <p:spPr>
          <a:xfrm>
            <a:off x="1234487" y="3433062"/>
            <a:ext cx="1235531" cy="276999"/>
          </a:xfrm>
          <a:prstGeom prst="rect">
            <a:avLst/>
          </a:prstGeom>
          <a:noFill/>
        </p:spPr>
        <p:txBody>
          <a:bodyPr wrap="square" rtlCol="0">
            <a:spAutoFit/>
          </a:bodyPr>
          <a:lstStyle/>
          <a:p>
            <a:pPr algn="l"/>
            <a:r>
              <a:rPr lang="pt-BR" sz="1200" dirty="0" err="1">
                <a:latin typeface="Quicksand Light" pitchFamily="2" charset="0"/>
              </a:rPr>
              <a:t>Microserviços</a:t>
            </a:r>
            <a:endParaRPr lang="pt-BR" sz="1200" dirty="0">
              <a:latin typeface="Quicksand Light" pitchFamily="2" charset="0"/>
            </a:endParaRPr>
          </a:p>
        </p:txBody>
      </p:sp>
      <p:pic>
        <p:nvPicPr>
          <p:cNvPr id="20" name="Imagem 19" descr="Logotipo&#10;&#10;Descrição gerada automaticamente">
            <a:extLst>
              <a:ext uri="{FF2B5EF4-FFF2-40B4-BE49-F238E27FC236}">
                <a16:creationId xmlns:a16="http://schemas.microsoft.com/office/drawing/2014/main" id="{790F2119-6A0D-4225-845A-CFBAF29C1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3797" y="3495311"/>
            <a:ext cx="482400" cy="482400"/>
          </a:xfrm>
          <a:prstGeom prst="rect">
            <a:avLst/>
          </a:prstGeom>
        </p:spPr>
      </p:pic>
      <p:pic>
        <p:nvPicPr>
          <p:cNvPr id="28" name="Imagem 27" descr="Logotipo&#10;&#10;Descrição gerada automaticamente">
            <a:extLst>
              <a:ext uri="{FF2B5EF4-FFF2-40B4-BE49-F238E27FC236}">
                <a16:creationId xmlns:a16="http://schemas.microsoft.com/office/drawing/2014/main" id="{8B624AEA-1570-4E60-A873-D378FE29C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1965" y="3498319"/>
            <a:ext cx="482400" cy="482400"/>
          </a:xfrm>
          <a:prstGeom prst="rect">
            <a:avLst/>
          </a:prstGeom>
        </p:spPr>
      </p:pic>
      <p:pic>
        <p:nvPicPr>
          <p:cNvPr id="29" name="Imagem 28" descr="Logotipo&#10;&#10;Descrição gerada automaticamente">
            <a:extLst>
              <a:ext uri="{FF2B5EF4-FFF2-40B4-BE49-F238E27FC236}">
                <a16:creationId xmlns:a16="http://schemas.microsoft.com/office/drawing/2014/main" id="{E675BC1D-766F-4CAB-8591-A86F0689C0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5253" y="3477477"/>
            <a:ext cx="482844" cy="482844"/>
          </a:xfrm>
          <a:prstGeom prst="rect">
            <a:avLst/>
          </a:prstGeom>
        </p:spPr>
      </p:pic>
      <p:sp>
        <p:nvSpPr>
          <p:cNvPr id="26" name="Retângulo 25">
            <a:extLst>
              <a:ext uri="{FF2B5EF4-FFF2-40B4-BE49-F238E27FC236}">
                <a16:creationId xmlns:a16="http://schemas.microsoft.com/office/drawing/2014/main" id="{62B01F22-7BF6-49FD-8452-579330BD1892}"/>
              </a:ext>
            </a:extLst>
          </p:cNvPr>
          <p:cNvSpPr/>
          <p:nvPr/>
        </p:nvSpPr>
        <p:spPr>
          <a:xfrm>
            <a:off x="7098763" y="1060990"/>
            <a:ext cx="1117288" cy="566930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Light" pitchFamily="2" charset="0"/>
            </a:endParaRPr>
          </a:p>
        </p:txBody>
      </p:sp>
      <p:pic>
        <p:nvPicPr>
          <p:cNvPr id="32" name="Imagem 31" descr="Desenho de um cachorro&#10;&#10;Descrição gerada automaticamente">
            <a:extLst>
              <a:ext uri="{FF2B5EF4-FFF2-40B4-BE49-F238E27FC236}">
                <a16:creationId xmlns:a16="http://schemas.microsoft.com/office/drawing/2014/main" id="{DD2E4733-8EDE-431B-869C-2C079AF071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4383" y="2411642"/>
            <a:ext cx="926049" cy="270005"/>
          </a:xfrm>
          <a:prstGeom prst="rect">
            <a:avLst/>
          </a:prstGeom>
        </p:spPr>
      </p:pic>
      <p:sp>
        <p:nvSpPr>
          <p:cNvPr id="35" name="Retângulo 34">
            <a:extLst>
              <a:ext uri="{FF2B5EF4-FFF2-40B4-BE49-F238E27FC236}">
                <a16:creationId xmlns:a16="http://schemas.microsoft.com/office/drawing/2014/main" id="{E1885D3B-0574-4E69-84E9-A1D79B73E50D}"/>
              </a:ext>
            </a:extLst>
          </p:cNvPr>
          <p:cNvSpPr/>
          <p:nvPr/>
        </p:nvSpPr>
        <p:spPr>
          <a:xfrm>
            <a:off x="8318533" y="1060989"/>
            <a:ext cx="3442050" cy="566930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Light" pitchFamily="2" charset="0"/>
            </a:endParaRPr>
          </a:p>
        </p:txBody>
      </p:sp>
      <p:sp>
        <p:nvSpPr>
          <p:cNvPr id="36" name="CaixaDeTexto 35">
            <a:extLst>
              <a:ext uri="{FF2B5EF4-FFF2-40B4-BE49-F238E27FC236}">
                <a16:creationId xmlns:a16="http://schemas.microsoft.com/office/drawing/2014/main" id="{D64BB5DD-D2C4-4C2F-BF50-37657284F679}"/>
              </a:ext>
            </a:extLst>
          </p:cNvPr>
          <p:cNvSpPr txBox="1"/>
          <p:nvPr/>
        </p:nvSpPr>
        <p:spPr>
          <a:xfrm>
            <a:off x="7244281" y="1085703"/>
            <a:ext cx="826252" cy="276999"/>
          </a:xfrm>
          <a:prstGeom prst="rect">
            <a:avLst/>
          </a:prstGeom>
          <a:noFill/>
        </p:spPr>
        <p:txBody>
          <a:bodyPr wrap="none" rtlCol="0">
            <a:spAutoFit/>
          </a:bodyPr>
          <a:lstStyle/>
          <a:p>
            <a:pPr algn="l"/>
            <a:r>
              <a:rPr lang="pt-BR" sz="1200" dirty="0">
                <a:latin typeface="Quicksand Light" pitchFamily="2" charset="0"/>
              </a:rPr>
              <a:t>Segurança</a:t>
            </a:r>
          </a:p>
        </p:txBody>
      </p:sp>
      <p:sp>
        <p:nvSpPr>
          <p:cNvPr id="38" name="CaixaDeTexto 37">
            <a:extLst>
              <a:ext uri="{FF2B5EF4-FFF2-40B4-BE49-F238E27FC236}">
                <a16:creationId xmlns:a16="http://schemas.microsoft.com/office/drawing/2014/main" id="{DEAA5B7A-47C9-4894-BA98-49B7B0AA1951}"/>
              </a:ext>
            </a:extLst>
          </p:cNvPr>
          <p:cNvSpPr txBox="1"/>
          <p:nvPr/>
        </p:nvSpPr>
        <p:spPr>
          <a:xfrm>
            <a:off x="9610402" y="1100702"/>
            <a:ext cx="858312" cy="276999"/>
          </a:xfrm>
          <a:prstGeom prst="rect">
            <a:avLst/>
          </a:prstGeom>
          <a:noFill/>
        </p:spPr>
        <p:txBody>
          <a:bodyPr wrap="none" rtlCol="0">
            <a:spAutoFit/>
          </a:bodyPr>
          <a:lstStyle/>
          <a:p>
            <a:pPr algn="l"/>
            <a:r>
              <a:rPr lang="pt-BR" sz="1200" dirty="0" err="1">
                <a:latin typeface="Quicksand Light" pitchFamily="2" charset="0"/>
              </a:rPr>
              <a:t>DevSecops</a:t>
            </a:r>
            <a:endParaRPr lang="pt-BR" sz="1200" dirty="0">
              <a:latin typeface="Quicksand Light" pitchFamily="2" charset="0"/>
            </a:endParaRPr>
          </a:p>
        </p:txBody>
      </p:sp>
      <p:pic>
        <p:nvPicPr>
          <p:cNvPr id="34" name="Imagem 33" descr="Placa branca com letras pretas&#10;&#10;Descrição gerada automaticamente com confiança média">
            <a:extLst>
              <a:ext uri="{FF2B5EF4-FFF2-40B4-BE49-F238E27FC236}">
                <a16:creationId xmlns:a16="http://schemas.microsoft.com/office/drawing/2014/main" id="{0BE181AA-86AC-462B-9506-A068505F45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0807" y="2722896"/>
            <a:ext cx="1238101" cy="347083"/>
          </a:xfrm>
          <a:prstGeom prst="rect">
            <a:avLst/>
          </a:prstGeom>
        </p:spPr>
      </p:pic>
      <p:pic>
        <p:nvPicPr>
          <p:cNvPr id="40" name="Imagem 39" descr="Logotipo&#10;&#10;Descrição gerada automaticamente">
            <a:extLst>
              <a:ext uri="{FF2B5EF4-FFF2-40B4-BE49-F238E27FC236}">
                <a16:creationId xmlns:a16="http://schemas.microsoft.com/office/drawing/2014/main" id="{90ED1B59-93FE-4506-BD81-27EAC12099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43989" y="1591145"/>
            <a:ext cx="575033" cy="492012"/>
          </a:xfrm>
          <a:prstGeom prst="rect">
            <a:avLst/>
          </a:prstGeom>
        </p:spPr>
      </p:pic>
      <p:pic>
        <p:nvPicPr>
          <p:cNvPr id="42" name="Imagem 41" descr="Logotipo&#10;&#10;Descrição gerada automaticamente">
            <a:extLst>
              <a:ext uri="{FF2B5EF4-FFF2-40B4-BE49-F238E27FC236}">
                <a16:creationId xmlns:a16="http://schemas.microsoft.com/office/drawing/2014/main" id="{0DE3FFAF-1928-432B-B24B-EC652BA34F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22578" y="1591145"/>
            <a:ext cx="834558" cy="771059"/>
          </a:xfrm>
          <a:prstGeom prst="rect">
            <a:avLst/>
          </a:prstGeom>
        </p:spPr>
      </p:pic>
      <p:sp>
        <p:nvSpPr>
          <p:cNvPr id="44" name="Retângulo 43">
            <a:extLst>
              <a:ext uri="{FF2B5EF4-FFF2-40B4-BE49-F238E27FC236}">
                <a16:creationId xmlns:a16="http://schemas.microsoft.com/office/drawing/2014/main" id="{CDF14DBF-60EC-4FAC-8360-6CD865314C3A}"/>
              </a:ext>
            </a:extLst>
          </p:cNvPr>
          <p:cNvSpPr/>
          <p:nvPr/>
        </p:nvSpPr>
        <p:spPr>
          <a:xfrm>
            <a:off x="3574587" y="4229466"/>
            <a:ext cx="3360050" cy="25008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Light" pitchFamily="2" charset="0"/>
            </a:endParaRPr>
          </a:p>
        </p:txBody>
      </p:sp>
      <p:sp>
        <p:nvSpPr>
          <p:cNvPr id="46" name="Retângulo 45">
            <a:extLst>
              <a:ext uri="{FF2B5EF4-FFF2-40B4-BE49-F238E27FC236}">
                <a16:creationId xmlns:a16="http://schemas.microsoft.com/office/drawing/2014/main" id="{CA886DDC-8B39-43A9-84F2-B11EC2FAD390}"/>
              </a:ext>
            </a:extLst>
          </p:cNvPr>
          <p:cNvSpPr/>
          <p:nvPr/>
        </p:nvSpPr>
        <p:spPr>
          <a:xfrm>
            <a:off x="78028" y="1071540"/>
            <a:ext cx="1075700" cy="565875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Light" pitchFamily="2" charset="0"/>
            </a:endParaRPr>
          </a:p>
        </p:txBody>
      </p:sp>
      <p:sp>
        <p:nvSpPr>
          <p:cNvPr id="47" name="CaixaDeTexto 46">
            <a:extLst>
              <a:ext uri="{FF2B5EF4-FFF2-40B4-BE49-F238E27FC236}">
                <a16:creationId xmlns:a16="http://schemas.microsoft.com/office/drawing/2014/main" id="{06AEE493-A6E0-49B6-B51A-CD96BB85BED9}"/>
              </a:ext>
            </a:extLst>
          </p:cNvPr>
          <p:cNvSpPr txBox="1"/>
          <p:nvPr/>
        </p:nvSpPr>
        <p:spPr>
          <a:xfrm>
            <a:off x="32850" y="1044901"/>
            <a:ext cx="851515" cy="276999"/>
          </a:xfrm>
          <a:prstGeom prst="rect">
            <a:avLst/>
          </a:prstGeom>
          <a:noFill/>
        </p:spPr>
        <p:txBody>
          <a:bodyPr wrap="none" rtlCol="0">
            <a:spAutoFit/>
          </a:bodyPr>
          <a:lstStyle/>
          <a:p>
            <a:pPr algn="l"/>
            <a:r>
              <a:rPr lang="pt-BR" sz="1200" dirty="0">
                <a:latin typeface="Quicksand Light" pitchFamily="2" charset="0"/>
              </a:rPr>
              <a:t>Acessórios</a:t>
            </a:r>
          </a:p>
        </p:txBody>
      </p:sp>
      <p:sp>
        <p:nvSpPr>
          <p:cNvPr id="48" name="Retângulo 47">
            <a:extLst>
              <a:ext uri="{FF2B5EF4-FFF2-40B4-BE49-F238E27FC236}">
                <a16:creationId xmlns:a16="http://schemas.microsoft.com/office/drawing/2014/main" id="{BB4F082F-1FA5-4C06-B1F1-BB0690340066}"/>
              </a:ext>
            </a:extLst>
          </p:cNvPr>
          <p:cNvSpPr/>
          <p:nvPr/>
        </p:nvSpPr>
        <p:spPr>
          <a:xfrm>
            <a:off x="1234443" y="4239605"/>
            <a:ext cx="2209924" cy="4948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Light" pitchFamily="2" charset="0"/>
            </a:endParaRPr>
          </a:p>
        </p:txBody>
      </p:sp>
      <p:sp>
        <p:nvSpPr>
          <p:cNvPr id="49" name="CaixaDeTexto 48">
            <a:extLst>
              <a:ext uri="{FF2B5EF4-FFF2-40B4-BE49-F238E27FC236}">
                <a16:creationId xmlns:a16="http://schemas.microsoft.com/office/drawing/2014/main" id="{6482B04F-52EB-46A6-A279-57B3F5D350FE}"/>
              </a:ext>
            </a:extLst>
          </p:cNvPr>
          <p:cNvSpPr txBox="1"/>
          <p:nvPr/>
        </p:nvSpPr>
        <p:spPr>
          <a:xfrm>
            <a:off x="1234494" y="4193898"/>
            <a:ext cx="1235531" cy="276999"/>
          </a:xfrm>
          <a:prstGeom prst="rect">
            <a:avLst/>
          </a:prstGeom>
          <a:noFill/>
        </p:spPr>
        <p:txBody>
          <a:bodyPr wrap="square" rtlCol="0">
            <a:spAutoFit/>
          </a:bodyPr>
          <a:lstStyle/>
          <a:p>
            <a:pPr algn="l"/>
            <a:r>
              <a:rPr lang="pt-BR" sz="1200" dirty="0">
                <a:latin typeface="Quicksand Light" pitchFamily="2" charset="0"/>
              </a:rPr>
              <a:t>Framework</a:t>
            </a:r>
          </a:p>
        </p:txBody>
      </p:sp>
      <p:pic>
        <p:nvPicPr>
          <p:cNvPr id="50" name="Imagem 49" descr="Logotipo&#10;&#10;Descrição gerada automaticamente">
            <a:extLst>
              <a:ext uri="{FF2B5EF4-FFF2-40B4-BE49-F238E27FC236}">
                <a16:creationId xmlns:a16="http://schemas.microsoft.com/office/drawing/2014/main" id="{DC77DD09-89C1-4115-A62D-191067F780A9}"/>
              </a:ext>
            </a:extLst>
          </p:cNvPr>
          <p:cNvPicPr>
            <a:picLocks noChangeAspect="1"/>
          </p:cNvPicPr>
          <p:nvPr/>
        </p:nvPicPr>
        <p:blipFill rotWithShape="1">
          <a:blip r:embed="rId8">
            <a:extLst>
              <a:ext uri="{28A0092B-C50C-407E-A947-70E740481C1C}">
                <a14:useLocalDpi xmlns:a14="http://schemas.microsoft.com/office/drawing/2010/main" val="0"/>
              </a:ext>
            </a:extLst>
          </a:blip>
          <a:srcRect t="27530" b="25115"/>
          <a:stretch/>
        </p:blipFill>
        <p:spPr>
          <a:xfrm>
            <a:off x="5248868" y="4692239"/>
            <a:ext cx="1050347" cy="497401"/>
          </a:xfrm>
          <a:prstGeom prst="rect">
            <a:avLst/>
          </a:prstGeom>
        </p:spPr>
      </p:pic>
      <p:pic>
        <p:nvPicPr>
          <p:cNvPr id="52" name="Imagem 51" descr="Uma imagem contendo Logotipo&#10;&#10;Descrição gerada automaticamente">
            <a:extLst>
              <a:ext uri="{FF2B5EF4-FFF2-40B4-BE49-F238E27FC236}">
                <a16:creationId xmlns:a16="http://schemas.microsoft.com/office/drawing/2014/main" id="{8D58713D-4143-45B3-B72F-9EAADFFB1ABC}"/>
              </a:ext>
            </a:extLst>
          </p:cNvPr>
          <p:cNvPicPr>
            <a:picLocks noChangeAspect="1"/>
          </p:cNvPicPr>
          <p:nvPr/>
        </p:nvPicPr>
        <p:blipFill rotWithShape="1">
          <a:blip r:embed="rId9">
            <a:extLst>
              <a:ext uri="{28A0092B-C50C-407E-A947-70E740481C1C}">
                <a14:useLocalDpi xmlns:a14="http://schemas.microsoft.com/office/drawing/2010/main" val="0"/>
              </a:ext>
            </a:extLst>
          </a:blip>
          <a:srcRect l="15727" r="12815"/>
          <a:stretch/>
        </p:blipFill>
        <p:spPr>
          <a:xfrm>
            <a:off x="3884647" y="4601301"/>
            <a:ext cx="722140" cy="631606"/>
          </a:xfrm>
          <a:prstGeom prst="rect">
            <a:avLst/>
          </a:prstGeom>
        </p:spPr>
      </p:pic>
      <p:pic>
        <p:nvPicPr>
          <p:cNvPr id="54" name="Imagem 53" descr="Ícone&#10;&#10;Descrição gerada automaticamente">
            <a:extLst>
              <a:ext uri="{FF2B5EF4-FFF2-40B4-BE49-F238E27FC236}">
                <a16:creationId xmlns:a16="http://schemas.microsoft.com/office/drawing/2014/main" id="{F9344CE8-B237-40ED-8D95-4B9891FD0E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64808" y="4403316"/>
            <a:ext cx="1031884" cy="265541"/>
          </a:xfrm>
          <a:prstGeom prst="rect">
            <a:avLst/>
          </a:prstGeom>
        </p:spPr>
      </p:pic>
      <p:sp>
        <p:nvSpPr>
          <p:cNvPr id="43" name="Retângulo 42">
            <a:extLst>
              <a:ext uri="{FF2B5EF4-FFF2-40B4-BE49-F238E27FC236}">
                <a16:creationId xmlns:a16="http://schemas.microsoft.com/office/drawing/2014/main" id="{0D438B6D-786D-491C-A59E-7D27A569C6C7}"/>
              </a:ext>
            </a:extLst>
          </p:cNvPr>
          <p:cNvSpPr/>
          <p:nvPr/>
        </p:nvSpPr>
        <p:spPr>
          <a:xfrm>
            <a:off x="5324143" y="2111383"/>
            <a:ext cx="1238812" cy="386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Segurança</a:t>
            </a:r>
          </a:p>
        </p:txBody>
      </p:sp>
      <p:grpSp>
        <p:nvGrpSpPr>
          <p:cNvPr id="51" name="Agrupar 50">
            <a:extLst>
              <a:ext uri="{FF2B5EF4-FFF2-40B4-BE49-F238E27FC236}">
                <a16:creationId xmlns:a16="http://schemas.microsoft.com/office/drawing/2014/main" id="{E80D2230-0E18-45C6-89B0-E8ADA6150180}"/>
              </a:ext>
            </a:extLst>
          </p:cNvPr>
          <p:cNvGrpSpPr/>
          <p:nvPr/>
        </p:nvGrpSpPr>
        <p:grpSpPr>
          <a:xfrm>
            <a:off x="191515" y="1591145"/>
            <a:ext cx="862602" cy="777187"/>
            <a:chOff x="7080093" y="2997292"/>
            <a:chExt cx="892602" cy="871216"/>
          </a:xfrm>
        </p:grpSpPr>
        <p:sp>
          <p:nvSpPr>
            <p:cNvPr id="53" name="TextBox 18">
              <a:extLst>
                <a:ext uri="{FF2B5EF4-FFF2-40B4-BE49-F238E27FC236}">
                  <a16:creationId xmlns:a16="http://schemas.microsoft.com/office/drawing/2014/main" id="{70DE7577-D843-4038-BE63-E33C789DA7FB}"/>
                </a:ext>
              </a:extLst>
            </p:cNvPr>
            <p:cNvSpPr txBox="1">
              <a:spLocks noChangeArrowheads="1"/>
            </p:cNvSpPr>
            <p:nvPr/>
          </p:nvSpPr>
          <p:spPr bwMode="auto">
            <a:xfrm>
              <a:off x="7080093" y="3454492"/>
              <a:ext cx="892602" cy="41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algn="ctr">
                <a:defRPr sz="1000">
                  <a:latin typeface="Quicksand Light" pitchFamily="2" charset="0"/>
                  <a:ea typeface="Amazon Ember" panose="020B0603020204020204" pitchFamily="34" charset="0"/>
                  <a:cs typeface="Arial" panose="020B0604020202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sz="900" dirty="0"/>
                <a:t>ElastiCache</a:t>
              </a:r>
            </a:p>
            <a:p>
              <a:r>
                <a:rPr lang="en-US" altLang="en-US" sz="900" dirty="0"/>
                <a:t>for Redis</a:t>
              </a:r>
            </a:p>
          </p:txBody>
        </p:sp>
        <p:pic>
          <p:nvPicPr>
            <p:cNvPr id="55" name="Graphic 24">
              <a:extLst>
                <a:ext uri="{FF2B5EF4-FFF2-40B4-BE49-F238E27FC236}">
                  <a16:creationId xmlns:a16="http://schemas.microsoft.com/office/drawing/2014/main" id="{3AED4397-8CBA-49B7-9134-63958180B6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03194" y="2997292"/>
              <a:ext cx="446400" cy="4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 name="Imagem 5" descr="Texto&#10;&#10;Descrição gerada automaticamente com confiança baixa">
            <a:extLst>
              <a:ext uri="{FF2B5EF4-FFF2-40B4-BE49-F238E27FC236}">
                <a16:creationId xmlns:a16="http://schemas.microsoft.com/office/drawing/2014/main" id="{A4863AC5-ABB5-4069-9C5D-58E88B28EB2A}"/>
              </a:ext>
            </a:extLst>
          </p:cNvPr>
          <p:cNvPicPr>
            <a:picLocks noChangeAspect="1"/>
          </p:cNvPicPr>
          <p:nvPr/>
        </p:nvPicPr>
        <p:blipFill rotWithShape="1">
          <a:blip r:embed="rId12"/>
          <a:srcRect b="8867"/>
          <a:stretch/>
        </p:blipFill>
        <p:spPr>
          <a:xfrm>
            <a:off x="8849320" y="3430671"/>
            <a:ext cx="981075" cy="720473"/>
          </a:xfrm>
          <a:prstGeom prst="rect">
            <a:avLst/>
          </a:prstGeom>
        </p:spPr>
      </p:pic>
      <p:pic>
        <p:nvPicPr>
          <p:cNvPr id="56" name="Imagem 55" descr="Tela preta com letras brancas&#10;&#10;Descrição gerada automaticamente">
            <a:extLst>
              <a:ext uri="{FF2B5EF4-FFF2-40B4-BE49-F238E27FC236}">
                <a16:creationId xmlns:a16="http://schemas.microsoft.com/office/drawing/2014/main" id="{3F300B9F-26C3-407B-82F9-630A92B40F2A}"/>
              </a:ext>
            </a:extLst>
          </p:cNvPr>
          <p:cNvPicPr>
            <a:picLocks noChangeAspect="1"/>
          </p:cNvPicPr>
          <p:nvPr/>
        </p:nvPicPr>
        <p:blipFill>
          <a:blip r:embed="rId13"/>
          <a:stretch>
            <a:fillRect/>
          </a:stretch>
        </p:blipFill>
        <p:spPr>
          <a:xfrm>
            <a:off x="3147988" y="1166850"/>
            <a:ext cx="335898" cy="497849"/>
          </a:xfrm>
          <a:prstGeom prst="rect">
            <a:avLst/>
          </a:prstGeom>
        </p:spPr>
      </p:pic>
      <p:grpSp>
        <p:nvGrpSpPr>
          <p:cNvPr id="57" name="Agrupar 56">
            <a:extLst>
              <a:ext uri="{FF2B5EF4-FFF2-40B4-BE49-F238E27FC236}">
                <a16:creationId xmlns:a16="http://schemas.microsoft.com/office/drawing/2014/main" id="{571C0F8A-51CF-4927-B5B5-71CD7FCFAF99}"/>
              </a:ext>
            </a:extLst>
          </p:cNvPr>
          <p:cNvGrpSpPr/>
          <p:nvPr/>
        </p:nvGrpSpPr>
        <p:grpSpPr>
          <a:xfrm>
            <a:off x="191515" y="2442596"/>
            <a:ext cx="862601" cy="736757"/>
            <a:chOff x="7240952" y="3575280"/>
            <a:chExt cx="1027062" cy="877224"/>
          </a:xfrm>
        </p:grpSpPr>
        <p:sp>
          <p:nvSpPr>
            <p:cNvPr id="58" name="TextBox 16">
              <a:extLst>
                <a:ext uri="{FF2B5EF4-FFF2-40B4-BE49-F238E27FC236}">
                  <a16:creationId xmlns:a16="http://schemas.microsoft.com/office/drawing/2014/main" id="{686F8AFC-276C-42C9-93AA-7E42505CAC84}"/>
                </a:ext>
              </a:extLst>
            </p:cNvPr>
            <p:cNvSpPr txBox="1">
              <a:spLocks noChangeArrowheads="1"/>
            </p:cNvSpPr>
            <p:nvPr/>
          </p:nvSpPr>
          <p:spPr bwMode="auto">
            <a:xfrm>
              <a:off x="7240952" y="4012757"/>
              <a:ext cx="1027062" cy="43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900" dirty="0">
                  <a:latin typeface="Quicksand Light" pitchFamily="2" charset="0"/>
                  <a:ea typeface="Amazon Ember" panose="020B0603020204020204" pitchFamily="34" charset="0"/>
                  <a:cs typeface="Arial" panose="020B0604020202020204" pitchFamily="34" charset="0"/>
                </a:rPr>
                <a:t>VPC Link Endpoint</a:t>
              </a:r>
            </a:p>
          </p:txBody>
        </p:sp>
        <p:pic>
          <p:nvPicPr>
            <p:cNvPr id="59" name="Graphic 6">
              <a:extLst>
                <a:ext uri="{FF2B5EF4-FFF2-40B4-BE49-F238E27FC236}">
                  <a16:creationId xmlns:a16="http://schemas.microsoft.com/office/drawing/2014/main" id="{2D16DA0B-0A7C-41C1-9909-C5BC2CF32A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08807" y="357528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 name="Agrupar 59">
            <a:extLst>
              <a:ext uri="{FF2B5EF4-FFF2-40B4-BE49-F238E27FC236}">
                <a16:creationId xmlns:a16="http://schemas.microsoft.com/office/drawing/2014/main" id="{956685EA-79BF-4CD3-A2BE-42ECEBA9648D}"/>
              </a:ext>
            </a:extLst>
          </p:cNvPr>
          <p:cNvGrpSpPr/>
          <p:nvPr/>
        </p:nvGrpSpPr>
        <p:grpSpPr>
          <a:xfrm>
            <a:off x="191515" y="3322237"/>
            <a:ext cx="905208" cy="775472"/>
            <a:chOff x="6216683" y="3448925"/>
            <a:chExt cx="1077792" cy="923320"/>
          </a:xfrm>
        </p:grpSpPr>
        <p:sp>
          <p:nvSpPr>
            <p:cNvPr id="61" name="TextBox 19">
              <a:extLst>
                <a:ext uri="{FF2B5EF4-FFF2-40B4-BE49-F238E27FC236}">
                  <a16:creationId xmlns:a16="http://schemas.microsoft.com/office/drawing/2014/main" id="{C3E15C9D-8CA1-44CF-9A44-3C3C008C3BED}"/>
                </a:ext>
              </a:extLst>
            </p:cNvPr>
            <p:cNvSpPr txBox="1">
              <a:spLocks noChangeArrowheads="1"/>
            </p:cNvSpPr>
            <p:nvPr/>
          </p:nvSpPr>
          <p:spPr bwMode="auto">
            <a:xfrm>
              <a:off x="6216683" y="3932498"/>
              <a:ext cx="1077792" cy="43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Quicksand Light" pitchFamily="2" charset="0"/>
                  <a:ea typeface="Amazon Ember" panose="020B0603020204020204" pitchFamily="34" charset="0"/>
                  <a:cs typeface="Arial" panose="020B0604020202020204" pitchFamily="34" charset="0"/>
                </a:rPr>
                <a:t>Application load balancer</a:t>
              </a:r>
            </a:p>
          </p:txBody>
        </p:sp>
        <p:pic>
          <p:nvPicPr>
            <p:cNvPr id="62" name="Graphic 8">
              <a:extLst>
                <a:ext uri="{FF2B5EF4-FFF2-40B4-BE49-F238E27FC236}">
                  <a16:creationId xmlns:a16="http://schemas.microsoft.com/office/drawing/2014/main" id="{348FB5F6-FC1C-4CB4-8CBF-F54B0B249F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39548" y="34489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Imagem 11">
            <a:extLst>
              <a:ext uri="{FF2B5EF4-FFF2-40B4-BE49-F238E27FC236}">
                <a16:creationId xmlns:a16="http://schemas.microsoft.com/office/drawing/2014/main" id="{C8CDEA82-C4D1-4F31-AA3B-C77A2F09CB8F}"/>
              </a:ext>
            </a:extLst>
          </p:cNvPr>
          <p:cNvPicPr>
            <a:picLocks noChangeAspect="1"/>
          </p:cNvPicPr>
          <p:nvPr/>
        </p:nvPicPr>
        <p:blipFill>
          <a:blip r:embed="rId16"/>
          <a:stretch>
            <a:fillRect/>
          </a:stretch>
        </p:blipFill>
        <p:spPr>
          <a:xfrm>
            <a:off x="10102937" y="3175368"/>
            <a:ext cx="1457136" cy="391835"/>
          </a:xfrm>
          <a:prstGeom prst="rect">
            <a:avLst/>
          </a:prstGeom>
        </p:spPr>
      </p:pic>
      <p:pic>
        <p:nvPicPr>
          <p:cNvPr id="17" name="Imagem 16" descr="Desenho de personagem de desenho animado&#10;&#10;Descrição gerada automaticamente com confiança média">
            <a:extLst>
              <a:ext uri="{FF2B5EF4-FFF2-40B4-BE49-F238E27FC236}">
                <a16:creationId xmlns:a16="http://schemas.microsoft.com/office/drawing/2014/main" id="{427BC0AB-4A1B-40F5-9F16-392799FA09A6}"/>
              </a:ext>
            </a:extLst>
          </p:cNvPr>
          <p:cNvPicPr>
            <a:picLocks noChangeAspect="1"/>
          </p:cNvPicPr>
          <p:nvPr/>
        </p:nvPicPr>
        <p:blipFill>
          <a:blip r:embed="rId17"/>
          <a:stretch>
            <a:fillRect/>
          </a:stretch>
        </p:blipFill>
        <p:spPr>
          <a:xfrm>
            <a:off x="10374305" y="2386375"/>
            <a:ext cx="914400" cy="485775"/>
          </a:xfrm>
          <a:prstGeom prst="rect">
            <a:avLst/>
          </a:prstGeom>
        </p:spPr>
      </p:pic>
      <p:pic>
        <p:nvPicPr>
          <p:cNvPr id="27" name="Imagem 26">
            <a:extLst>
              <a:ext uri="{FF2B5EF4-FFF2-40B4-BE49-F238E27FC236}">
                <a16:creationId xmlns:a16="http://schemas.microsoft.com/office/drawing/2014/main" id="{E7296521-A0E2-4969-B16D-1C8AF4F1E556}"/>
              </a:ext>
            </a:extLst>
          </p:cNvPr>
          <p:cNvPicPr>
            <a:picLocks noChangeAspect="1"/>
          </p:cNvPicPr>
          <p:nvPr/>
        </p:nvPicPr>
        <p:blipFill>
          <a:blip r:embed="rId18"/>
          <a:stretch>
            <a:fillRect/>
          </a:stretch>
        </p:blipFill>
        <p:spPr>
          <a:xfrm>
            <a:off x="8749307" y="5491653"/>
            <a:ext cx="1181100" cy="323850"/>
          </a:xfrm>
          <a:prstGeom prst="rect">
            <a:avLst/>
          </a:prstGeom>
        </p:spPr>
      </p:pic>
      <p:pic>
        <p:nvPicPr>
          <p:cNvPr id="31" name="Imagem 30">
            <a:extLst>
              <a:ext uri="{FF2B5EF4-FFF2-40B4-BE49-F238E27FC236}">
                <a16:creationId xmlns:a16="http://schemas.microsoft.com/office/drawing/2014/main" id="{B8F85BE3-899D-4E79-AE13-F44EE6640491}"/>
              </a:ext>
            </a:extLst>
          </p:cNvPr>
          <p:cNvPicPr>
            <a:picLocks noChangeAspect="1"/>
          </p:cNvPicPr>
          <p:nvPr/>
        </p:nvPicPr>
        <p:blipFill>
          <a:blip r:embed="rId19"/>
          <a:stretch>
            <a:fillRect/>
          </a:stretch>
        </p:blipFill>
        <p:spPr>
          <a:xfrm>
            <a:off x="10517180" y="3870421"/>
            <a:ext cx="628650" cy="381000"/>
          </a:xfrm>
          <a:prstGeom prst="rect">
            <a:avLst/>
          </a:prstGeom>
        </p:spPr>
      </p:pic>
      <p:sp>
        <p:nvSpPr>
          <p:cNvPr id="33" name="CaixaDeTexto 32">
            <a:extLst>
              <a:ext uri="{FF2B5EF4-FFF2-40B4-BE49-F238E27FC236}">
                <a16:creationId xmlns:a16="http://schemas.microsoft.com/office/drawing/2014/main" id="{7229B1F7-985B-481C-AF2C-4A94AA9493E4}"/>
              </a:ext>
            </a:extLst>
          </p:cNvPr>
          <p:cNvSpPr txBox="1"/>
          <p:nvPr/>
        </p:nvSpPr>
        <p:spPr>
          <a:xfrm>
            <a:off x="3602341" y="4217215"/>
            <a:ext cx="766492" cy="276999"/>
          </a:xfrm>
          <a:prstGeom prst="rect">
            <a:avLst/>
          </a:prstGeom>
          <a:noFill/>
        </p:spPr>
        <p:txBody>
          <a:bodyPr wrap="none" rtlCol="0">
            <a:spAutoFit/>
          </a:bodyPr>
          <a:lstStyle/>
          <a:p>
            <a:pPr algn="l"/>
            <a:r>
              <a:rPr lang="pt-BR" sz="1200" dirty="0" err="1">
                <a:solidFill>
                  <a:schemeClr val="tx1"/>
                </a:solidFill>
                <a:latin typeface="Quicksand Light" pitchFamily="2" charset="0"/>
              </a:rPr>
              <a:t>Database</a:t>
            </a:r>
            <a:endParaRPr lang="pt-BR" sz="1200" dirty="0">
              <a:latin typeface="Quicksand Light" pitchFamily="2" charset="0"/>
            </a:endParaRPr>
          </a:p>
        </p:txBody>
      </p:sp>
      <p:grpSp>
        <p:nvGrpSpPr>
          <p:cNvPr id="63" name="Agrupar 62">
            <a:extLst>
              <a:ext uri="{FF2B5EF4-FFF2-40B4-BE49-F238E27FC236}">
                <a16:creationId xmlns:a16="http://schemas.microsoft.com/office/drawing/2014/main" id="{5B8A3964-3AF8-4DEB-A4AE-69974ED2A6E4}"/>
              </a:ext>
            </a:extLst>
          </p:cNvPr>
          <p:cNvGrpSpPr/>
          <p:nvPr/>
        </p:nvGrpSpPr>
        <p:grpSpPr>
          <a:xfrm>
            <a:off x="143387" y="4314707"/>
            <a:ext cx="974494" cy="638578"/>
            <a:chOff x="12276429" y="-454169"/>
            <a:chExt cx="1160287" cy="760326"/>
          </a:xfrm>
        </p:grpSpPr>
        <p:pic>
          <p:nvPicPr>
            <p:cNvPr id="64" name="Graphic 21">
              <a:extLst>
                <a:ext uri="{FF2B5EF4-FFF2-40B4-BE49-F238E27FC236}">
                  <a16:creationId xmlns:a16="http://schemas.microsoft.com/office/drawing/2014/main" id="{AF249153-DA51-4995-8CCF-2DFAC656FED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p:blipFill>
          <p:spPr bwMode="auto">
            <a:xfrm>
              <a:off x="12676572" y="-454169"/>
              <a:ext cx="360000" cy="35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2">
              <a:extLst>
                <a:ext uri="{FF2B5EF4-FFF2-40B4-BE49-F238E27FC236}">
                  <a16:creationId xmlns:a16="http://schemas.microsoft.com/office/drawing/2014/main" id="{DBEB7C12-F913-48AD-ACBB-A63578ED24E6}"/>
                </a:ext>
              </a:extLst>
            </p:cNvPr>
            <p:cNvSpPr txBox="1">
              <a:spLocks noChangeArrowheads="1"/>
            </p:cNvSpPr>
            <p:nvPr/>
          </p:nvSpPr>
          <p:spPr bwMode="auto">
            <a:xfrm>
              <a:off x="12276429" y="-133590"/>
              <a:ext cx="1160287" cy="43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algn="ctr">
                <a:defRPr sz="1400">
                  <a:solidFill>
                    <a:srgbClr val="000000"/>
                  </a:solidFill>
                  <a:latin typeface="Barlow" panose="00000500000000000000" pitchFamily="2" charset="0"/>
                  <a:cs typeface="Arial" panose="020B0604020202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sz="900" dirty="0">
                  <a:solidFill>
                    <a:schemeClr val="tx1"/>
                  </a:solidFill>
                  <a:latin typeface="Quicksand Light" pitchFamily="2" charset="0"/>
                </a:rPr>
                <a:t>AWS Secrets Manager</a:t>
              </a:r>
            </a:p>
          </p:txBody>
        </p:sp>
      </p:grpSp>
      <p:grpSp>
        <p:nvGrpSpPr>
          <p:cNvPr id="66" name="Agrupar 65">
            <a:extLst>
              <a:ext uri="{FF2B5EF4-FFF2-40B4-BE49-F238E27FC236}">
                <a16:creationId xmlns:a16="http://schemas.microsoft.com/office/drawing/2014/main" id="{317466E1-F426-4D48-9DF1-8E79FD308D16}"/>
              </a:ext>
            </a:extLst>
          </p:cNvPr>
          <p:cNvGrpSpPr/>
          <p:nvPr/>
        </p:nvGrpSpPr>
        <p:grpSpPr>
          <a:xfrm>
            <a:off x="203547" y="5163167"/>
            <a:ext cx="844457" cy="648980"/>
            <a:chOff x="10402586" y="6170634"/>
            <a:chExt cx="1005458" cy="772712"/>
          </a:xfrm>
        </p:grpSpPr>
        <p:pic>
          <p:nvPicPr>
            <p:cNvPr id="67" name="Graphic 17">
              <a:extLst>
                <a:ext uri="{FF2B5EF4-FFF2-40B4-BE49-F238E27FC236}">
                  <a16:creationId xmlns:a16="http://schemas.microsoft.com/office/drawing/2014/main" id="{98EC3A28-3D21-4850-832A-8D9156AE68B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25315" y="617063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12">
              <a:extLst>
                <a:ext uri="{FF2B5EF4-FFF2-40B4-BE49-F238E27FC236}">
                  <a16:creationId xmlns:a16="http://schemas.microsoft.com/office/drawing/2014/main" id="{F2E7C3D1-725C-4FBC-94FE-D990A833C76E}"/>
                </a:ext>
              </a:extLst>
            </p:cNvPr>
            <p:cNvSpPr txBox="1">
              <a:spLocks noChangeArrowheads="1"/>
            </p:cNvSpPr>
            <p:nvPr/>
          </p:nvSpPr>
          <p:spPr bwMode="auto">
            <a:xfrm>
              <a:off x="10402586" y="6503597"/>
              <a:ext cx="1005458" cy="439749"/>
            </a:xfrm>
            <a:prstGeom prst="rect">
              <a:avLst/>
            </a:prstGeom>
            <a:noFill/>
          </p:spPr>
          <p:txBody>
            <a:bodyPr wrap="square" rtlCol="0">
              <a:spAutoFit/>
            </a:bodyPr>
            <a:lstStyle>
              <a:defPPr>
                <a:defRPr lang="pt-BR"/>
              </a:defPPr>
              <a:lvl1pPr algn="ctr">
                <a:defRPr sz="1600">
                  <a:solidFill>
                    <a:srgbClr val="000000"/>
                  </a:solidFill>
                  <a:latin typeface="Avenir Next LT Pro Light" panose="020B0304020202020204" pitchFamily="34" charset="0"/>
                  <a:ea typeface="Amazon Ember" panose="020B0603020204020204" pitchFamily="34" charset="0"/>
                  <a:cs typeface="Amazon Ember" panose="020B0603020204020204" pitchFamily="34" charset="0"/>
                </a:defRPr>
              </a:lvl1pPr>
            </a:lstStyle>
            <a:p>
              <a:r>
                <a:rPr lang="en-US" altLang="en-US" sz="900" dirty="0">
                  <a:latin typeface="Quicksand Light" pitchFamily="2" charset="0"/>
                </a:rPr>
                <a:t>Amazon CloudWatch</a:t>
              </a:r>
            </a:p>
          </p:txBody>
        </p:sp>
      </p:grpSp>
      <p:pic>
        <p:nvPicPr>
          <p:cNvPr id="69" name="Imagem 68" descr="Logotipo, nome da empresa&#10;&#10;Descrição gerada automaticamente">
            <a:extLst>
              <a:ext uri="{FF2B5EF4-FFF2-40B4-BE49-F238E27FC236}">
                <a16:creationId xmlns:a16="http://schemas.microsoft.com/office/drawing/2014/main" id="{0CB2680D-AEC3-4D5E-A848-0F003E45B6E0}"/>
              </a:ext>
            </a:extLst>
          </p:cNvPr>
          <p:cNvPicPr>
            <a:picLocks noChangeAspect="1"/>
          </p:cNvPicPr>
          <p:nvPr/>
        </p:nvPicPr>
        <p:blipFill>
          <a:blip r:embed="rId22"/>
          <a:stretch>
            <a:fillRect/>
          </a:stretch>
        </p:blipFill>
        <p:spPr>
          <a:xfrm>
            <a:off x="8977907" y="4511836"/>
            <a:ext cx="723900" cy="619125"/>
          </a:xfrm>
          <a:prstGeom prst="rect">
            <a:avLst/>
          </a:prstGeom>
        </p:spPr>
      </p:pic>
      <p:pic>
        <p:nvPicPr>
          <p:cNvPr id="71" name="Imagem 70" descr="Texto&#10;&#10;Descrição gerada automaticamente com confiança baixa">
            <a:extLst>
              <a:ext uri="{FF2B5EF4-FFF2-40B4-BE49-F238E27FC236}">
                <a16:creationId xmlns:a16="http://schemas.microsoft.com/office/drawing/2014/main" id="{39B3AA06-2ED5-4A2D-A426-A1C3322F4A26}"/>
              </a:ext>
            </a:extLst>
          </p:cNvPr>
          <p:cNvPicPr>
            <a:picLocks noChangeAspect="1"/>
          </p:cNvPicPr>
          <p:nvPr/>
        </p:nvPicPr>
        <p:blipFill>
          <a:blip r:embed="rId23"/>
          <a:stretch>
            <a:fillRect/>
          </a:stretch>
        </p:blipFill>
        <p:spPr>
          <a:xfrm>
            <a:off x="10265813" y="4554639"/>
            <a:ext cx="1131385" cy="574966"/>
          </a:xfrm>
          <a:prstGeom prst="rect">
            <a:avLst/>
          </a:prstGeom>
        </p:spPr>
      </p:pic>
      <p:sp>
        <p:nvSpPr>
          <p:cNvPr id="73" name="TextBox 18">
            <a:extLst>
              <a:ext uri="{FF2B5EF4-FFF2-40B4-BE49-F238E27FC236}">
                <a16:creationId xmlns:a16="http://schemas.microsoft.com/office/drawing/2014/main" id="{F8F5308A-4D6C-4D5F-B364-0FBB49D469A7}"/>
              </a:ext>
            </a:extLst>
          </p:cNvPr>
          <p:cNvSpPr txBox="1">
            <a:spLocks noChangeArrowheads="1"/>
          </p:cNvSpPr>
          <p:nvPr/>
        </p:nvSpPr>
        <p:spPr bwMode="auto">
          <a:xfrm>
            <a:off x="5368457" y="5736141"/>
            <a:ext cx="12828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algn="ctr">
              <a:defRPr sz="1000">
                <a:latin typeface="Quicksand Light" pitchFamily="2" charset="0"/>
                <a:ea typeface="Amazon Ember" panose="020B0603020204020204" pitchFamily="34" charset="0"/>
                <a:cs typeface="Arial" panose="020B0604020202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dirty="0"/>
              <a:t>Elasticsearch</a:t>
            </a:r>
            <a:br>
              <a:rPr lang="en-US" altLang="en-US" dirty="0"/>
            </a:br>
            <a:r>
              <a:rPr lang="en-US" altLang="en-US" dirty="0"/>
              <a:t>Service</a:t>
            </a:r>
          </a:p>
        </p:txBody>
      </p:sp>
      <p:pic>
        <p:nvPicPr>
          <p:cNvPr id="74" name="Graphic 24">
            <a:extLst>
              <a:ext uri="{FF2B5EF4-FFF2-40B4-BE49-F238E27FC236}">
                <a16:creationId xmlns:a16="http://schemas.microsoft.com/office/drawing/2014/main" id="{123FFF1D-1C0F-4BF9-91A0-8278F31A6186}"/>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p:blipFill>
        <p:spPr bwMode="auto">
          <a:xfrm>
            <a:off x="5216297" y="5754074"/>
            <a:ext cx="321524" cy="32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Graphic 20">
            <a:extLst>
              <a:ext uri="{FF2B5EF4-FFF2-40B4-BE49-F238E27FC236}">
                <a16:creationId xmlns:a16="http://schemas.microsoft.com/office/drawing/2014/main" id="{910E9A0A-AB23-4B04-A478-9A55A13A7E6D}"/>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p:blipFill>
        <p:spPr bwMode="auto">
          <a:xfrm>
            <a:off x="5227424" y="5329214"/>
            <a:ext cx="321524" cy="32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TextBox 22">
            <a:extLst>
              <a:ext uri="{FF2B5EF4-FFF2-40B4-BE49-F238E27FC236}">
                <a16:creationId xmlns:a16="http://schemas.microsoft.com/office/drawing/2014/main" id="{4AADA1B9-8CE1-41D1-AEC3-34529C748DC4}"/>
              </a:ext>
            </a:extLst>
          </p:cNvPr>
          <p:cNvSpPr txBox="1">
            <a:spLocks noChangeArrowheads="1"/>
          </p:cNvSpPr>
          <p:nvPr/>
        </p:nvSpPr>
        <p:spPr bwMode="auto">
          <a:xfrm>
            <a:off x="5381696" y="5329214"/>
            <a:ext cx="12695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Quicksand Light" pitchFamily="2" charset="0"/>
                <a:ea typeface="Amazon Ember" panose="020B0603020204020204" pitchFamily="34" charset="0"/>
                <a:cs typeface="Arial" panose="020B0604020202020204" pitchFamily="34" charset="0"/>
              </a:rPr>
              <a:t>Amazon MQ</a:t>
            </a:r>
          </a:p>
          <a:p>
            <a:pPr algn="ctr" eaLnBrk="1" hangingPunct="1"/>
            <a:r>
              <a:rPr lang="en-US" altLang="en-US" sz="1000" dirty="0">
                <a:latin typeface="Quicksand Light" pitchFamily="2" charset="0"/>
                <a:ea typeface="Amazon Ember" panose="020B0603020204020204" pitchFamily="34" charset="0"/>
                <a:cs typeface="Arial" panose="020B0604020202020204" pitchFamily="34" charset="0"/>
              </a:rPr>
              <a:t>(Rabbit)</a:t>
            </a:r>
          </a:p>
        </p:txBody>
      </p:sp>
      <p:sp>
        <p:nvSpPr>
          <p:cNvPr id="77" name="Retângulo 76">
            <a:extLst>
              <a:ext uri="{FF2B5EF4-FFF2-40B4-BE49-F238E27FC236}">
                <a16:creationId xmlns:a16="http://schemas.microsoft.com/office/drawing/2014/main" id="{8DC97F80-F777-4C60-B751-4B5774402AFD}"/>
              </a:ext>
            </a:extLst>
          </p:cNvPr>
          <p:cNvSpPr/>
          <p:nvPr/>
        </p:nvSpPr>
        <p:spPr>
          <a:xfrm>
            <a:off x="1237534" y="4811695"/>
            <a:ext cx="2206834" cy="191859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Light" pitchFamily="2" charset="0"/>
            </a:endParaRPr>
          </a:p>
        </p:txBody>
      </p:sp>
      <p:sp>
        <p:nvSpPr>
          <p:cNvPr id="78" name="CaixaDeTexto 77">
            <a:extLst>
              <a:ext uri="{FF2B5EF4-FFF2-40B4-BE49-F238E27FC236}">
                <a16:creationId xmlns:a16="http://schemas.microsoft.com/office/drawing/2014/main" id="{ABED5FCD-B970-4715-AF6E-B384D88E5ECF}"/>
              </a:ext>
            </a:extLst>
          </p:cNvPr>
          <p:cNvSpPr txBox="1"/>
          <p:nvPr/>
        </p:nvSpPr>
        <p:spPr>
          <a:xfrm>
            <a:off x="1181665" y="4852133"/>
            <a:ext cx="1839782" cy="276999"/>
          </a:xfrm>
          <a:prstGeom prst="rect">
            <a:avLst/>
          </a:prstGeom>
          <a:noFill/>
        </p:spPr>
        <p:txBody>
          <a:bodyPr wrap="square" rtlCol="0">
            <a:spAutoFit/>
          </a:bodyPr>
          <a:lstStyle/>
          <a:p>
            <a:pPr algn="l"/>
            <a:r>
              <a:rPr lang="pt-BR" sz="1200" dirty="0" err="1">
                <a:latin typeface="Quicksand Light" pitchFamily="2" charset="0"/>
              </a:rPr>
              <a:t>Legacy</a:t>
            </a:r>
            <a:r>
              <a:rPr lang="pt-BR" sz="1200" dirty="0">
                <a:latin typeface="Quicksand Light" pitchFamily="2" charset="0"/>
              </a:rPr>
              <a:t> </a:t>
            </a:r>
            <a:r>
              <a:rPr lang="pt-BR" sz="1200" dirty="0" err="1">
                <a:latin typeface="Quicksand Light" pitchFamily="2" charset="0"/>
              </a:rPr>
              <a:t>back-end</a:t>
            </a:r>
            <a:endParaRPr lang="pt-BR" sz="1200" dirty="0">
              <a:latin typeface="Quicksand Light" pitchFamily="2" charset="0"/>
            </a:endParaRPr>
          </a:p>
        </p:txBody>
      </p:sp>
      <p:pic>
        <p:nvPicPr>
          <p:cNvPr id="1026" name="Picture 2">
            <a:extLst>
              <a:ext uri="{FF2B5EF4-FFF2-40B4-BE49-F238E27FC236}">
                <a16:creationId xmlns:a16="http://schemas.microsoft.com/office/drawing/2014/main" id="{523F07EC-8A1F-486A-8C7E-260BF392AE7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384793" y="5169082"/>
            <a:ext cx="870912" cy="10097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9431104-0785-453D-B443-08CFD3B3AD8A}"/>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240926" y="5193670"/>
            <a:ext cx="1133367" cy="9749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686906B-1F60-4147-AC52-436FB7CF0BA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248313" y="2708923"/>
            <a:ext cx="890381" cy="890381"/>
          </a:xfrm>
          <a:prstGeom prst="rect">
            <a:avLst/>
          </a:prstGeom>
          <a:noFill/>
          <a:extLst>
            <a:ext uri="{909E8E84-426E-40DD-AFC4-6F175D3DCCD1}">
              <a14:hiddenFill xmlns:a14="http://schemas.microsoft.com/office/drawing/2010/main">
                <a:solidFill>
                  <a:srgbClr val="FFFFFF"/>
                </a:solidFill>
              </a14:hiddenFill>
            </a:ext>
          </a:extLst>
        </p:spPr>
      </p:pic>
      <p:sp>
        <p:nvSpPr>
          <p:cNvPr id="85" name="CaixaDeTexto 84">
            <a:extLst>
              <a:ext uri="{FF2B5EF4-FFF2-40B4-BE49-F238E27FC236}">
                <a16:creationId xmlns:a16="http://schemas.microsoft.com/office/drawing/2014/main" id="{F605423B-BD71-4A2C-AA1C-2B51E81A607C}"/>
              </a:ext>
            </a:extLst>
          </p:cNvPr>
          <p:cNvSpPr txBox="1"/>
          <p:nvPr/>
        </p:nvSpPr>
        <p:spPr>
          <a:xfrm>
            <a:off x="7282221" y="3348208"/>
            <a:ext cx="750373" cy="276999"/>
          </a:xfrm>
          <a:prstGeom prst="rect">
            <a:avLst/>
          </a:prstGeom>
          <a:noFill/>
        </p:spPr>
        <p:txBody>
          <a:bodyPr wrap="square" rtlCol="0">
            <a:spAutoFit/>
          </a:bodyPr>
          <a:lstStyle/>
          <a:p>
            <a:pPr algn="l"/>
            <a:r>
              <a:rPr lang="pt-BR" sz="1200" dirty="0">
                <a:latin typeface="Quicksand Light" pitchFamily="2" charset="0"/>
              </a:rPr>
              <a:t>RH-SSO</a:t>
            </a:r>
          </a:p>
        </p:txBody>
      </p:sp>
      <p:sp>
        <p:nvSpPr>
          <p:cNvPr id="86" name="Retângulo 85">
            <a:extLst>
              <a:ext uri="{FF2B5EF4-FFF2-40B4-BE49-F238E27FC236}">
                <a16:creationId xmlns:a16="http://schemas.microsoft.com/office/drawing/2014/main" id="{3B9FA180-0C3F-4CCA-8D23-98DF8BEFAEEA}"/>
              </a:ext>
            </a:extLst>
          </p:cNvPr>
          <p:cNvSpPr/>
          <p:nvPr/>
        </p:nvSpPr>
        <p:spPr>
          <a:xfrm>
            <a:off x="1494092" y="6197174"/>
            <a:ext cx="611468" cy="3604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Quicksand Light" pitchFamily="2" charset="0"/>
              </a:rPr>
              <a:t>                      </a:t>
            </a:r>
            <a:endParaRPr lang="pt-BR" sz="1200" dirty="0">
              <a:solidFill>
                <a:schemeClr val="tx1"/>
              </a:solidFill>
              <a:latin typeface="Quicksand Light" pitchFamily="2" charset="0"/>
            </a:endParaRPr>
          </a:p>
        </p:txBody>
      </p:sp>
      <p:sp>
        <p:nvSpPr>
          <p:cNvPr id="87" name="Retângulo 86">
            <a:extLst>
              <a:ext uri="{FF2B5EF4-FFF2-40B4-BE49-F238E27FC236}">
                <a16:creationId xmlns:a16="http://schemas.microsoft.com/office/drawing/2014/main" id="{372FC84F-99FB-4431-ADD6-3E97BA8411B7}"/>
              </a:ext>
            </a:extLst>
          </p:cNvPr>
          <p:cNvSpPr/>
          <p:nvPr/>
        </p:nvSpPr>
        <p:spPr>
          <a:xfrm>
            <a:off x="2497399" y="6207129"/>
            <a:ext cx="611468" cy="3636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Quicksand Light" pitchFamily="2" charset="0"/>
              </a:rPr>
              <a:t>                      </a:t>
            </a:r>
            <a:endParaRPr lang="pt-BR" sz="1200" dirty="0">
              <a:solidFill>
                <a:schemeClr val="tx1"/>
              </a:solidFill>
              <a:latin typeface="Quicksand Light" pitchFamily="2" charset="0"/>
            </a:endParaRPr>
          </a:p>
        </p:txBody>
      </p:sp>
      <p:pic>
        <p:nvPicPr>
          <p:cNvPr id="88" name="Imagem 87" descr="Logotipo&#10;&#10;Descrição gerada automaticamente">
            <a:extLst>
              <a:ext uri="{FF2B5EF4-FFF2-40B4-BE49-F238E27FC236}">
                <a16:creationId xmlns:a16="http://schemas.microsoft.com/office/drawing/2014/main" id="{6468E525-9E0F-4C4E-8223-C415192801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962" y="6194008"/>
            <a:ext cx="363637" cy="363637"/>
          </a:xfrm>
          <a:prstGeom prst="rect">
            <a:avLst/>
          </a:prstGeom>
        </p:spPr>
      </p:pic>
      <p:pic>
        <p:nvPicPr>
          <p:cNvPr id="89" name="Imagem 88" descr="Logotipo&#10;&#10;Descrição gerada automaticamente">
            <a:extLst>
              <a:ext uri="{FF2B5EF4-FFF2-40B4-BE49-F238E27FC236}">
                <a16:creationId xmlns:a16="http://schemas.microsoft.com/office/drawing/2014/main" id="{85CD0383-8250-4353-A52A-768E3D9E3B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361" y="6213543"/>
            <a:ext cx="369954" cy="369954"/>
          </a:xfrm>
          <a:prstGeom prst="rect">
            <a:avLst/>
          </a:prstGeom>
        </p:spPr>
      </p:pic>
      <p:pic>
        <p:nvPicPr>
          <p:cNvPr id="1034" name="Picture 10">
            <a:extLst>
              <a:ext uri="{FF2B5EF4-FFF2-40B4-BE49-F238E27FC236}">
                <a16:creationId xmlns:a16="http://schemas.microsoft.com/office/drawing/2014/main" id="{F5A24BA0-4F6B-4554-8366-1207BE1AF3A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584224" y="5271328"/>
            <a:ext cx="646202" cy="8383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EB6D0A16-8ECF-4CBF-BF2E-F561200955CB}"/>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270128" y="5260255"/>
            <a:ext cx="654737" cy="849389"/>
          </a:xfrm>
          <a:prstGeom prst="rect">
            <a:avLst/>
          </a:prstGeom>
          <a:noFill/>
          <a:extLst>
            <a:ext uri="{909E8E84-426E-40DD-AFC4-6F175D3DCCD1}">
              <a14:hiddenFill xmlns:a14="http://schemas.microsoft.com/office/drawing/2010/main">
                <a:solidFill>
                  <a:srgbClr val="FFFFFF"/>
                </a:solidFill>
              </a14:hiddenFill>
            </a:ext>
          </a:extLst>
        </p:spPr>
      </p:pic>
      <p:sp>
        <p:nvSpPr>
          <p:cNvPr id="94" name="CaixaDeTexto 93">
            <a:extLst>
              <a:ext uri="{FF2B5EF4-FFF2-40B4-BE49-F238E27FC236}">
                <a16:creationId xmlns:a16="http://schemas.microsoft.com/office/drawing/2014/main" id="{E4E836F9-0F4C-47C8-B6F9-5420706B6768}"/>
              </a:ext>
            </a:extLst>
          </p:cNvPr>
          <p:cNvSpPr txBox="1"/>
          <p:nvPr/>
        </p:nvSpPr>
        <p:spPr>
          <a:xfrm>
            <a:off x="2783379" y="3884522"/>
            <a:ext cx="936153" cy="230832"/>
          </a:xfrm>
          <a:prstGeom prst="rect">
            <a:avLst/>
          </a:prstGeom>
          <a:noFill/>
        </p:spPr>
        <p:txBody>
          <a:bodyPr wrap="square" rtlCol="0">
            <a:spAutoFit/>
          </a:bodyPr>
          <a:lstStyle/>
          <a:p>
            <a:pPr algn="l"/>
            <a:r>
              <a:rPr lang="pt-BR" sz="900" dirty="0" err="1">
                <a:latin typeface="Quicksand Light" pitchFamily="2" charset="0"/>
              </a:rPr>
              <a:t>Onboarding</a:t>
            </a:r>
            <a:endParaRPr lang="pt-BR" sz="900" dirty="0">
              <a:latin typeface="Quicksand Light" pitchFamily="2" charset="0"/>
            </a:endParaRPr>
          </a:p>
        </p:txBody>
      </p:sp>
      <p:sp>
        <p:nvSpPr>
          <p:cNvPr id="95" name="CaixaDeTexto 94">
            <a:extLst>
              <a:ext uri="{FF2B5EF4-FFF2-40B4-BE49-F238E27FC236}">
                <a16:creationId xmlns:a16="http://schemas.microsoft.com/office/drawing/2014/main" id="{49029D42-61AF-4953-A776-0A79C06F9909}"/>
              </a:ext>
            </a:extLst>
          </p:cNvPr>
          <p:cNvSpPr txBox="1"/>
          <p:nvPr/>
        </p:nvSpPr>
        <p:spPr>
          <a:xfrm>
            <a:off x="4154317" y="3895614"/>
            <a:ext cx="1144105" cy="230832"/>
          </a:xfrm>
          <a:prstGeom prst="rect">
            <a:avLst/>
          </a:prstGeom>
          <a:noFill/>
        </p:spPr>
        <p:txBody>
          <a:bodyPr wrap="square" rtlCol="0">
            <a:spAutoFit/>
          </a:bodyPr>
          <a:lstStyle/>
          <a:p>
            <a:pPr algn="l"/>
            <a:r>
              <a:rPr lang="pt-BR" sz="900" dirty="0">
                <a:latin typeface="Quicksand Light" pitchFamily="2" charset="0"/>
              </a:rPr>
              <a:t>Cartão Virtual</a:t>
            </a:r>
          </a:p>
        </p:txBody>
      </p:sp>
      <p:sp>
        <p:nvSpPr>
          <p:cNvPr id="96" name="CaixaDeTexto 95">
            <a:extLst>
              <a:ext uri="{FF2B5EF4-FFF2-40B4-BE49-F238E27FC236}">
                <a16:creationId xmlns:a16="http://schemas.microsoft.com/office/drawing/2014/main" id="{90EBE4BD-32EA-4D02-A0F5-C13DB9CE7B36}"/>
              </a:ext>
            </a:extLst>
          </p:cNvPr>
          <p:cNvSpPr txBox="1"/>
          <p:nvPr/>
        </p:nvSpPr>
        <p:spPr>
          <a:xfrm>
            <a:off x="5684221" y="3893736"/>
            <a:ext cx="1144105" cy="230832"/>
          </a:xfrm>
          <a:prstGeom prst="rect">
            <a:avLst/>
          </a:prstGeom>
          <a:noFill/>
        </p:spPr>
        <p:txBody>
          <a:bodyPr wrap="square" rtlCol="0">
            <a:spAutoFit/>
          </a:bodyPr>
          <a:lstStyle/>
          <a:p>
            <a:pPr algn="l"/>
            <a:r>
              <a:rPr lang="pt-BR" sz="900" dirty="0">
                <a:latin typeface="Quicksand Light" pitchFamily="2" charset="0"/>
              </a:rPr>
              <a:t>QR </a:t>
            </a:r>
            <a:r>
              <a:rPr lang="pt-BR" sz="900" dirty="0" err="1">
                <a:latin typeface="Quicksand Light" pitchFamily="2" charset="0"/>
              </a:rPr>
              <a:t>Code</a:t>
            </a:r>
            <a:endParaRPr lang="pt-BR" sz="900" dirty="0">
              <a:latin typeface="Quicksand Light" pitchFamily="2" charset="0"/>
            </a:endParaRPr>
          </a:p>
        </p:txBody>
      </p:sp>
      <p:sp>
        <p:nvSpPr>
          <p:cNvPr id="97" name="CaixaDeTexto 96">
            <a:extLst>
              <a:ext uri="{FF2B5EF4-FFF2-40B4-BE49-F238E27FC236}">
                <a16:creationId xmlns:a16="http://schemas.microsoft.com/office/drawing/2014/main" id="{81F8BB31-0EDB-4A82-BE12-A1D3AEF64E89}"/>
              </a:ext>
            </a:extLst>
          </p:cNvPr>
          <p:cNvSpPr txBox="1"/>
          <p:nvPr/>
        </p:nvSpPr>
        <p:spPr>
          <a:xfrm>
            <a:off x="1307557" y="6527335"/>
            <a:ext cx="1290584" cy="230832"/>
          </a:xfrm>
          <a:prstGeom prst="rect">
            <a:avLst/>
          </a:prstGeom>
          <a:noFill/>
        </p:spPr>
        <p:txBody>
          <a:bodyPr wrap="square" rtlCol="0">
            <a:spAutoFit/>
          </a:bodyPr>
          <a:lstStyle/>
          <a:p>
            <a:pPr algn="l"/>
            <a:r>
              <a:rPr lang="pt-BR" sz="900" dirty="0">
                <a:latin typeface="Quicksand Light" pitchFamily="2" charset="0"/>
              </a:rPr>
              <a:t>Rede Credenciada</a:t>
            </a:r>
          </a:p>
        </p:txBody>
      </p:sp>
      <p:sp>
        <p:nvSpPr>
          <p:cNvPr id="98" name="CaixaDeTexto 97">
            <a:extLst>
              <a:ext uri="{FF2B5EF4-FFF2-40B4-BE49-F238E27FC236}">
                <a16:creationId xmlns:a16="http://schemas.microsoft.com/office/drawing/2014/main" id="{AF39B341-DC08-4236-8252-D226B393187F}"/>
              </a:ext>
            </a:extLst>
          </p:cNvPr>
          <p:cNvSpPr txBox="1"/>
          <p:nvPr/>
        </p:nvSpPr>
        <p:spPr>
          <a:xfrm>
            <a:off x="2413262" y="6541480"/>
            <a:ext cx="1144105" cy="230832"/>
          </a:xfrm>
          <a:prstGeom prst="rect">
            <a:avLst/>
          </a:prstGeom>
          <a:noFill/>
        </p:spPr>
        <p:txBody>
          <a:bodyPr wrap="square" rtlCol="0">
            <a:spAutoFit/>
          </a:bodyPr>
          <a:lstStyle/>
          <a:p>
            <a:pPr algn="l"/>
            <a:r>
              <a:rPr lang="pt-BR" sz="900" dirty="0">
                <a:latin typeface="Quicksand Light" pitchFamily="2" charset="0"/>
              </a:rPr>
              <a:t>MC Gestão</a:t>
            </a:r>
          </a:p>
        </p:txBody>
      </p:sp>
      <p:pic>
        <p:nvPicPr>
          <p:cNvPr id="80" name="Imagem 79" descr="Ícone&#10;&#10;Descrição gerada automaticamente">
            <a:extLst>
              <a:ext uri="{FF2B5EF4-FFF2-40B4-BE49-F238E27FC236}">
                <a16:creationId xmlns:a16="http://schemas.microsoft.com/office/drawing/2014/main" id="{39A38F64-36C1-4698-98ED-59D2F229F29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350707" y="1545633"/>
            <a:ext cx="613400" cy="613400"/>
          </a:xfrm>
          <a:prstGeom prst="rect">
            <a:avLst/>
          </a:prstGeom>
        </p:spPr>
      </p:pic>
      <p:pic>
        <p:nvPicPr>
          <p:cNvPr id="91" name="Imagem 90" descr="Desenho de um círculo&#10;&#10;Descrição gerada automaticamente com confiança média">
            <a:extLst>
              <a:ext uri="{FF2B5EF4-FFF2-40B4-BE49-F238E27FC236}">
                <a16:creationId xmlns:a16="http://schemas.microsoft.com/office/drawing/2014/main" id="{18F02415-B778-4DD9-86BF-4EA44492BD7F}"/>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0358926" y="5432823"/>
            <a:ext cx="945159" cy="349805"/>
          </a:xfrm>
          <a:prstGeom prst="rect">
            <a:avLst/>
          </a:prstGeom>
        </p:spPr>
      </p:pic>
      <p:pic>
        <p:nvPicPr>
          <p:cNvPr id="104" name="Imagem 103" descr="Logotipo&#10;&#10;Descrição gerada automaticamente">
            <a:extLst>
              <a:ext uri="{FF2B5EF4-FFF2-40B4-BE49-F238E27FC236}">
                <a16:creationId xmlns:a16="http://schemas.microsoft.com/office/drawing/2014/main" id="{2DF0560F-F3CD-4BE4-AE8D-E29D2D234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8177" y="2783043"/>
            <a:ext cx="482844" cy="482844"/>
          </a:xfrm>
          <a:prstGeom prst="rect">
            <a:avLst/>
          </a:prstGeom>
        </p:spPr>
      </p:pic>
      <p:sp>
        <p:nvSpPr>
          <p:cNvPr id="105" name="Retângulo 104">
            <a:extLst>
              <a:ext uri="{FF2B5EF4-FFF2-40B4-BE49-F238E27FC236}">
                <a16:creationId xmlns:a16="http://schemas.microsoft.com/office/drawing/2014/main" id="{D11943DB-2034-4705-A585-BB66E43B449A}"/>
              </a:ext>
            </a:extLst>
          </p:cNvPr>
          <p:cNvSpPr/>
          <p:nvPr/>
        </p:nvSpPr>
        <p:spPr>
          <a:xfrm>
            <a:off x="4613162" y="2800700"/>
            <a:ext cx="1949793" cy="4805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Quicksand Light" pitchFamily="2" charset="0"/>
              </a:rPr>
              <a:t>         </a:t>
            </a:r>
            <a:r>
              <a:rPr lang="pt-BR" sz="1200" dirty="0">
                <a:solidFill>
                  <a:schemeClr val="tx1"/>
                </a:solidFill>
                <a:latin typeface="Quicksand Light" pitchFamily="2" charset="0"/>
              </a:rPr>
              <a:t>BFF Portal</a:t>
            </a:r>
          </a:p>
        </p:txBody>
      </p:sp>
      <p:pic>
        <p:nvPicPr>
          <p:cNvPr id="106" name="Imagem 105" descr="Logotipo&#10;&#10;Descrição gerada automaticamente">
            <a:extLst>
              <a:ext uri="{FF2B5EF4-FFF2-40B4-BE49-F238E27FC236}">
                <a16:creationId xmlns:a16="http://schemas.microsoft.com/office/drawing/2014/main" id="{6309B035-AB14-4E7B-A793-BEB226149A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443" y="2773480"/>
            <a:ext cx="482844" cy="482844"/>
          </a:xfrm>
          <a:prstGeom prst="rect">
            <a:avLst/>
          </a:prstGeom>
        </p:spPr>
      </p:pic>
      <p:pic>
        <p:nvPicPr>
          <p:cNvPr id="99" name="Imagem 98" descr="Forma&#10;&#10;Descrição gerada automaticamente com confiança média">
            <a:extLst>
              <a:ext uri="{FF2B5EF4-FFF2-40B4-BE49-F238E27FC236}">
                <a16:creationId xmlns:a16="http://schemas.microsoft.com/office/drawing/2014/main" id="{D33E496B-8EF7-4EF1-A85E-EEBB1D22BF9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749774" y="6176195"/>
            <a:ext cx="1180167" cy="385181"/>
          </a:xfrm>
          <a:prstGeom prst="rect">
            <a:avLst/>
          </a:prstGeom>
        </p:spPr>
      </p:pic>
      <p:pic>
        <p:nvPicPr>
          <p:cNvPr id="90" name="Gráfico 87">
            <a:extLst>
              <a:ext uri="{FF2B5EF4-FFF2-40B4-BE49-F238E27FC236}">
                <a16:creationId xmlns:a16="http://schemas.microsoft.com/office/drawing/2014/main" id="{1AD62B2C-0D53-45DD-B578-402CBF229D87}"/>
              </a:ext>
            </a:extLst>
          </p:cNvPr>
          <p:cNvPicPr>
            <a:picLocks noChangeAspect="1"/>
          </p:cNvPicPr>
          <p:nvPr/>
        </p:nvPicPr>
        <p:blipFill>
          <a:blip r:embed="rId34">
            <a:extLst>
              <a:ext uri="{28A0092B-C50C-407E-A947-70E740481C1C}">
                <a14:useLocalDpi xmlns:a14="http://schemas.microsoft.com/office/drawing/2010/main" val="0"/>
              </a:ext>
            </a:extLst>
          </a:blip>
          <a:srcRect/>
          <a:stretch/>
        </p:blipFill>
        <p:spPr>
          <a:xfrm>
            <a:off x="10566889" y="6085844"/>
            <a:ext cx="544237" cy="544237"/>
          </a:xfrm>
          <a:prstGeom prst="rect">
            <a:avLst/>
          </a:prstGeom>
        </p:spPr>
      </p:pic>
    </p:spTree>
    <p:extLst>
      <p:ext uri="{BB962C8B-B14F-4D97-AF65-F5344CB8AC3E}">
        <p14:creationId xmlns:p14="http://schemas.microsoft.com/office/powerpoint/2010/main" val="147980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55EC26-2589-4A43-85DD-1DA9F065D293}"/>
              </a:ext>
            </a:extLst>
          </p:cNvPr>
          <p:cNvSpPr>
            <a:spLocks noGrp="1"/>
          </p:cNvSpPr>
          <p:nvPr>
            <p:ph type="title"/>
          </p:nvPr>
        </p:nvSpPr>
        <p:spPr/>
        <p:txBody>
          <a:bodyPr/>
          <a:lstStyle/>
          <a:p>
            <a:r>
              <a:rPr lang="pt-BR" dirty="0"/>
              <a:t>Super App VR</a:t>
            </a:r>
          </a:p>
        </p:txBody>
      </p:sp>
      <p:sp>
        <p:nvSpPr>
          <p:cNvPr id="3" name="Espaço Reservado para Texto 2">
            <a:extLst>
              <a:ext uri="{FF2B5EF4-FFF2-40B4-BE49-F238E27FC236}">
                <a16:creationId xmlns:a16="http://schemas.microsoft.com/office/drawing/2014/main" id="{8C4799D9-EC63-4047-9E4D-64632D24D24E}"/>
              </a:ext>
            </a:extLst>
          </p:cNvPr>
          <p:cNvSpPr>
            <a:spLocks noGrp="1"/>
          </p:cNvSpPr>
          <p:nvPr>
            <p:ph type="body" idx="1"/>
          </p:nvPr>
        </p:nvSpPr>
        <p:spPr/>
        <p:txBody>
          <a:bodyPr/>
          <a:lstStyle/>
          <a:p>
            <a:pPr marL="1076325" indent="-342900" algn="l">
              <a:buFont typeface="Arial" panose="020B0604020202020204" pitchFamily="34" charset="0"/>
              <a:buChar char="•"/>
            </a:pPr>
            <a:r>
              <a:rPr lang="pt-BR"/>
              <a:t>Sonho da VR</a:t>
            </a:r>
          </a:p>
          <a:p>
            <a:pPr marL="1076325" indent="-342900" algn="l">
              <a:buFont typeface="Arial" panose="020B0604020202020204" pitchFamily="34" charset="0"/>
              <a:buChar char="•"/>
            </a:pPr>
            <a:r>
              <a:rPr lang="pt-BR" dirty="0"/>
              <a:t>Diretrizes de negócio</a:t>
            </a:r>
          </a:p>
          <a:p>
            <a:pPr marL="1076325" indent="-342900" algn="l">
              <a:buFont typeface="Arial" panose="020B0604020202020204" pitchFamily="34" charset="0"/>
              <a:buChar char="•"/>
            </a:pPr>
            <a:r>
              <a:rPr lang="pt-BR" dirty="0"/>
              <a:t>Arquitetura tecnológica</a:t>
            </a:r>
          </a:p>
          <a:p>
            <a:pPr marL="1076325" indent="-342900" algn="l">
              <a:buFont typeface="Arial" panose="020B0604020202020204" pitchFamily="34" charset="0"/>
              <a:buChar char="•"/>
            </a:pPr>
            <a:r>
              <a:rPr lang="pt-BR" dirty="0"/>
              <a:t>Objetivos arquiteturais</a:t>
            </a:r>
          </a:p>
          <a:p>
            <a:pPr marL="1076325" indent="-342900" algn="l">
              <a:buFont typeface="Arial" panose="020B0604020202020204" pitchFamily="34" charset="0"/>
              <a:buChar char="•"/>
            </a:pPr>
            <a:r>
              <a:rPr lang="pt-BR" dirty="0"/>
              <a:t>Requisitos técnicos</a:t>
            </a:r>
          </a:p>
          <a:p>
            <a:pPr marL="1076325" indent="-342900" algn="l">
              <a:buFont typeface="Arial" panose="020B0604020202020204" pitchFamily="34" charset="0"/>
              <a:buChar char="•"/>
            </a:pPr>
            <a:r>
              <a:rPr lang="pt-BR" dirty="0"/>
              <a:t>Jornadas iniciais</a:t>
            </a:r>
          </a:p>
        </p:txBody>
      </p:sp>
    </p:spTree>
    <p:extLst>
      <p:ext uri="{BB962C8B-B14F-4D97-AF65-F5344CB8AC3E}">
        <p14:creationId xmlns:p14="http://schemas.microsoft.com/office/powerpoint/2010/main" val="43084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D3E3D6-AD68-4D69-9269-7F9F76ECC000}"/>
              </a:ext>
            </a:extLst>
          </p:cNvPr>
          <p:cNvSpPr>
            <a:spLocks noGrp="1"/>
          </p:cNvSpPr>
          <p:nvPr>
            <p:ph type="title"/>
          </p:nvPr>
        </p:nvSpPr>
        <p:spPr/>
        <p:txBody>
          <a:bodyPr>
            <a:normAutofit fontScale="90000"/>
          </a:bodyPr>
          <a:lstStyle/>
          <a:p>
            <a:r>
              <a:rPr lang="pt-BR" dirty="0"/>
              <a:t>Plataforma de desenvolvimento</a:t>
            </a:r>
          </a:p>
        </p:txBody>
      </p:sp>
    </p:spTree>
    <p:extLst>
      <p:ext uri="{BB962C8B-B14F-4D97-AF65-F5344CB8AC3E}">
        <p14:creationId xmlns:p14="http://schemas.microsoft.com/office/powerpoint/2010/main" val="10636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999F498-A1B8-48A3-AA26-B1CF55F240F2}"/>
              </a:ext>
            </a:extLst>
          </p:cNvPr>
          <p:cNvSpPr>
            <a:spLocks noGrp="1"/>
          </p:cNvSpPr>
          <p:nvPr>
            <p:ph type="title"/>
          </p:nvPr>
        </p:nvSpPr>
        <p:spPr/>
        <p:txBody>
          <a:bodyPr/>
          <a:lstStyle/>
          <a:p>
            <a:r>
              <a:rPr lang="pt-BR" dirty="0"/>
              <a:t>Plataforma de desenvolvimento</a:t>
            </a:r>
          </a:p>
        </p:txBody>
      </p:sp>
      <p:sp>
        <p:nvSpPr>
          <p:cNvPr id="3" name="Subtítulo 2">
            <a:extLst>
              <a:ext uri="{FF2B5EF4-FFF2-40B4-BE49-F238E27FC236}">
                <a16:creationId xmlns:a16="http://schemas.microsoft.com/office/drawing/2014/main" id="{8731762A-E083-4748-9B1A-28FFE70D25F0}"/>
              </a:ext>
            </a:extLst>
          </p:cNvPr>
          <p:cNvSpPr>
            <a:spLocks noGrp="1"/>
          </p:cNvSpPr>
          <p:nvPr>
            <p:ph type="subTitle" idx="1"/>
          </p:nvPr>
        </p:nvSpPr>
        <p:spPr/>
        <p:txBody>
          <a:bodyPr>
            <a:normAutofit fontScale="92500" lnSpcReduction="10000"/>
          </a:bodyPr>
          <a:lstStyle/>
          <a:p>
            <a:r>
              <a:rPr lang="pt-BR" dirty="0"/>
              <a:t>Comparativo </a:t>
            </a:r>
            <a:r>
              <a:rPr lang="pt-BR" dirty="0" err="1"/>
              <a:t>cross</a:t>
            </a:r>
            <a:r>
              <a:rPr lang="pt-BR" dirty="0"/>
              <a:t> </a:t>
            </a:r>
            <a:r>
              <a:rPr lang="pt-BR" dirty="0" err="1"/>
              <a:t>platform</a:t>
            </a:r>
            <a:r>
              <a:rPr lang="pt-BR" dirty="0"/>
              <a:t> x plataforma nativa</a:t>
            </a:r>
          </a:p>
        </p:txBody>
      </p:sp>
      <p:graphicFrame>
        <p:nvGraphicFramePr>
          <p:cNvPr id="12" name="Tabela 12">
            <a:extLst>
              <a:ext uri="{FF2B5EF4-FFF2-40B4-BE49-F238E27FC236}">
                <a16:creationId xmlns:a16="http://schemas.microsoft.com/office/drawing/2014/main" id="{68F363BA-98B7-4B52-BC8D-598F7516CE0E}"/>
              </a:ext>
            </a:extLst>
          </p:cNvPr>
          <p:cNvGraphicFramePr>
            <a:graphicFrameLocks noGrp="1"/>
          </p:cNvGraphicFramePr>
          <p:nvPr>
            <p:extLst>
              <p:ext uri="{D42A27DB-BD31-4B8C-83A1-F6EECF244321}">
                <p14:modId xmlns:p14="http://schemas.microsoft.com/office/powerpoint/2010/main" val="1666412368"/>
              </p:ext>
            </p:extLst>
          </p:nvPr>
        </p:nvGraphicFramePr>
        <p:xfrm>
          <a:off x="0" y="941294"/>
          <a:ext cx="12192001" cy="5916705"/>
        </p:xfrm>
        <a:graphic>
          <a:graphicData uri="http://schemas.openxmlformats.org/drawingml/2006/table">
            <a:tbl>
              <a:tblPr firstRow="1" bandRow="1">
                <a:tableStyleId>{5FD0F851-EC5A-4D38-B0AD-8093EC10F338}</a:tableStyleId>
              </a:tblPr>
              <a:tblGrid>
                <a:gridCol w="1649506">
                  <a:extLst>
                    <a:ext uri="{9D8B030D-6E8A-4147-A177-3AD203B41FA5}">
                      <a16:colId xmlns:a16="http://schemas.microsoft.com/office/drawing/2014/main" val="1222742688"/>
                    </a:ext>
                  </a:extLst>
                </a:gridCol>
                <a:gridCol w="3514165">
                  <a:extLst>
                    <a:ext uri="{9D8B030D-6E8A-4147-A177-3AD203B41FA5}">
                      <a16:colId xmlns:a16="http://schemas.microsoft.com/office/drawing/2014/main" val="2054474115"/>
                    </a:ext>
                  </a:extLst>
                </a:gridCol>
                <a:gridCol w="3514165">
                  <a:extLst>
                    <a:ext uri="{9D8B030D-6E8A-4147-A177-3AD203B41FA5}">
                      <a16:colId xmlns:a16="http://schemas.microsoft.com/office/drawing/2014/main" val="1142977612"/>
                    </a:ext>
                  </a:extLst>
                </a:gridCol>
                <a:gridCol w="3514165">
                  <a:extLst>
                    <a:ext uri="{9D8B030D-6E8A-4147-A177-3AD203B41FA5}">
                      <a16:colId xmlns:a16="http://schemas.microsoft.com/office/drawing/2014/main" val="3641176208"/>
                    </a:ext>
                  </a:extLst>
                </a:gridCol>
              </a:tblGrid>
              <a:tr h="351804">
                <a:tc>
                  <a:txBody>
                    <a:bodyPr/>
                    <a:lstStyle/>
                    <a:p>
                      <a:pPr algn="ctr"/>
                      <a:r>
                        <a:rPr lang="pt-BR" sz="1600" dirty="0">
                          <a:latin typeface="Quicksand" pitchFamily="2" charset="0"/>
                        </a:rPr>
                        <a:t>Driver</a:t>
                      </a:r>
                    </a:p>
                  </a:txBody>
                  <a:tcPr anchor="ctr">
                    <a:lnB w="12700" cap="flat" cmpd="sng" algn="ctr">
                      <a:solidFill>
                        <a:schemeClr val="tx1"/>
                      </a:solidFill>
                      <a:prstDash val="solid"/>
                      <a:round/>
                      <a:headEnd type="none" w="med" len="med"/>
                      <a:tailEnd type="none" w="med" len="med"/>
                    </a:lnB>
                  </a:tcPr>
                </a:tc>
                <a:tc>
                  <a:txBody>
                    <a:bodyPr/>
                    <a:lstStyle/>
                    <a:p>
                      <a:pPr algn="ctr"/>
                      <a:r>
                        <a:rPr lang="pt-BR" sz="1600" dirty="0" err="1">
                          <a:latin typeface="Quicksand" pitchFamily="2" charset="0"/>
                        </a:rPr>
                        <a:t>Flutter</a:t>
                      </a:r>
                      <a:endParaRPr lang="pt-BR" sz="1600" dirty="0">
                        <a:latin typeface="Quicksand" pitchFamily="2"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pt-BR" sz="1600" dirty="0" err="1">
                          <a:latin typeface="Quicksand" pitchFamily="2" charset="0"/>
                        </a:rPr>
                        <a:t>React</a:t>
                      </a:r>
                      <a:r>
                        <a:rPr lang="pt-BR" sz="1600" dirty="0">
                          <a:latin typeface="Quicksand" pitchFamily="2" charset="0"/>
                        </a:rPr>
                        <a:t> </a:t>
                      </a:r>
                      <a:r>
                        <a:rPr lang="pt-BR" sz="1600" dirty="0" err="1">
                          <a:latin typeface="Quicksand" pitchFamily="2" charset="0"/>
                        </a:rPr>
                        <a:t>native</a:t>
                      </a:r>
                      <a:endParaRPr lang="pt-BR" sz="1600" dirty="0">
                        <a:latin typeface="Quicksand" pitchFamily="2"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pt-BR" sz="1600" dirty="0">
                          <a:latin typeface="Quicksand" pitchFamily="2" charset="0"/>
                        </a:rPr>
                        <a:t>Nativo</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5349308"/>
                  </a:ext>
                </a:extLst>
              </a:tr>
              <a:tr h="1055412">
                <a:tc rowSpan="2">
                  <a:txBody>
                    <a:bodyPr/>
                    <a:lstStyle/>
                    <a:p>
                      <a:pPr algn="r"/>
                      <a:r>
                        <a:rPr lang="pt-BR" sz="1200" dirty="0">
                          <a:latin typeface="Quicksand Light" pitchFamily="2" charset="0"/>
                        </a:rPr>
                        <a:t>White </a:t>
                      </a:r>
                      <a:r>
                        <a:rPr lang="pt-BR" sz="1200" dirty="0" err="1">
                          <a:latin typeface="Quicksand Light" pitchFamily="2" charset="0"/>
                        </a:rPr>
                        <a:t>label</a:t>
                      </a:r>
                      <a:endParaRPr lang="pt-BR" sz="1200" dirty="0">
                        <a:latin typeface="Quicksand Light" pitchFamily="2"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pt-BR" sz="1200" dirty="0" err="1">
                          <a:latin typeface="Quicksand Light" pitchFamily="2" charset="0"/>
                        </a:rPr>
                        <a:t>Flutter</a:t>
                      </a:r>
                      <a:r>
                        <a:rPr lang="pt-BR" sz="1200" dirty="0">
                          <a:latin typeface="Quicksand Light" pitchFamily="2" charset="0"/>
                        </a:rPr>
                        <a:t> se utiliza de recursos nativos, através da sua estrutura conhecida como  “</a:t>
                      </a:r>
                      <a:r>
                        <a:rPr lang="pt-BR" sz="1200" dirty="0" err="1">
                          <a:latin typeface="Quicksand Light" pitchFamily="2" charset="0"/>
                        </a:rPr>
                        <a:t>Plataform</a:t>
                      </a:r>
                      <a:r>
                        <a:rPr lang="pt-BR" sz="1200" dirty="0">
                          <a:latin typeface="Quicksand Light" pitchFamily="2" charset="0"/>
                        </a:rPr>
                        <a:t> Chanel” utilizando a mesma abordagem de implementação da solução nativa. (</a:t>
                      </a:r>
                      <a:r>
                        <a:rPr lang="pt-BR" sz="1200" dirty="0" err="1">
                          <a:latin typeface="Quicksand Light" pitchFamily="2" charset="0"/>
                        </a:rPr>
                        <a:t>flavor</a:t>
                      </a:r>
                      <a:r>
                        <a:rPr lang="pt-BR" sz="1200" dirty="0">
                          <a:latin typeface="Quicksand Light" pitchFamily="2" charset="0"/>
                        </a:rPr>
                        <a:t> e targets)</a:t>
                      </a:r>
                    </a:p>
                  </a:txBody>
                  <a:tcPr anchor="ctr">
                    <a:lnT w="12700" cap="flat" cmpd="sng" algn="ctr">
                      <a:solidFill>
                        <a:schemeClr val="tx1"/>
                      </a:solidFill>
                      <a:prstDash val="solid"/>
                      <a:round/>
                      <a:headEnd type="none" w="med" len="med"/>
                      <a:tailEnd type="none" w="med" len="med"/>
                    </a:lnT>
                  </a:tcPr>
                </a:tc>
                <a:tc>
                  <a:txBody>
                    <a:bodyPr/>
                    <a:lstStyle/>
                    <a:p>
                      <a:pPr algn="l"/>
                      <a:r>
                        <a:rPr lang="pt-BR" sz="1200" dirty="0">
                          <a:latin typeface="Quicksand Light" pitchFamily="2" charset="0"/>
                        </a:rPr>
                        <a:t>Utilizando uma abordagem de fontes de </a:t>
                      </a:r>
                      <a:r>
                        <a:rPr lang="pt-BR" sz="1200" dirty="0" err="1">
                          <a:latin typeface="Quicksand Light" pitchFamily="2" charset="0"/>
                        </a:rPr>
                        <a:t>assets</a:t>
                      </a:r>
                      <a:r>
                        <a:rPr lang="pt-BR" sz="1200" dirty="0">
                          <a:latin typeface="Quicksand Light" pitchFamily="2" charset="0"/>
                        </a:rPr>
                        <a:t> para cada parceiro,  gerenciado por plugins do (compilador </a:t>
                      </a:r>
                      <a:r>
                        <a:rPr lang="pt-BR" sz="1200" dirty="0" err="1">
                          <a:latin typeface="Quicksand Light" pitchFamily="2" charset="0"/>
                        </a:rPr>
                        <a:t>javascript</a:t>
                      </a:r>
                      <a:r>
                        <a:rPr lang="pt-BR" sz="1200" dirty="0">
                          <a:latin typeface="Quicksand Light" pitchFamily="2" charset="0"/>
                        </a:rPr>
                        <a:t>), porém com um considerável esforço de customização dos componentes.</a:t>
                      </a:r>
                    </a:p>
                  </a:txBody>
                  <a:tcPr anchor="ctr">
                    <a:lnT w="12700" cap="flat" cmpd="sng" algn="ctr">
                      <a:solidFill>
                        <a:schemeClr val="tx1"/>
                      </a:solidFill>
                      <a:prstDash val="solid"/>
                      <a:round/>
                      <a:headEnd type="none" w="med" len="med"/>
                      <a:tailEnd type="none" w="med" len="med"/>
                    </a:lnT>
                  </a:tcPr>
                </a:tc>
                <a:tc>
                  <a:txBody>
                    <a:bodyPr/>
                    <a:lstStyle/>
                    <a:p>
                      <a:pPr algn="l"/>
                      <a:r>
                        <a:rPr lang="pt-BR" sz="1200" dirty="0">
                          <a:latin typeface="Quicksand Light" pitchFamily="2" charset="0"/>
                        </a:rPr>
                        <a:t>Utilizando da abordagem de </a:t>
                      </a:r>
                      <a:r>
                        <a:rPr lang="pt-BR" sz="1200" dirty="0" err="1">
                          <a:latin typeface="Quicksand Light" pitchFamily="2" charset="0"/>
                        </a:rPr>
                        <a:t>product</a:t>
                      </a:r>
                      <a:r>
                        <a:rPr lang="pt-BR" sz="1200" dirty="0">
                          <a:latin typeface="Quicksand Light" pitchFamily="2" charset="0"/>
                        </a:rPr>
                        <a:t> </a:t>
                      </a:r>
                      <a:r>
                        <a:rPr lang="pt-BR" sz="1200" dirty="0" err="1">
                          <a:latin typeface="Quicksand Light" pitchFamily="2" charset="0"/>
                        </a:rPr>
                        <a:t>flavors</a:t>
                      </a:r>
                      <a:r>
                        <a:rPr lang="pt-BR" sz="1200" dirty="0">
                          <a:latin typeface="Quicksand Light" pitchFamily="2" charset="0"/>
                        </a:rPr>
                        <a:t> gerenciado pelo  </a:t>
                      </a:r>
                      <a:r>
                        <a:rPr lang="pt-BR" sz="1200" dirty="0" err="1">
                          <a:latin typeface="Quicksand Light" pitchFamily="2" charset="0"/>
                        </a:rPr>
                        <a:t>build.gradle</a:t>
                      </a:r>
                      <a:r>
                        <a:rPr lang="pt-BR" sz="1200" dirty="0">
                          <a:latin typeface="Quicksand Light" pitchFamily="2" charset="0"/>
                        </a:rPr>
                        <a:t> no Android, no iOS é feito através de targets porém demanda custo de implementação no iOS.</a:t>
                      </a:r>
                    </a:p>
                    <a:p>
                      <a:pPr algn="l"/>
                      <a:endParaRPr lang="pt-BR" sz="1200" i="0" dirty="0">
                        <a:latin typeface="Quicksand Light" pitchFamily="2"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2690751"/>
                  </a:ext>
                </a:extLst>
              </a:tr>
              <a:tr h="479733">
                <a:tc vMerge="1">
                  <a:txBody>
                    <a:bodyPr/>
                    <a:lstStyle/>
                    <a:p>
                      <a:pPr algn="r"/>
                      <a:endParaRPr lang="pt-BR" sz="1600" dirty="0">
                        <a:latin typeface="Quicksand Light" pitchFamily="2" charset="0"/>
                      </a:endParaRPr>
                    </a:p>
                  </a:txBody>
                  <a:tcPr anchor="ctr"/>
                </a:tc>
                <a:tc gridSpan="3">
                  <a:txBody>
                    <a:bodyPr/>
                    <a:lstStyle/>
                    <a:p>
                      <a:pPr algn="l"/>
                      <a:r>
                        <a:rPr lang="pt-BR" sz="1200" dirty="0">
                          <a:latin typeface="Quicksand Light" pitchFamily="2" charset="0"/>
                        </a:rPr>
                        <a:t>Justificativa nota: O </a:t>
                      </a:r>
                      <a:r>
                        <a:rPr lang="pt-BR" sz="1200" dirty="0" err="1">
                          <a:latin typeface="Quicksand Light" pitchFamily="2" charset="0"/>
                        </a:rPr>
                        <a:t>Flutter</a:t>
                      </a:r>
                      <a:r>
                        <a:rPr lang="pt-BR" sz="1200" dirty="0">
                          <a:latin typeface="Quicksand Light" pitchFamily="2" charset="0"/>
                        </a:rPr>
                        <a:t> possui um mecanismo de reuso de componentes que garante maior aderência que o </a:t>
                      </a:r>
                      <a:r>
                        <a:rPr lang="pt-BR" sz="1200" dirty="0" err="1">
                          <a:latin typeface="Quicksand Light" pitchFamily="2" charset="0"/>
                        </a:rPr>
                        <a:t>react</a:t>
                      </a:r>
                      <a:r>
                        <a:rPr lang="pt-BR" sz="1200" dirty="0">
                          <a:latin typeface="Quicksand Light" pitchFamily="2" charset="0"/>
                        </a:rPr>
                        <a:t> para esse driver. A implementação da solução em Cross </a:t>
                      </a:r>
                      <a:r>
                        <a:rPr lang="pt-BR" sz="1200" dirty="0" err="1">
                          <a:latin typeface="Quicksand Light" pitchFamily="2" charset="0"/>
                        </a:rPr>
                        <a:t>Plataform</a:t>
                      </a:r>
                      <a:r>
                        <a:rPr lang="pt-BR" sz="1200" dirty="0">
                          <a:latin typeface="Quicksand Light" pitchFamily="2" charset="0"/>
                        </a:rPr>
                        <a:t> em </a:t>
                      </a:r>
                      <a:r>
                        <a:rPr lang="pt-BR" sz="1200" dirty="0" err="1">
                          <a:latin typeface="Quicksand Light" pitchFamily="2" charset="0"/>
                        </a:rPr>
                        <a:t>Flutter</a:t>
                      </a:r>
                      <a:r>
                        <a:rPr lang="pt-BR" sz="1200" dirty="0">
                          <a:latin typeface="Quicksand Light" pitchFamily="2" charset="0"/>
                        </a:rPr>
                        <a:t> é similar para as versões em iOS e Android. </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pPr algn="ctr"/>
                      <a:endParaRPr lang="pt-BR" sz="1200" dirty="0">
                        <a:latin typeface="Quicksand Light" pitchFamily="2" charset="0"/>
                      </a:endParaRPr>
                    </a:p>
                  </a:txBody>
                  <a:tcPr anchor="ctr"/>
                </a:tc>
                <a:tc hMerge="1">
                  <a:txBody>
                    <a:bodyPr/>
                    <a:lstStyle/>
                    <a:p>
                      <a:pPr algn="ctr"/>
                      <a:endParaRPr lang="pt-BR" sz="1200" i="0" dirty="0">
                        <a:latin typeface="Quicksand Light" pitchFamily="2" charset="0"/>
                      </a:endParaRPr>
                    </a:p>
                  </a:txBody>
                  <a:tcPr anchor="ctr"/>
                </a:tc>
                <a:extLst>
                  <a:ext uri="{0D108BD9-81ED-4DB2-BD59-A6C34878D82A}">
                    <a16:rowId xmlns:a16="http://schemas.microsoft.com/office/drawing/2014/main" val="3791568962"/>
                  </a:ext>
                </a:extLst>
              </a:tr>
              <a:tr h="863519">
                <a:tc rowSpan="2">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pt-BR" sz="1200" dirty="0">
                          <a:latin typeface="Quicksand Light" pitchFamily="2" charset="0"/>
                        </a:rPr>
                        <a:t>Modularização dentro da mesma plataforma</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pt-BR" sz="1200" kern="1200" dirty="0">
                          <a:solidFill>
                            <a:schemeClr val="dk1"/>
                          </a:solidFill>
                          <a:latin typeface="Quicksand Light" pitchFamily="2" charset="0"/>
                        </a:rPr>
                        <a:t>Pode ser alcançada através de “Abordagem Federada” que é utilizado pelo time do </a:t>
                      </a:r>
                      <a:r>
                        <a:rPr lang="pt-BR" sz="1200" kern="1200" dirty="0" err="1">
                          <a:solidFill>
                            <a:schemeClr val="dk1"/>
                          </a:solidFill>
                          <a:latin typeface="Quicksand Light" pitchFamily="2" charset="0"/>
                        </a:rPr>
                        <a:t>Flutter</a:t>
                      </a:r>
                      <a:r>
                        <a:rPr lang="pt-BR" sz="1200" kern="1200" dirty="0">
                          <a:solidFill>
                            <a:schemeClr val="dk1"/>
                          </a:solidFill>
                          <a:latin typeface="Quicksand Light" pitchFamily="2" charset="0"/>
                        </a:rPr>
                        <a:t> como solução de implementação de Plugins da plataforma. </a:t>
                      </a:r>
                      <a:endParaRPr lang="pt-BR" sz="1200" kern="1200" dirty="0">
                        <a:solidFill>
                          <a:schemeClr val="dk1"/>
                        </a:solidFill>
                        <a:latin typeface="Quicksand Light" pitchFamily="2" charset="0"/>
                        <a:ea typeface="+mn-ea"/>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l" defTabSz="914400" rtl="0" eaLnBrk="1" latinLnBrk="0" hangingPunct="1"/>
                      <a:r>
                        <a:rPr lang="pt-BR" sz="1200" kern="1200" dirty="0">
                          <a:solidFill>
                            <a:schemeClr val="dk1"/>
                          </a:solidFill>
                          <a:latin typeface="Quicksand Light" pitchFamily="2" charset="0"/>
                        </a:rPr>
                        <a:t>Pode ser alcançado através de uma arquitetura “</a:t>
                      </a:r>
                      <a:r>
                        <a:rPr lang="pt-BR" sz="1200" kern="1200" dirty="0" err="1">
                          <a:solidFill>
                            <a:schemeClr val="dk1"/>
                          </a:solidFill>
                          <a:latin typeface="Quicksand Light" pitchFamily="2" charset="0"/>
                        </a:rPr>
                        <a:t>Multi-Module</a:t>
                      </a:r>
                      <a:r>
                        <a:rPr lang="pt-BR" sz="1200" kern="1200" dirty="0">
                          <a:solidFill>
                            <a:schemeClr val="dk1"/>
                          </a:solidFill>
                          <a:latin typeface="Quicksand Light" pitchFamily="2" charset="0"/>
                        </a:rPr>
                        <a:t>” onde o app core em </a:t>
                      </a:r>
                      <a:r>
                        <a:rPr lang="pt-BR" sz="1200" kern="1200" dirty="0" err="1">
                          <a:solidFill>
                            <a:schemeClr val="dk1"/>
                          </a:solidFill>
                          <a:latin typeface="Quicksand Light" pitchFamily="2" charset="0"/>
                        </a:rPr>
                        <a:t>react</a:t>
                      </a:r>
                      <a:r>
                        <a:rPr lang="pt-BR" sz="1200" kern="1200" dirty="0">
                          <a:solidFill>
                            <a:schemeClr val="dk1"/>
                          </a:solidFill>
                          <a:latin typeface="Quicksand Light" pitchFamily="2" charset="0"/>
                        </a:rPr>
                        <a:t> é responsável pelas gestão das  bibliotecas nativas.</a:t>
                      </a:r>
                      <a:endParaRPr lang="pt-BR" sz="1200" kern="1200" dirty="0">
                        <a:solidFill>
                          <a:schemeClr val="dk1"/>
                        </a:solidFill>
                        <a:latin typeface="Quicksand Light" pitchFamily="2" charset="0"/>
                        <a:ea typeface="+mn-ea"/>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l" defTabSz="914400" rtl="0" eaLnBrk="1" latinLnBrk="0" hangingPunct="1"/>
                      <a:r>
                        <a:rPr lang="pt-BR" sz="1200" kern="1200" dirty="0">
                          <a:solidFill>
                            <a:schemeClr val="dk1"/>
                          </a:solidFill>
                          <a:latin typeface="Quicksand Light" pitchFamily="2" charset="0"/>
                        </a:rPr>
                        <a:t>Modularização pode ser concebida através de controle dependências de aplicação (</a:t>
                      </a:r>
                      <a:r>
                        <a:rPr lang="pt-BR" sz="1200" kern="1200" dirty="0" err="1">
                          <a:solidFill>
                            <a:schemeClr val="dk1"/>
                          </a:solidFill>
                          <a:latin typeface="Quicksand Light" pitchFamily="2" charset="0"/>
                        </a:rPr>
                        <a:t>Gradle</a:t>
                      </a:r>
                      <a:r>
                        <a:rPr lang="pt-BR" sz="1200" kern="1200" dirty="0">
                          <a:solidFill>
                            <a:schemeClr val="dk1"/>
                          </a:solidFill>
                          <a:latin typeface="Quicksand Light" pitchFamily="2" charset="0"/>
                        </a:rPr>
                        <a:t> </a:t>
                      </a:r>
                      <a:r>
                        <a:rPr lang="pt-BR" sz="1200" kern="1200" dirty="0" err="1">
                          <a:solidFill>
                            <a:schemeClr val="dk1"/>
                          </a:solidFill>
                          <a:latin typeface="Quicksand Light" pitchFamily="2" charset="0"/>
                        </a:rPr>
                        <a:t>and</a:t>
                      </a:r>
                      <a:r>
                        <a:rPr lang="pt-BR" sz="1200" kern="1200" dirty="0">
                          <a:solidFill>
                            <a:schemeClr val="dk1"/>
                          </a:solidFill>
                          <a:latin typeface="Quicksand Light" pitchFamily="2" charset="0"/>
                        </a:rPr>
                        <a:t> </a:t>
                      </a:r>
                      <a:r>
                        <a:rPr lang="pt-BR" sz="1200" kern="1200" dirty="0" err="1">
                          <a:solidFill>
                            <a:schemeClr val="dk1"/>
                          </a:solidFill>
                          <a:latin typeface="Quicksand Light" pitchFamily="2" charset="0"/>
                        </a:rPr>
                        <a:t>Cocoapod</a:t>
                      </a:r>
                      <a:r>
                        <a:rPr lang="pt-BR" sz="1200" kern="1200" dirty="0">
                          <a:solidFill>
                            <a:schemeClr val="dk1"/>
                          </a:solidFill>
                          <a:latin typeface="Quicksand Light" pitchFamily="2" charset="0"/>
                        </a:rPr>
                        <a:t>) </a:t>
                      </a:r>
                      <a:endParaRPr lang="pt-BR" sz="1200" kern="1200" dirty="0">
                        <a:solidFill>
                          <a:schemeClr val="dk1"/>
                        </a:solidFill>
                        <a:latin typeface="Quicksand Light" pitchFamily="2" charset="0"/>
                        <a:ea typeface="+mn-ea"/>
                        <a:cs typeface="+mn-cs"/>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300281060"/>
                  </a:ext>
                </a:extLst>
              </a:tr>
              <a:tr h="287840">
                <a:tc vMerge="1">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pt-BR" sz="1600" dirty="0">
                        <a:latin typeface="Quicksand Light" pitchFamily="2" charset="0"/>
                      </a:endParaRPr>
                    </a:p>
                  </a:txBody>
                  <a:tcPr anchor="ct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dk1"/>
                          </a:solidFill>
                          <a:latin typeface="Quicksand Light" pitchFamily="2" charset="0"/>
                        </a:rPr>
                        <a:t>Justificativa nota:  Todas as três opções (</a:t>
                      </a:r>
                      <a:r>
                        <a:rPr lang="pt-BR" sz="1200" kern="1200" dirty="0" err="1">
                          <a:solidFill>
                            <a:schemeClr val="dk1"/>
                          </a:solidFill>
                          <a:latin typeface="Quicksand Light" pitchFamily="2" charset="0"/>
                        </a:rPr>
                        <a:t>flutter</a:t>
                      </a:r>
                      <a:r>
                        <a:rPr lang="pt-BR" sz="1200" kern="1200" dirty="0">
                          <a:solidFill>
                            <a:schemeClr val="dk1"/>
                          </a:solidFill>
                          <a:latin typeface="Quicksand Light" pitchFamily="2" charset="0"/>
                        </a:rPr>
                        <a:t>, </a:t>
                      </a:r>
                      <a:r>
                        <a:rPr lang="pt-BR" sz="1200" kern="1200" dirty="0" err="1">
                          <a:solidFill>
                            <a:schemeClr val="dk1"/>
                          </a:solidFill>
                          <a:latin typeface="Quicksand Light" pitchFamily="2" charset="0"/>
                        </a:rPr>
                        <a:t>react</a:t>
                      </a:r>
                      <a:r>
                        <a:rPr lang="pt-BR" sz="1200" kern="1200" dirty="0">
                          <a:solidFill>
                            <a:schemeClr val="dk1"/>
                          </a:solidFill>
                          <a:latin typeface="Quicksand Light" pitchFamily="2" charset="0"/>
                        </a:rPr>
                        <a:t> e nativo) atendem a modularização com um esforço de implementação similar.</a:t>
                      </a:r>
                      <a:endParaRPr lang="pt-BR" sz="1200" kern="1200" dirty="0">
                        <a:solidFill>
                          <a:schemeClr val="dk1"/>
                        </a:solidFill>
                        <a:latin typeface="Quicksand Light" pitchFamily="2" charset="0"/>
                        <a:ea typeface="+mn-ea"/>
                        <a:cs typeface="+mn-cs"/>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extLst>
                  <a:ext uri="{0D108BD9-81ED-4DB2-BD59-A6C34878D82A}">
                    <a16:rowId xmlns:a16="http://schemas.microsoft.com/office/drawing/2014/main" val="3234110768"/>
                  </a:ext>
                </a:extLst>
              </a:tr>
              <a:tr h="671626">
                <a:tc rowSpan="2">
                  <a:txBody>
                    <a:bodyPr/>
                    <a:lstStyle/>
                    <a:p>
                      <a:pPr algn="r"/>
                      <a:r>
                        <a:rPr lang="pt-BR" sz="1200" dirty="0">
                          <a:latin typeface="Quicksand Light" pitchFamily="2" charset="0"/>
                        </a:rPr>
                        <a:t>Modularização entre plataformas</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err="1">
                          <a:solidFill>
                            <a:schemeClr val="dk1"/>
                          </a:solidFill>
                          <a:latin typeface="Quicksand Light" pitchFamily="2" charset="0"/>
                        </a:rPr>
                        <a:t>Flutter</a:t>
                      </a:r>
                      <a:r>
                        <a:rPr lang="pt-BR" sz="1200" kern="1200" dirty="0">
                          <a:solidFill>
                            <a:schemeClr val="dk1"/>
                          </a:solidFill>
                          <a:latin typeface="Quicksand Light" pitchFamily="2" charset="0"/>
                        </a:rPr>
                        <a:t> pode ser incorporado a aplicações nativas existentes como bibliotecas ou módulos. Esse é um suporte nativo da plataforma.</a:t>
                      </a:r>
                      <a:endParaRPr lang="pt-BR" sz="1200" kern="1200" dirty="0">
                        <a:solidFill>
                          <a:schemeClr val="dk1"/>
                        </a:solidFill>
                        <a:latin typeface="Quicksand Light" pitchFamily="2" charset="0"/>
                        <a:ea typeface="+mn-ea"/>
                        <a:cs typeface="+mn-cs"/>
                      </a:endParaRPr>
                    </a:p>
                  </a:txBody>
                  <a:tcPr anchor="ct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err="1">
                          <a:solidFill>
                            <a:schemeClr val="dk1"/>
                          </a:solidFill>
                          <a:latin typeface="Quicksand Light" pitchFamily="2" charset="0"/>
                        </a:rPr>
                        <a:t>React</a:t>
                      </a:r>
                      <a:r>
                        <a:rPr lang="pt-BR" sz="1200" kern="1200" dirty="0">
                          <a:solidFill>
                            <a:schemeClr val="dk1"/>
                          </a:solidFill>
                          <a:latin typeface="Quicksand Light" pitchFamily="2" charset="0"/>
                        </a:rPr>
                        <a:t> pode embarcar códigos nativos dentro da sua plataforma conforme especificado em sua documentação.</a:t>
                      </a:r>
                      <a:endParaRPr lang="pt-BR" sz="1200" kern="1200" dirty="0">
                        <a:solidFill>
                          <a:schemeClr val="dk1"/>
                        </a:solidFill>
                        <a:latin typeface="Quicksand Light" pitchFamily="2" charset="0"/>
                        <a:ea typeface="+mn-ea"/>
                        <a:cs typeface="+mn-cs"/>
                      </a:endParaRPr>
                    </a:p>
                  </a:txBody>
                  <a:tcPr anchor="ctr">
                    <a:lnT w="12700" cap="flat" cmpd="sng" algn="ctr">
                      <a:solidFill>
                        <a:schemeClr val="tx1"/>
                      </a:solidFill>
                      <a:prstDash val="solid"/>
                      <a:round/>
                      <a:headEnd type="none" w="med" len="med"/>
                      <a:tailEnd type="none" w="med" len="med"/>
                    </a:lnT>
                  </a:tcPr>
                </a:tc>
                <a:tc>
                  <a:txBody>
                    <a:bodyPr/>
                    <a:lstStyle/>
                    <a:p>
                      <a:pPr algn="l"/>
                      <a:r>
                        <a:rPr lang="pt-BR" sz="1200" dirty="0">
                          <a:latin typeface="Quicksand Light" pitchFamily="2" charset="0"/>
                        </a:rPr>
                        <a:t>É possível embarcar códigos em </a:t>
                      </a:r>
                      <a:r>
                        <a:rPr lang="pt-BR" sz="1200" dirty="0" err="1">
                          <a:latin typeface="Quicksand Light" pitchFamily="2" charset="0"/>
                        </a:rPr>
                        <a:t>javascript</a:t>
                      </a:r>
                      <a:r>
                        <a:rPr lang="pt-BR" sz="1200" dirty="0">
                          <a:latin typeface="Quicksand Light" pitchFamily="2" charset="0"/>
                        </a:rPr>
                        <a:t> dentro de uma plataforma nativo, porém o nível de integração é complexo. </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67211540"/>
                  </a:ext>
                </a:extLst>
              </a:tr>
              <a:tr h="479733">
                <a:tc vMerge="1">
                  <a:txBody>
                    <a:bodyPr/>
                    <a:lstStyle/>
                    <a:p>
                      <a:pPr algn="r"/>
                      <a:endParaRPr lang="pt-BR" sz="1600" dirty="0">
                        <a:latin typeface="Quicksand Light" pitchFamily="2" charset="0"/>
                      </a:endParaRPr>
                    </a:p>
                  </a:txBody>
                  <a:tcPr anchor="ct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dk1"/>
                          </a:solidFill>
                          <a:latin typeface="Quicksand Light" pitchFamily="2" charset="0"/>
                        </a:rPr>
                        <a:t>Justificativa nota: Todas as três opções (</a:t>
                      </a:r>
                      <a:r>
                        <a:rPr lang="pt-BR" sz="1200" kern="1200" dirty="0" err="1">
                          <a:solidFill>
                            <a:schemeClr val="dk1"/>
                          </a:solidFill>
                          <a:latin typeface="Quicksand Light" pitchFamily="2" charset="0"/>
                        </a:rPr>
                        <a:t>flutter</a:t>
                      </a:r>
                      <a:r>
                        <a:rPr lang="pt-BR" sz="1200" kern="1200" dirty="0">
                          <a:solidFill>
                            <a:schemeClr val="dk1"/>
                          </a:solidFill>
                          <a:latin typeface="Quicksand Light" pitchFamily="2" charset="0"/>
                        </a:rPr>
                        <a:t>, </a:t>
                      </a:r>
                      <a:r>
                        <a:rPr lang="pt-BR" sz="1200" kern="1200" dirty="0" err="1">
                          <a:solidFill>
                            <a:schemeClr val="dk1"/>
                          </a:solidFill>
                          <a:latin typeface="Quicksand Light" pitchFamily="2" charset="0"/>
                        </a:rPr>
                        <a:t>react</a:t>
                      </a:r>
                      <a:r>
                        <a:rPr lang="pt-BR" sz="1200" kern="1200" dirty="0">
                          <a:solidFill>
                            <a:schemeClr val="dk1"/>
                          </a:solidFill>
                          <a:latin typeface="Quicksand Light" pitchFamily="2" charset="0"/>
                        </a:rPr>
                        <a:t> e nativo) enfrentam dificuldades similares para adicionar código embarcado de outra plataforma.  Implementação não </a:t>
                      </a:r>
                      <a:r>
                        <a:rPr lang="pt-BR" sz="1200" kern="1200" dirty="0" err="1">
                          <a:solidFill>
                            <a:schemeClr val="dk1"/>
                          </a:solidFill>
                          <a:latin typeface="Quicksand Light" pitchFamily="2" charset="0"/>
                        </a:rPr>
                        <a:t>trival</a:t>
                      </a:r>
                      <a:r>
                        <a:rPr lang="pt-BR" sz="1200" kern="1200" dirty="0">
                          <a:solidFill>
                            <a:schemeClr val="dk1"/>
                          </a:solidFill>
                          <a:latin typeface="Quicksand Light" pitchFamily="2" charset="0"/>
                        </a:rPr>
                        <a:t> para orquestração entre os módulos.</a:t>
                      </a:r>
                      <a:endParaRPr lang="pt-BR" sz="1200" kern="1200" dirty="0">
                        <a:solidFill>
                          <a:schemeClr val="dk1"/>
                        </a:solidFill>
                        <a:latin typeface="Quicksand Light" pitchFamily="2" charset="0"/>
                        <a:ea typeface="+mn-ea"/>
                        <a:cs typeface="+mn-cs"/>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hMerge="1">
                  <a:txBody>
                    <a:bodyPr/>
                    <a:lstStyle/>
                    <a:p>
                      <a:pPr algn="ctr"/>
                      <a:endParaRPr lang="pt-BR" sz="1200" dirty="0">
                        <a:latin typeface="Quicksand Light" pitchFamily="2" charset="0"/>
                      </a:endParaRPr>
                    </a:p>
                  </a:txBody>
                  <a:tcPr anchor="ctr"/>
                </a:tc>
                <a:extLst>
                  <a:ext uri="{0D108BD9-81ED-4DB2-BD59-A6C34878D82A}">
                    <a16:rowId xmlns:a16="http://schemas.microsoft.com/office/drawing/2014/main" val="3685244463"/>
                  </a:ext>
                </a:extLst>
              </a:tr>
              <a:tr h="1247305">
                <a:tc rowSpan="2">
                  <a:txBody>
                    <a:bodyPr/>
                    <a:lstStyle/>
                    <a:p>
                      <a:pPr algn="r"/>
                      <a:r>
                        <a:rPr lang="pt-BR" sz="1200" dirty="0">
                          <a:latin typeface="Quicksand Light" pitchFamily="2" charset="0"/>
                        </a:rPr>
                        <a:t>Integração via SDK</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dk1"/>
                          </a:solidFill>
                          <a:latin typeface="Quicksand Light" pitchFamily="2" charset="0"/>
                        </a:rPr>
                        <a:t>Para utiliza-se de reuso através de SDK, é necessário implementação de canais (</a:t>
                      </a:r>
                      <a:r>
                        <a:rPr lang="pt-BR" sz="1200" kern="1200" dirty="0" err="1">
                          <a:solidFill>
                            <a:schemeClr val="dk1"/>
                          </a:solidFill>
                          <a:latin typeface="Quicksand Light" pitchFamily="2" charset="0"/>
                        </a:rPr>
                        <a:t>plataform</a:t>
                      </a:r>
                      <a:r>
                        <a:rPr lang="pt-BR" sz="1200" kern="1200" dirty="0">
                          <a:solidFill>
                            <a:schemeClr val="dk1"/>
                          </a:solidFill>
                          <a:latin typeface="Quicksand Light" pitchFamily="2" charset="0"/>
                        </a:rPr>
                        <a:t> </a:t>
                      </a:r>
                      <a:r>
                        <a:rPr lang="pt-BR" sz="1200" kern="1200" dirty="0" err="1">
                          <a:solidFill>
                            <a:schemeClr val="dk1"/>
                          </a:solidFill>
                          <a:latin typeface="Quicksand Light" pitchFamily="2" charset="0"/>
                        </a:rPr>
                        <a:t>channels</a:t>
                      </a:r>
                      <a:r>
                        <a:rPr lang="pt-BR" sz="1200" kern="1200" dirty="0">
                          <a:solidFill>
                            <a:schemeClr val="dk1"/>
                          </a:solidFill>
                          <a:latin typeface="Quicksand Light" pitchFamily="2" charset="0"/>
                        </a:rPr>
                        <a:t>) para ambas as plataformas iOS e Android e para cada um dos SDK a serem integrados, tornando o processo bem oneroso. </a:t>
                      </a:r>
                      <a:endParaRPr lang="pt-BR" sz="1200" kern="1200" dirty="0">
                        <a:solidFill>
                          <a:schemeClr val="dk1"/>
                        </a:solidFill>
                        <a:latin typeface="Quicksand Light" pitchFamily="2" charset="0"/>
                        <a:ea typeface="+mn-ea"/>
                        <a:cs typeface="+mn-cs"/>
                      </a:endParaRPr>
                    </a:p>
                  </a:txBody>
                  <a:tcPr anchor="ctr">
                    <a:lnT w="12700" cap="flat" cmpd="sng" algn="ctr">
                      <a:solidFill>
                        <a:schemeClr val="tx1"/>
                      </a:solidFill>
                      <a:prstDash val="solid"/>
                      <a:round/>
                      <a:headEnd type="none" w="med" len="med"/>
                      <a:tailEnd type="none" w="med" len="med"/>
                    </a:lnT>
                  </a:tcPr>
                </a:tc>
                <a:tc>
                  <a:txBody>
                    <a:bodyPr/>
                    <a:lstStyle/>
                    <a:p>
                      <a:pPr algn="l"/>
                      <a:r>
                        <a:rPr lang="pt-BR" sz="1200" kern="1200" dirty="0">
                          <a:solidFill>
                            <a:schemeClr val="dk1"/>
                          </a:solidFill>
                          <a:latin typeface="Quicksand Light" pitchFamily="2" charset="0"/>
                        </a:rPr>
                        <a:t>Para utiliza-se de reuso através de SDK, é necessário implementação de pontes (</a:t>
                      </a:r>
                      <a:r>
                        <a:rPr lang="pt-BR" sz="1200" kern="1200" dirty="0" err="1">
                          <a:solidFill>
                            <a:schemeClr val="dk1"/>
                          </a:solidFill>
                          <a:latin typeface="Quicksand Light" pitchFamily="2" charset="0"/>
                        </a:rPr>
                        <a:t>react</a:t>
                      </a:r>
                      <a:r>
                        <a:rPr lang="pt-BR" sz="1200" kern="1200" dirty="0">
                          <a:solidFill>
                            <a:schemeClr val="dk1"/>
                          </a:solidFill>
                          <a:latin typeface="Quicksand Light" pitchFamily="2" charset="0"/>
                        </a:rPr>
                        <a:t> </a:t>
                      </a:r>
                      <a:r>
                        <a:rPr lang="pt-BR" sz="1200" kern="1200" dirty="0" err="1">
                          <a:solidFill>
                            <a:schemeClr val="dk1"/>
                          </a:solidFill>
                          <a:latin typeface="Quicksand Light" pitchFamily="2" charset="0"/>
                        </a:rPr>
                        <a:t>native</a:t>
                      </a:r>
                      <a:r>
                        <a:rPr lang="pt-BR" sz="1200" kern="1200" dirty="0">
                          <a:solidFill>
                            <a:schemeClr val="dk1"/>
                          </a:solidFill>
                          <a:latin typeface="Quicksand Light" pitchFamily="2" charset="0"/>
                        </a:rPr>
                        <a:t> bridges) para ambas as plataformas iOS e Android e para cada um dos SDK a serem integrados, tornando o processo bem oneroso. </a:t>
                      </a:r>
                      <a:endParaRPr lang="pt-BR" sz="1200" kern="1200" dirty="0">
                        <a:solidFill>
                          <a:schemeClr val="dk1"/>
                        </a:solidFill>
                        <a:latin typeface="Quicksand Light" pitchFamily="2" charset="0"/>
                        <a:ea typeface="+mn-ea"/>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l" defTabSz="914400" rtl="0" eaLnBrk="1" latinLnBrk="0" hangingPunct="1"/>
                      <a:r>
                        <a:rPr lang="pt-BR" sz="1200" kern="1200" dirty="0">
                          <a:solidFill>
                            <a:schemeClr val="dk1"/>
                          </a:solidFill>
                          <a:latin typeface="Quicksand Light" pitchFamily="2" charset="0"/>
                        </a:rPr>
                        <a:t>A integração com os SDK ocorre da mesma forma que qualquer outra biblioteca, pois é um recurso natural das plataformas.</a:t>
                      </a:r>
                      <a:endParaRPr lang="pt-BR" sz="1200" kern="1200" dirty="0">
                        <a:solidFill>
                          <a:schemeClr val="dk1"/>
                        </a:solidFill>
                        <a:latin typeface="Quicksand Light" pitchFamily="2" charset="0"/>
                        <a:ea typeface="+mn-ea"/>
                        <a:cs typeface="+mn-cs"/>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3380819"/>
                  </a:ext>
                </a:extLst>
              </a:tr>
              <a:tr h="479733">
                <a:tc vMerge="1">
                  <a:txBody>
                    <a:bodyPr/>
                    <a:lstStyle/>
                    <a:p>
                      <a:pPr algn="r"/>
                      <a:endParaRPr lang="pt-BR" sz="1600" dirty="0">
                        <a:latin typeface="Quicksand Light" pitchFamily="2" charset="0"/>
                      </a:endParaRPr>
                    </a:p>
                  </a:txBody>
                  <a:tcPr anchor="ct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dk1"/>
                          </a:solidFill>
                          <a:latin typeface="Quicksand Light" pitchFamily="2" charset="0"/>
                        </a:rPr>
                        <a:t>Justificativa nota: Implementação bastante custosa nas plataformas </a:t>
                      </a:r>
                      <a:r>
                        <a:rPr lang="pt-BR" sz="1200" kern="1200" dirty="0" err="1">
                          <a:solidFill>
                            <a:schemeClr val="dk1"/>
                          </a:solidFill>
                          <a:latin typeface="Quicksand Light" pitchFamily="2" charset="0"/>
                        </a:rPr>
                        <a:t>cross</a:t>
                      </a:r>
                      <a:r>
                        <a:rPr lang="pt-BR" sz="1200" kern="1200" dirty="0">
                          <a:solidFill>
                            <a:schemeClr val="dk1"/>
                          </a:solidFill>
                          <a:latin typeface="Quicksand Light" pitchFamily="2" charset="0"/>
                        </a:rPr>
                        <a:t>, diferentemente da plataforma nativa que a integração é um processo já suportado pelo Android e iOS.</a:t>
                      </a:r>
                      <a:endParaRPr lang="pt-BR" sz="1200" kern="1200" dirty="0">
                        <a:solidFill>
                          <a:schemeClr val="dk1"/>
                        </a:solidFill>
                        <a:latin typeface="Quicksand Light" pitchFamily="2" charset="0"/>
                        <a:ea typeface="+mn-ea"/>
                        <a:cs typeface="+mn-cs"/>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pPr algn="ctr"/>
                      <a:endParaRPr lang="pt-BR" sz="1200" kern="1200" dirty="0">
                        <a:solidFill>
                          <a:schemeClr val="dk1"/>
                        </a:solidFill>
                        <a:latin typeface="Quicksand Light" pitchFamily="2" charset="0"/>
                        <a:ea typeface="+mn-ea"/>
                        <a:cs typeface="+mn-cs"/>
                      </a:endParaRPr>
                    </a:p>
                  </a:txBody>
                  <a:tcPr anchor="ctr"/>
                </a:tc>
                <a:tc hMerge="1">
                  <a:txBody>
                    <a:bodyPr/>
                    <a:lstStyle/>
                    <a:p>
                      <a:pPr algn="ctr"/>
                      <a:endParaRPr lang="pt-BR" sz="1200" kern="1200" dirty="0">
                        <a:solidFill>
                          <a:schemeClr val="dk1"/>
                        </a:solidFill>
                        <a:latin typeface="Quicksand Light" pitchFamily="2" charset="0"/>
                        <a:ea typeface="+mn-ea"/>
                        <a:cs typeface="+mn-cs"/>
                      </a:endParaRPr>
                    </a:p>
                  </a:txBody>
                  <a:tcPr anchor="ctr"/>
                </a:tc>
                <a:extLst>
                  <a:ext uri="{0D108BD9-81ED-4DB2-BD59-A6C34878D82A}">
                    <a16:rowId xmlns:a16="http://schemas.microsoft.com/office/drawing/2014/main" val="421650997"/>
                  </a:ext>
                </a:extLst>
              </a:tr>
            </a:tbl>
          </a:graphicData>
        </a:graphic>
      </p:graphicFrame>
    </p:spTree>
    <p:extLst>
      <p:ext uri="{BB962C8B-B14F-4D97-AF65-F5344CB8AC3E}">
        <p14:creationId xmlns:p14="http://schemas.microsoft.com/office/powerpoint/2010/main" val="119396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999F498-A1B8-48A3-AA26-B1CF55F240F2}"/>
              </a:ext>
            </a:extLst>
          </p:cNvPr>
          <p:cNvSpPr>
            <a:spLocks noGrp="1"/>
          </p:cNvSpPr>
          <p:nvPr>
            <p:ph type="title"/>
          </p:nvPr>
        </p:nvSpPr>
        <p:spPr/>
        <p:txBody>
          <a:bodyPr/>
          <a:lstStyle/>
          <a:p>
            <a:r>
              <a:rPr lang="pt-BR" dirty="0"/>
              <a:t>Plataforma de desenvolvimento</a:t>
            </a:r>
          </a:p>
        </p:txBody>
      </p:sp>
      <p:sp>
        <p:nvSpPr>
          <p:cNvPr id="3" name="Subtítulo 2">
            <a:extLst>
              <a:ext uri="{FF2B5EF4-FFF2-40B4-BE49-F238E27FC236}">
                <a16:creationId xmlns:a16="http://schemas.microsoft.com/office/drawing/2014/main" id="{AC82BEAD-E632-4C74-B926-F5661AA29C37}"/>
              </a:ext>
            </a:extLst>
          </p:cNvPr>
          <p:cNvSpPr>
            <a:spLocks noGrp="1"/>
          </p:cNvSpPr>
          <p:nvPr>
            <p:ph type="subTitle" idx="1"/>
          </p:nvPr>
        </p:nvSpPr>
        <p:spPr/>
        <p:txBody>
          <a:bodyPr>
            <a:normAutofit fontScale="92500" lnSpcReduction="10000"/>
          </a:bodyPr>
          <a:lstStyle/>
          <a:p>
            <a:r>
              <a:rPr lang="pt-BR" dirty="0"/>
              <a:t>Comparativo </a:t>
            </a:r>
            <a:r>
              <a:rPr lang="pt-BR" dirty="0" err="1"/>
              <a:t>cross</a:t>
            </a:r>
            <a:r>
              <a:rPr lang="pt-BR" dirty="0"/>
              <a:t> </a:t>
            </a:r>
            <a:r>
              <a:rPr lang="pt-BR" dirty="0" err="1"/>
              <a:t>platform</a:t>
            </a:r>
            <a:r>
              <a:rPr lang="pt-BR" dirty="0"/>
              <a:t> x plataforma nativa</a:t>
            </a:r>
          </a:p>
        </p:txBody>
      </p:sp>
      <p:graphicFrame>
        <p:nvGraphicFramePr>
          <p:cNvPr id="12" name="Tabela 12">
            <a:extLst>
              <a:ext uri="{FF2B5EF4-FFF2-40B4-BE49-F238E27FC236}">
                <a16:creationId xmlns:a16="http://schemas.microsoft.com/office/drawing/2014/main" id="{68F363BA-98B7-4B52-BC8D-598F7516CE0E}"/>
              </a:ext>
            </a:extLst>
          </p:cNvPr>
          <p:cNvGraphicFramePr>
            <a:graphicFrameLocks noGrp="1"/>
          </p:cNvGraphicFramePr>
          <p:nvPr>
            <p:extLst>
              <p:ext uri="{D42A27DB-BD31-4B8C-83A1-F6EECF244321}">
                <p14:modId xmlns:p14="http://schemas.microsoft.com/office/powerpoint/2010/main" val="2879000495"/>
              </p:ext>
            </p:extLst>
          </p:nvPr>
        </p:nvGraphicFramePr>
        <p:xfrm>
          <a:off x="1" y="911225"/>
          <a:ext cx="12192001" cy="5943601"/>
        </p:xfrm>
        <a:graphic>
          <a:graphicData uri="http://schemas.openxmlformats.org/drawingml/2006/table">
            <a:tbl>
              <a:tblPr firstRow="1" bandRow="1">
                <a:tableStyleId>{5FD0F851-EC5A-4D38-B0AD-8093EC10F338}</a:tableStyleId>
              </a:tblPr>
              <a:tblGrid>
                <a:gridCol w="1461246">
                  <a:extLst>
                    <a:ext uri="{9D8B030D-6E8A-4147-A177-3AD203B41FA5}">
                      <a16:colId xmlns:a16="http://schemas.microsoft.com/office/drawing/2014/main" val="1222742688"/>
                    </a:ext>
                  </a:extLst>
                </a:gridCol>
                <a:gridCol w="4084421">
                  <a:extLst>
                    <a:ext uri="{9D8B030D-6E8A-4147-A177-3AD203B41FA5}">
                      <a16:colId xmlns:a16="http://schemas.microsoft.com/office/drawing/2014/main" val="2054474115"/>
                    </a:ext>
                  </a:extLst>
                </a:gridCol>
                <a:gridCol w="3323167">
                  <a:extLst>
                    <a:ext uri="{9D8B030D-6E8A-4147-A177-3AD203B41FA5}">
                      <a16:colId xmlns:a16="http://schemas.microsoft.com/office/drawing/2014/main" val="1142977612"/>
                    </a:ext>
                  </a:extLst>
                </a:gridCol>
                <a:gridCol w="3323167">
                  <a:extLst>
                    <a:ext uri="{9D8B030D-6E8A-4147-A177-3AD203B41FA5}">
                      <a16:colId xmlns:a16="http://schemas.microsoft.com/office/drawing/2014/main" val="3641176208"/>
                    </a:ext>
                  </a:extLst>
                </a:gridCol>
              </a:tblGrid>
              <a:tr h="345924">
                <a:tc>
                  <a:txBody>
                    <a:bodyPr/>
                    <a:lstStyle/>
                    <a:p>
                      <a:pPr algn="ctr"/>
                      <a:r>
                        <a:rPr lang="pt-BR" sz="1600" dirty="0">
                          <a:latin typeface="Quicksand" pitchFamily="2" charset="0"/>
                        </a:rPr>
                        <a:t>Driver</a:t>
                      </a:r>
                    </a:p>
                  </a:txBody>
                  <a:tcPr anchor="ctr">
                    <a:lnB w="12700" cap="flat" cmpd="sng" algn="ctr">
                      <a:solidFill>
                        <a:schemeClr val="tx1"/>
                      </a:solidFill>
                      <a:prstDash val="solid"/>
                      <a:round/>
                      <a:headEnd type="none" w="med" len="med"/>
                      <a:tailEnd type="none" w="med" len="med"/>
                    </a:lnB>
                  </a:tcPr>
                </a:tc>
                <a:tc>
                  <a:txBody>
                    <a:bodyPr/>
                    <a:lstStyle/>
                    <a:p>
                      <a:pPr algn="ctr"/>
                      <a:r>
                        <a:rPr lang="pt-BR" sz="1600" dirty="0" err="1">
                          <a:latin typeface="Quicksand" pitchFamily="2" charset="0"/>
                        </a:rPr>
                        <a:t>Flutter</a:t>
                      </a:r>
                      <a:endParaRPr lang="pt-BR" sz="1600" dirty="0">
                        <a:latin typeface="Quicksand" pitchFamily="2"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pt-BR" sz="1600" dirty="0" err="1">
                          <a:latin typeface="Quicksand" pitchFamily="2" charset="0"/>
                        </a:rPr>
                        <a:t>React</a:t>
                      </a:r>
                      <a:r>
                        <a:rPr lang="pt-BR" sz="1600" dirty="0">
                          <a:latin typeface="Quicksand" pitchFamily="2" charset="0"/>
                        </a:rPr>
                        <a:t> </a:t>
                      </a:r>
                      <a:r>
                        <a:rPr lang="pt-BR" sz="1600" dirty="0" err="1">
                          <a:latin typeface="Quicksand" pitchFamily="2" charset="0"/>
                        </a:rPr>
                        <a:t>native</a:t>
                      </a:r>
                      <a:endParaRPr lang="pt-BR" sz="1600" dirty="0">
                        <a:latin typeface="Quicksand" pitchFamily="2"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pt-BR" sz="1600" dirty="0">
                          <a:latin typeface="Quicksand" pitchFamily="2" charset="0"/>
                        </a:rPr>
                        <a:t>Nativo</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5349308"/>
                  </a:ext>
                </a:extLst>
              </a:tr>
              <a:tr h="613229">
                <a:tc rowSpan="2">
                  <a:txBody>
                    <a:bodyPr/>
                    <a:lstStyle/>
                    <a:p>
                      <a:pPr algn="r"/>
                      <a:r>
                        <a:rPr lang="pt-BR" sz="1200" dirty="0">
                          <a:latin typeface="Quicksand Light" pitchFamily="2" charset="0"/>
                        </a:rPr>
                        <a:t>CI/CD para  loja</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dirty="0">
                          <a:solidFill>
                            <a:schemeClr val="dk1"/>
                          </a:solidFill>
                          <a:latin typeface="Quicksand Light" pitchFamily="2" charset="0"/>
                        </a:rPr>
                        <a:t>Utilização de uma ferramenta SaaS para CI/CD. Ex.: </a:t>
                      </a:r>
                      <a:r>
                        <a:rPr lang="pt-BR" sz="1100" kern="1200" dirty="0" err="1">
                          <a:solidFill>
                            <a:schemeClr val="dk1"/>
                          </a:solidFill>
                          <a:latin typeface="Quicksand Light" pitchFamily="2" charset="0"/>
                        </a:rPr>
                        <a:t>Bitrise</a:t>
                      </a:r>
                      <a:r>
                        <a:rPr lang="pt-BR" sz="1100" kern="1200" dirty="0">
                          <a:solidFill>
                            <a:schemeClr val="dk1"/>
                          </a:solidFill>
                          <a:latin typeface="Quicksand Light" pitchFamily="2" charset="0"/>
                        </a:rPr>
                        <a:t> ou montagem de uma infraestrutura </a:t>
                      </a:r>
                      <a:r>
                        <a:rPr lang="pt-BR" sz="1100" kern="1200" dirty="0" err="1">
                          <a:solidFill>
                            <a:schemeClr val="dk1"/>
                          </a:solidFill>
                          <a:latin typeface="Quicksand Light" pitchFamily="2" charset="0"/>
                        </a:rPr>
                        <a:t>on-premise</a:t>
                      </a:r>
                      <a:r>
                        <a:rPr lang="pt-BR" sz="1100" kern="1200" dirty="0">
                          <a:solidFill>
                            <a:schemeClr val="dk1"/>
                          </a:solidFill>
                          <a:latin typeface="Quicksand Light" pitchFamily="2" charset="0"/>
                        </a:rPr>
                        <a:t>.</a:t>
                      </a:r>
                      <a:endParaRPr lang="pt-BR" sz="1100" kern="1200" dirty="0">
                        <a:solidFill>
                          <a:schemeClr val="dk1"/>
                        </a:solidFill>
                        <a:latin typeface="Quicksand Light" pitchFamily="2" charset="0"/>
                        <a:ea typeface="+mn-ea"/>
                        <a:cs typeface="+mn-cs"/>
                      </a:endParaRPr>
                    </a:p>
                  </a:txBody>
                  <a:tcPr anchor="ctr">
                    <a:lnT w="12700" cap="flat" cmpd="sng" algn="ctr">
                      <a:solidFill>
                        <a:schemeClr val="tx1"/>
                      </a:solidFill>
                      <a:prstDash val="solid"/>
                      <a:round/>
                      <a:headEnd type="none" w="med" len="med"/>
                      <a:tailEnd type="none" w="med" len="med"/>
                    </a:lnT>
                  </a:tcPr>
                </a:tc>
                <a:tc>
                  <a:txBody>
                    <a:bodyPr/>
                    <a:lstStyle/>
                    <a:p>
                      <a:pPr algn="l"/>
                      <a:r>
                        <a:rPr lang="pt-BR" sz="1100" dirty="0">
                          <a:latin typeface="Quicksand Light" pitchFamily="2" charset="0"/>
                        </a:rPr>
                        <a:t>Utilização de uma ferramenta SaaS para CI/CD. Ex.: </a:t>
                      </a:r>
                      <a:r>
                        <a:rPr lang="pt-BR" sz="1100" kern="1200" dirty="0" err="1">
                          <a:solidFill>
                            <a:schemeClr val="dk1"/>
                          </a:solidFill>
                          <a:latin typeface="Quicksand Light" pitchFamily="2" charset="0"/>
                        </a:rPr>
                        <a:t>Bitrise</a:t>
                      </a:r>
                      <a:r>
                        <a:rPr lang="pt-BR" sz="1100" kern="1200" dirty="0">
                          <a:solidFill>
                            <a:schemeClr val="dk1"/>
                          </a:solidFill>
                          <a:latin typeface="Quicksand Light" pitchFamily="2" charset="0"/>
                        </a:rPr>
                        <a:t> ou montagem de uma infraestrutura </a:t>
                      </a:r>
                      <a:r>
                        <a:rPr lang="pt-BR" sz="1100" kern="1200" dirty="0" err="1">
                          <a:solidFill>
                            <a:schemeClr val="dk1"/>
                          </a:solidFill>
                          <a:latin typeface="Quicksand Light" pitchFamily="2" charset="0"/>
                        </a:rPr>
                        <a:t>on-premise</a:t>
                      </a:r>
                      <a:r>
                        <a:rPr lang="pt-BR" sz="1100" kern="1200" dirty="0">
                          <a:solidFill>
                            <a:schemeClr val="dk1"/>
                          </a:solidFill>
                          <a:latin typeface="Quicksand Light" pitchFamily="2" charset="0"/>
                        </a:rPr>
                        <a:t>.</a:t>
                      </a:r>
                      <a:endParaRPr lang="pt-BR" sz="1100" kern="1200" dirty="0">
                        <a:solidFill>
                          <a:schemeClr val="dk1"/>
                        </a:solidFill>
                        <a:latin typeface="Quicksand Light" pitchFamily="2" charset="0"/>
                        <a:ea typeface="+mn-ea"/>
                        <a:cs typeface="+mn-cs"/>
                      </a:endParaRPr>
                    </a:p>
                  </a:txBody>
                  <a:tcPr anchor="ctr">
                    <a:lnT w="12700" cap="flat" cmpd="sng" algn="ctr">
                      <a:solidFill>
                        <a:schemeClr val="tx1"/>
                      </a:solidFill>
                      <a:prstDash val="solid"/>
                      <a:round/>
                      <a:headEnd type="none" w="med" len="med"/>
                      <a:tailEnd type="none" w="med" len="med"/>
                    </a:lnT>
                  </a:tcPr>
                </a:tc>
                <a:tc>
                  <a:txBody>
                    <a:bodyPr/>
                    <a:lstStyle/>
                    <a:p>
                      <a:pPr algn="l"/>
                      <a:r>
                        <a:rPr lang="pt-BR" sz="1100" kern="1200" dirty="0">
                          <a:solidFill>
                            <a:schemeClr val="dk1"/>
                          </a:solidFill>
                          <a:latin typeface="Quicksand Light" pitchFamily="2" charset="0"/>
                        </a:rPr>
                        <a:t>Esse cenário é mais custo que as plataformas </a:t>
                      </a:r>
                      <a:r>
                        <a:rPr lang="pt-BR" sz="1100" kern="1200" dirty="0" err="1">
                          <a:solidFill>
                            <a:schemeClr val="dk1"/>
                          </a:solidFill>
                          <a:latin typeface="Quicksand Light" pitchFamily="2" charset="0"/>
                        </a:rPr>
                        <a:t>cross</a:t>
                      </a:r>
                      <a:r>
                        <a:rPr lang="pt-BR" sz="1100" kern="1200" dirty="0">
                          <a:solidFill>
                            <a:schemeClr val="dk1"/>
                          </a:solidFill>
                          <a:latin typeface="Quicksand Light" pitchFamily="2" charset="0"/>
                        </a:rPr>
                        <a:t> devido a construção do pipeline  de dois fluxos para Android e um iOS.</a:t>
                      </a:r>
                      <a:endParaRPr lang="pt-BR" sz="1100" kern="1200" dirty="0">
                        <a:solidFill>
                          <a:schemeClr val="dk1"/>
                        </a:solidFill>
                        <a:latin typeface="Quicksand Light" pitchFamily="2" charset="0"/>
                        <a:ea typeface="+mn-ea"/>
                        <a:cs typeface="+mn-cs"/>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31101497"/>
                  </a:ext>
                </a:extLst>
              </a:tr>
              <a:tr h="440267">
                <a:tc vMerge="1">
                  <a:txBody>
                    <a:bodyPr/>
                    <a:lstStyle/>
                    <a:p>
                      <a:pPr algn="r"/>
                      <a:endParaRPr lang="pt-BR" sz="1600" dirty="0">
                        <a:latin typeface="Quicksand Light" pitchFamily="2" charset="0"/>
                      </a:endParaRPr>
                    </a:p>
                  </a:txBody>
                  <a:tcPr anchor="ctr"/>
                </a:tc>
                <a:tc gridSpan="3">
                  <a:txBody>
                    <a:bodyPr/>
                    <a:lstStyle/>
                    <a:p>
                      <a:pPr marL="0" marR="0" lvl="0" indent="0" algn="l" rtl="0" eaLnBrk="1" fontAlgn="auto" latinLnBrk="0" hangingPunct="1">
                        <a:lnSpc>
                          <a:spcPct val="100000"/>
                        </a:lnSpc>
                        <a:spcBef>
                          <a:spcPts val="0"/>
                        </a:spcBef>
                        <a:spcAft>
                          <a:spcPts val="0"/>
                        </a:spcAft>
                        <a:buClrTx/>
                        <a:buSzTx/>
                        <a:buFontTx/>
                        <a:buNone/>
                      </a:pPr>
                      <a:r>
                        <a:rPr lang="pt-BR" sz="1100" kern="1200" dirty="0">
                          <a:solidFill>
                            <a:schemeClr val="dk1"/>
                          </a:solidFill>
                          <a:latin typeface="Quicksand Light" pitchFamily="2" charset="0"/>
                        </a:rPr>
                        <a:t>Justificativa nota: Esforço de implementação similar nas plataformas </a:t>
                      </a:r>
                      <a:r>
                        <a:rPr lang="pt-BR" sz="1100" kern="1200" dirty="0" err="1">
                          <a:solidFill>
                            <a:schemeClr val="dk1"/>
                          </a:solidFill>
                          <a:latin typeface="Quicksand Light" pitchFamily="2" charset="0"/>
                        </a:rPr>
                        <a:t>cross</a:t>
                      </a:r>
                      <a:r>
                        <a:rPr lang="pt-BR" sz="1100" kern="1200" dirty="0">
                          <a:solidFill>
                            <a:schemeClr val="dk1"/>
                          </a:solidFill>
                          <a:latin typeface="Quicksand Light" pitchFamily="2" charset="0"/>
                        </a:rPr>
                        <a:t>, no entanto, a implementação é um pouco mais custosa para a versão nativa devido a necessidade de dois fluxos de pipeline.</a:t>
                      </a:r>
                      <a:endParaRPr lang="pt-BR" sz="1100" kern="1200" dirty="0">
                        <a:solidFill>
                          <a:schemeClr val="dk1"/>
                        </a:solidFill>
                        <a:latin typeface="Quicksand Light" pitchFamily="2" charset="0"/>
                        <a:ea typeface="+mn-ea"/>
                        <a:cs typeface="+mn-cs"/>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pPr algn="ctr"/>
                      <a:endParaRPr lang="pt-BR" sz="1200" kern="1200" dirty="0">
                        <a:solidFill>
                          <a:schemeClr val="dk1"/>
                        </a:solidFill>
                        <a:latin typeface="Quicksand Light" pitchFamily="2" charset="0"/>
                        <a:ea typeface="+mn-ea"/>
                        <a:cs typeface="+mn-cs"/>
                      </a:endParaRPr>
                    </a:p>
                  </a:txBody>
                  <a:tcPr anchor="ctr"/>
                </a:tc>
                <a:tc hMerge="1">
                  <a:txBody>
                    <a:bodyPr/>
                    <a:lstStyle/>
                    <a:p>
                      <a:pPr algn="ctr"/>
                      <a:endParaRPr lang="pt-BR" sz="1200" kern="1200" dirty="0">
                        <a:solidFill>
                          <a:schemeClr val="dk1"/>
                        </a:solidFill>
                        <a:latin typeface="Quicksand Light" pitchFamily="2" charset="0"/>
                        <a:ea typeface="+mn-ea"/>
                        <a:cs typeface="+mn-cs"/>
                      </a:endParaRPr>
                    </a:p>
                  </a:txBody>
                  <a:tcPr anchor="ctr"/>
                </a:tc>
                <a:extLst>
                  <a:ext uri="{0D108BD9-81ED-4DB2-BD59-A6C34878D82A}">
                    <a16:rowId xmlns:a16="http://schemas.microsoft.com/office/drawing/2014/main" val="17572269"/>
                  </a:ext>
                </a:extLst>
              </a:tr>
              <a:tr h="959152">
                <a:tc rowSpan="2">
                  <a:txBody>
                    <a:bodyPr/>
                    <a:lstStyle/>
                    <a:p>
                      <a:pPr algn="r"/>
                      <a:r>
                        <a:rPr lang="pt-BR" sz="1200" dirty="0">
                          <a:latin typeface="Quicksand Light" pitchFamily="2" charset="0"/>
                        </a:rPr>
                        <a:t>Time </a:t>
                      </a:r>
                      <a:r>
                        <a:rPr lang="pt-BR" sz="1200" dirty="0" err="1">
                          <a:latin typeface="Quicksand Light" pitchFamily="2" charset="0"/>
                        </a:rPr>
                        <a:t>to</a:t>
                      </a:r>
                      <a:r>
                        <a:rPr lang="pt-BR" sz="1200" dirty="0">
                          <a:latin typeface="Quicksand Light" pitchFamily="2" charset="0"/>
                        </a:rPr>
                        <a:t> </a:t>
                      </a:r>
                      <a:r>
                        <a:rPr lang="pt-BR" sz="1200" dirty="0" err="1">
                          <a:latin typeface="Quicksand Light" pitchFamily="2" charset="0"/>
                        </a:rPr>
                        <a:t>market</a:t>
                      </a:r>
                      <a:r>
                        <a:rPr lang="pt-BR" sz="1200" dirty="0">
                          <a:latin typeface="Quicksand Light" pitchFamily="2" charset="0"/>
                        </a:rPr>
                        <a:t> </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dirty="0">
                          <a:solidFill>
                            <a:schemeClr val="dk1"/>
                          </a:solidFill>
                          <a:latin typeface="Quicksand Light" pitchFamily="2" charset="0"/>
                        </a:rPr>
                        <a:t>Por se tratar de uma solução </a:t>
                      </a:r>
                      <a:r>
                        <a:rPr lang="pt-BR" sz="1100" kern="1200" dirty="0" err="1">
                          <a:solidFill>
                            <a:schemeClr val="dk1"/>
                          </a:solidFill>
                          <a:latin typeface="Quicksand Light" pitchFamily="2" charset="0"/>
                        </a:rPr>
                        <a:t>cross</a:t>
                      </a:r>
                      <a:r>
                        <a:rPr lang="pt-BR" sz="1100" kern="1200" dirty="0">
                          <a:solidFill>
                            <a:schemeClr val="dk1"/>
                          </a:solidFill>
                          <a:latin typeface="Quicksand Light" pitchFamily="2" charset="0"/>
                        </a:rPr>
                        <a:t> plataforma o esforço de desenvolvimento em </a:t>
                      </a:r>
                      <a:r>
                        <a:rPr lang="pt-BR" sz="1100" kern="1200" dirty="0" err="1">
                          <a:solidFill>
                            <a:schemeClr val="dk1"/>
                          </a:solidFill>
                          <a:latin typeface="Quicksand Light" pitchFamily="2" charset="0"/>
                        </a:rPr>
                        <a:t>Flutter</a:t>
                      </a:r>
                      <a:r>
                        <a:rPr lang="pt-BR" sz="1100" kern="1200" dirty="0">
                          <a:solidFill>
                            <a:schemeClr val="dk1"/>
                          </a:solidFill>
                          <a:latin typeface="Quicksand Light" pitchFamily="2" charset="0"/>
                        </a:rPr>
                        <a:t> tende a ser menor comparado com  a solução nativa, onde é necessário implementar as mesmas funcionalidades em linguagens diferentes.</a:t>
                      </a:r>
                      <a:endParaRPr lang="pt-BR" sz="1100" kern="1200" dirty="0">
                        <a:solidFill>
                          <a:schemeClr val="dk1"/>
                        </a:solidFill>
                        <a:latin typeface="Quicksand Light" pitchFamily="2" charset="0"/>
                        <a:ea typeface="+mn-ea"/>
                        <a:cs typeface="+mn-cs"/>
                      </a:endParaRPr>
                    </a:p>
                  </a:txBody>
                  <a:tcPr anchor="ct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dirty="0">
                          <a:solidFill>
                            <a:schemeClr val="dk1"/>
                          </a:solidFill>
                          <a:latin typeface="Quicksand Light" pitchFamily="2" charset="0"/>
                        </a:rPr>
                        <a:t>Por se tratar de uma solução </a:t>
                      </a:r>
                      <a:r>
                        <a:rPr lang="pt-BR" sz="1100" kern="1200" dirty="0" err="1">
                          <a:solidFill>
                            <a:schemeClr val="dk1"/>
                          </a:solidFill>
                          <a:latin typeface="Quicksand Light" pitchFamily="2" charset="0"/>
                        </a:rPr>
                        <a:t>cross</a:t>
                      </a:r>
                      <a:r>
                        <a:rPr lang="pt-BR" sz="1100" kern="1200" dirty="0">
                          <a:solidFill>
                            <a:schemeClr val="dk1"/>
                          </a:solidFill>
                          <a:latin typeface="Quicksand Light" pitchFamily="2" charset="0"/>
                        </a:rPr>
                        <a:t> plataforma o esforço de desenvolvimento é menor comparado com  a solução nativo  onde é necessário implementar as mesmas funcionalidades em linguagens diferentes.</a:t>
                      </a:r>
                      <a:endParaRPr lang="pt-BR" sz="1100" kern="1200" dirty="0">
                        <a:solidFill>
                          <a:schemeClr val="dk1"/>
                        </a:solidFill>
                        <a:latin typeface="Quicksand Light" pitchFamily="2" charset="0"/>
                        <a:ea typeface="+mn-ea"/>
                        <a:cs typeface="+mn-cs"/>
                      </a:endParaRPr>
                    </a:p>
                  </a:txBody>
                  <a:tcPr anchor="ctr">
                    <a:lnT w="12700" cap="flat" cmpd="sng" algn="ctr">
                      <a:solidFill>
                        <a:schemeClr val="tx1"/>
                      </a:solidFill>
                      <a:prstDash val="solid"/>
                      <a:round/>
                      <a:headEnd type="none" w="med" len="med"/>
                      <a:tailEnd type="none" w="med" len="med"/>
                    </a:lnT>
                  </a:tcPr>
                </a:tc>
                <a:tc>
                  <a:txBody>
                    <a:bodyPr/>
                    <a:lstStyle/>
                    <a:p>
                      <a:pPr algn="l"/>
                      <a:r>
                        <a:rPr lang="pt-BR" sz="1100" dirty="0">
                          <a:latin typeface="Quicksand Light" pitchFamily="2" charset="0"/>
                        </a:rPr>
                        <a:t>O esforço de desenvolvimento é maior devido a necessidade de implementação das funcionalidades para ambas as plataformas, Android e iOS.</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6591657"/>
                  </a:ext>
                </a:extLst>
              </a:tr>
              <a:tr h="440267">
                <a:tc vMerge="1">
                  <a:txBody>
                    <a:bodyPr/>
                    <a:lstStyle/>
                    <a:p>
                      <a:pPr algn="r"/>
                      <a:endParaRPr lang="pt-BR" sz="1600" dirty="0">
                        <a:latin typeface="Quicksand Light" pitchFamily="2" charset="0"/>
                      </a:endParaRPr>
                    </a:p>
                  </a:txBody>
                  <a:tcPr anchor="ct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dirty="0">
                          <a:solidFill>
                            <a:schemeClr val="dk1"/>
                          </a:solidFill>
                          <a:latin typeface="Quicksand Light" pitchFamily="2" charset="0"/>
                        </a:rPr>
                        <a:t>Justificativa nota: Para as plataformas </a:t>
                      </a:r>
                      <a:r>
                        <a:rPr lang="pt-BR" sz="1100" kern="1200" dirty="0" err="1">
                          <a:solidFill>
                            <a:schemeClr val="dk1"/>
                          </a:solidFill>
                          <a:latin typeface="Quicksand Light" pitchFamily="2" charset="0"/>
                        </a:rPr>
                        <a:t>cross</a:t>
                      </a:r>
                      <a:r>
                        <a:rPr lang="pt-BR" sz="1100" kern="1200" dirty="0">
                          <a:solidFill>
                            <a:schemeClr val="dk1"/>
                          </a:solidFill>
                          <a:latin typeface="Quicksand Light" pitchFamily="2" charset="0"/>
                        </a:rPr>
                        <a:t> o esforço de desenvolvimento tende a ser menor, devido a um código único e ganho de produtividade devido a profissionais especializadas em apenas uma linguagem de desenvolvimento.</a:t>
                      </a:r>
                      <a:endParaRPr lang="pt-BR" sz="1100" kern="1200" dirty="0">
                        <a:solidFill>
                          <a:schemeClr val="dk1"/>
                        </a:solidFill>
                        <a:latin typeface="Quicksand Light" pitchFamily="2" charset="0"/>
                        <a:ea typeface="+mn-ea"/>
                        <a:cs typeface="+mn-cs"/>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hMerge="1">
                  <a:txBody>
                    <a:bodyPr/>
                    <a:lstStyle/>
                    <a:p>
                      <a:pPr algn="l"/>
                      <a:endParaRPr lang="pt-BR" sz="1200" dirty="0">
                        <a:latin typeface="Quicksand Light" pitchFamily="2" charset="0"/>
                      </a:endParaRPr>
                    </a:p>
                  </a:txBody>
                  <a:tcPr anchor="ctr"/>
                </a:tc>
                <a:extLst>
                  <a:ext uri="{0D108BD9-81ED-4DB2-BD59-A6C34878D82A}">
                    <a16:rowId xmlns:a16="http://schemas.microsoft.com/office/drawing/2014/main" val="3880816128"/>
                  </a:ext>
                </a:extLst>
              </a:tr>
              <a:tr h="786190">
                <a:tc rowSpan="2">
                  <a:txBody>
                    <a:bodyPr/>
                    <a:lstStyle/>
                    <a:p>
                      <a:pPr algn="r"/>
                      <a:r>
                        <a:rPr lang="pt-BR" sz="1200" dirty="0">
                          <a:latin typeface="Quicksand Light" pitchFamily="2" charset="0"/>
                        </a:rPr>
                        <a:t>Time de desenvolvimento</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pt-BR" sz="1100" dirty="0">
                          <a:latin typeface="Quicksand Light" pitchFamily="2" charset="0"/>
                        </a:rPr>
                        <a:t>Por ser uma plataforma recente a quantidade de profissionais com proficiência na linguagem </a:t>
                      </a:r>
                      <a:r>
                        <a:rPr lang="pt-BR" sz="1100" dirty="0" err="1">
                          <a:latin typeface="Quicksand Light" pitchFamily="2" charset="0"/>
                        </a:rPr>
                        <a:t>Dart</a:t>
                      </a:r>
                      <a:r>
                        <a:rPr lang="pt-BR" sz="1100" dirty="0">
                          <a:latin typeface="Quicksand Light" pitchFamily="2" charset="0"/>
                        </a:rPr>
                        <a:t> ainda é escassa.</a:t>
                      </a:r>
                    </a:p>
                  </a:txBody>
                  <a:tcPr anchor="ctr">
                    <a:lnT w="12700" cap="flat" cmpd="sng" algn="ctr">
                      <a:solidFill>
                        <a:schemeClr val="tx1"/>
                      </a:solidFill>
                      <a:prstDash val="solid"/>
                      <a:round/>
                      <a:headEnd type="none" w="med" len="med"/>
                      <a:tailEnd type="none" w="med" len="med"/>
                    </a:lnT>
                  </a:tcPr>
                </a:tc>
                <a:tc>
                  <a:txBody>
                    <a:bodyPr/>
                    <a:lstStyle/>
                    <a:p>
                      <a:pPr marL="0" algn="l" defTabSz="914400" rtl="0" eaLnBrk="1" latinLnBrk="0" hangingPunct="1"/>
                      <a:r>
                        <a:rPr lang="pt-BR" sz="1100" kern="1200" dirty="0">
                          <a:solidFill>
                            <a:schemeClr val="dk1"/>
                          </a:solidFill>
                          <a:latin typeface="Quicksand Light" pitchFamily="2" charset="0"/>
                        </a:rPr>
                        <a:t>Devido a similaridade com a linguagem </a:t>
                      </a:r>
                      <a:r>
                        <a:rPr lang="pt-BR" sz="1100" kern="1200" dirty="0" err="1">
                          <a:solidFill>
                            <a:schemeClr val="dk1"/>
                          </a:solidFill>
                          <a:latin typeface="Quicksand Light" pitchFamily="2" charset="0"/>
                        </a:rPr>
                        <a:t>javascript</a:t>
                      </a:r>
                      <a:r>
                        <a:rPr lang="pt-BR" sz="1100" kern="1200" dirty="0">
                          <a:solidFill>
                            <a:schemeClr val="dk1"/>
                          </a:solidFill>
                          <a:latin typeface="Quicksand Light" pitchFamily="2" charset="0"/>
                        </a:rPr>
                        <a:t>, a curva de aprendizado dos profissionais que já atuam com </a:t>
                      </a:r>
                      <a:r>
                        <a:rPr lang="pt-BR" sz="1100" kern="1200" dirty="0" err="1">
                          <a:solidFill>
                            <a:schemeClr val="dk1"/>
                          </a:solidFill>
                          <a:latin typeface="Quicksand Light" pitchFamily="2" charset="0"/>
                        </a:rPr>
                        <a:t>frontend</a:t>
                      </a:r>
                      <a:r>
                        <a:rPr lang="pt-BR" sz="1100" kern="1200" dirty="0">
                          <a:solidFill>
                            <a:schemeClr val="dk1"/>
                          </a:solidFill>
                          <a:latin typeface="Quicksand Light" pitchFamily="2" charset="0"/>
                        </a:rPr>
                        <a:t> web para </a:t>
                      </a:r>
                      <a:r>
                        <a:rPr lang="pt-BR" sz="1100" kern="1200" dirty="0" err="1">
                          <a:solidFill>
                            <a:schemeClr val="dk1"/>
                          </a:solidFill>
                          <a:latin typeface="Quicksand Light" pitchFamily="2" charset="0"/>
                        </a:rPr>
                        <a:t>react</a:t>
                      </a:r>
                      <a:r>
                        <a:rPr lang="pt-BR" sz="1100" kern="1200" dirty="0">
                          <a:solidFill>
                            <a:schemeClr val="dk1"/>
                          </a:solidFill>
                          <a:latin typeface="Quicksand Light" pitchFamily="2" charset="0"/>
                        </a:rPr>
                        <a:t> </a:t>
                      </a:r>
                      <a:r>
                        <a:rPr lang="pt-BR" sz="1100" kern="1200" dirty="0" err="1">
                          <a:solidFill>
                            <a:schemeClr val="dk1"/>
                          </a:solidFill>
                          <a:latin typeface="Quicksand Light" pitchFamily="2" charset="0"/>
                        </a:rPr>
                        <a:t>native</a:t>
                      </a:r>
                      <a:r>
                        <a:rPr lang="pt-BR" sz="1100" kern="1200" dirty="0">
                          <a:solidFill>
                            <a:schemeClr val="dk1"/>
                          </a:solidFill>
                          <a:latin typeface="Quicksand Light" pitchFamily="2" charset="0"/>
                        </a:rPr>
                        <a:t> tende a ser menor.</a:t>
                      </a:r>
                      <a:endParaRPr lang="pt-BR" sz="1100" kern="1200" dirty="0">
                        <a:solidFill>
                          <a:schemeClr val="dk1"/>
                        </a:solidFill>
                        <a:latin typeface="Quicksand Light" pitchFamily="2" charset="0"/>
                        <a:ea typeface="+mn-ea"/>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l" defTabSz="914400" rtl="0" eaLnBrk="1" latinLnBrk="0" hangingPunct="1"/>
                      <a:r>
                        <a:rPr lang="pt-BR" sz="1100" kern="1200" dirty="0">
                          <a:solidFill>
                            <a:schemeClr val="dk1"/>
                          </a:solidFill>
                          <a:latin typeface="Quicksand Light" pitchFamily="2" charset="0"/>
                        </a:rPr>
                        <a:t>Necessidade de profissionais especialista em cada uma das plataformas, Android e iOS.</a:t>
                      </a:r>
                      <a:endParaRPr lang="pt-BR" sz="1100" kern="1200" dirty="0">
                        <a:solidFill>
                          <a:schemeClr val="dk1"/>
                        </a:solidFill>
                        <a:latin typeface="Quicksand Light" pitchFamily="2" charset="0"/>
                        <a:ea typeface="+mn-ea"/>
                        <a:cs typeface="+mn-cs"/>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42176824"/>
                  </a:ext>
                </a:extLst>
              </a:tr>
              <a:tr h="613229">
                <a:tc vMerge="1">
                  <a:txBody>
                    <a:bodyPr/>
                    <a:lstStyle/>
                    <a:p>
                      <a:pPr algn="r"/>
                      <a:endParaRPr lang="pt-BR" sz="1600" dirty="0">
                        <a:latin typeface="Quicksand Light" pitchFamily="2" charset="0"/>
                      </a:endParaRPr>
                    </a:p>
                  </a:txBody>
                  <a:tcPr anchor="ctr"/>
                </a:tc>
                <a:tc gridSpan="3">
                  <a:txBody>
                    <a:bodyPr/>
                    <a:lstStyle/>
                    <a:p>
                      <a:pPr algn="l"/>
                      <a:r>
                        <a:rPr lang="pt-BR" sz="1100" dirty="0">
                          <a:latin typeface="Quicksand Light" pitchFamily="2" charset="0"/>
                        </a:rPr>
                        <a:t>Justificativa nota: O </a:t>
                      </a:r>
                      <a:r>
                        <a:rPr lang="pt-BR" sz="1100" dirty="0" err="1">
                          <a:latin typeface="Quicksand Light" pitchFamily="2" charset="0"/>
                        </a:rPr>
                        <a:t>Flutter</a:t>
                      </a:r>
                      <a:r>
                        <a:rPr lang="pt-BR" sz="1100" dirty="0">
                          <a:latin typeface="Quicksand Light" pitchFamily="2" charset="0"/>
                        </a:rPr>
                        <a:t> tem menos profissionais no mercado por ser uma plataforma mais recente, já as plataformas nativas sofrem pela necessidades de profissionais especializadas em iOS e Android e que na sua maioria não estão propensos a migrar para uma tecnologia </a:t>
                      </a:r>
                      <a:r>
                        <a:rPr lang="pt-BR" sz="1100" dirty="0" err="1">
                          <a:latin typeface="Quicksand Light" pitchFamily="2" charset="0"/>
                        </a:rPr>
                        <a:t>cross</a:t>
                      </a:r>
                      <a:r>
                        <a:rPr lang="pt-BR" sz="1100" dirty="0">
                          <a:latin typeface="Quicksand Light" pitchFamily="2" charset="0"/>
                        </a:rPr>
                        <a:t>. O </a:t>
                      </a:r>
                      <a:r>
                        <a:rPr lang="pt-BR" sz="1100" dirty="0" err="1">
                          <a:latin typeface="Quicksand Light" pitchFamily="2" charset="0"/>
                        </a:rPr>
                        <a:t>React</a:t>
                      </a:r>
                      <a:r>
                        <a:rPr lang="pt-BR" sz="1100" dirty="0">
                          <a:latin typeface="Quicksand Light" pitchFamily="2" charset="0"/>
                        </a:rPr>
                        <a:t> possui a vantagem da linguagem </a:t>
                      </a:r>
                      <a:r>
                        <a:rPr lang="pt-BR" sz="1100" dirty="0" err="1">
                          <a:latin typeface="Quicksand Light" pitchFamily="2" charset="0"/>
                        </a:rPr>
                        <a:t>javascript</a:t>
                      </a:r>
                      <a:r>
                        <a:rPr lang="pt-BR" sz="1100" dirty="0">
                          <a:latin typeface="Quicksand Light" pitchFamily="2" charset="0"/>
                        </a:rPr>
                        <a:t> que é similar a outras plataformas de desenvolvimento e com isso traz uma curva de aprendizado menor para os desenvolvedores.</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pPr marL="0" algn="ctr" defTabSz="914400" rtl="0" eaLnBrk="1" latinLnBrk="0" hangingPunct="1"/>
                      <a:endParaRPr lang="pt-BR" sz="1200" kern="1200" dirty="0">
                        <a:solidFill>
                          <a:schemeClr val="dk1"/>
                        </a:solidFill>
                        <a:latin typeface="Quicksand Light" pitchFamily="2" charset="0"/>
                        <a:ea typeface="+mn-ea"/>
                        <a:cs typeface="+mn-cs"/>
                      </a:endParaRPr>
                    </a:p>
                  </a:txBody>
                  <a:tcPr anchor="ctr"/>
                </a:tc>
                <a:tc hMerge="1">
                  <a:txBody>
                    <a:bodyPr/>
                    <a:lstStyle/>
                    <a:p>
                      <a:pPr marL="0" algn="ctr" defTabSz="914400" rtl="0" eaLnBrk="1" latinLnBrk="0" hangingPunct="1"/>
                      <a:endParaRPr lang="pt-BR" sz="1200" kern="1200" dirty="0">
                        <a:solidFill>
                          <a:schemeClr val="dk1"/>
                        </a:solidFill>
                        <a:latin typeface="Quicksand Light" pitchFamily="2" charset="0"/>
                        <a:ea typeface="+mn-ea"/>
                        <a:cs typeface="+mn-cs"/>
                      </a:endParaRPr>
                    </a:p>
                  </a:txBody>
                  <a:tcPr anchor="ctr"/>
                </a:tc>
                <a:extLst>
                  <a:ext uri="{0D108BD9-81ED-4DB2-BD59-A6C34878D82A}">
                    <a16:rowId xmlns:a16="http://schemas.microsoft.com/office/drawing/2014/main" val="818142768"/>
                  </a:ext>
                </a:extLst>
              </a:tr>
              <a:tr h="1132114">
                <a:tc rowSpan="2">
                  <a:txBody>
                    <a:bodyPr/>
                    <a:lstStyle/>
                    <a:p>
                      <a:pPr algn="r"/>
                      <a:r>
                        <a:rPr lang="pt-BR" sz="1200" dirty="0">
                          <a:latin typeface="Quicksand Light" pitchFamily="2" charset="0"/>
                        </a:rPr>
                        <a:t>Facilidades de desenvolvimento</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dirty="0">
                          <a:solidFill>
                            <a:schemeClr val="dk1"/>
                          </a:solidFill>
                          <a:latin typeface="Quicksand Light" pitchFamily="2" charset="0"/>
                        </a:rPr>
                        <a:t>O </a:t>
                      </a:r>
                      <a:r>
                        <a:rPr lang="pt-BR" sz="1100" kern="1200" dirty="0" err="1">
                          <a:solidFill>
                            <a:schemeClr val="dk1"/>
                          </a:solidFill>
                          <a:latin typeface="Quicksand Light" pitchFamily="2" charset="0"/>
                        </a:rPr>
                        <a:t>Flutter</a:t>
                      </a:r>
                      <a:r>
                        <a:rPr lang="pt-BR" sz="1100" kern="1200" dirty="0">
                          <a:solidFill>
                            <a:schemeClr val="dk1"/>
                          </a:solidFill>
                          <a:latin typeface="Quicksand Light" pitchFamily="2" charset="0"/>
                        </a:rPr>
                        <a:t> tem melhor escalabilidade, pois possui hot </a:t>
                      </a:r>
                      <a:r>
                        <a:rPr lang="pt-BR" sz="1100" kern="1200" dirty="0" err="1">
                          <a:solidFill>
                            <a:schemeClr val="dk1"/>
                          </a:solidFill>
                          <a:latin typeface="Quicksand Light" pitchFamily="2" charset="0"/>
                        </a:rPr>
                        <a:t>reload</a:t>
                      </a:r>
                      <a:r>
                        <a:rPr lang="pt-BR" sz="1100" kern="1200" dirty="0">
                          <a:solidFill>
                            <a:schemeClr val="dk1"/>
                          </a:solidFill>
                          <a:latin typeface="Quicksand Light" pitchFamily="2" charset="0"/>
                        </a:rPr>
                        <a:t> integrado que se adapta bem à base de código. </a:t>
                      </a:r>
                      <a:r>
                        <a:rPr lang="pt-BR" sz="1100" kern="1200" dirty="0" err="1">
                          <a:solidFill>
                            <a:schemeClr val="dk1"/>
                          </a:solidFill>
                          <a:latin typeface="Quicksand Light" pitchFamily="2" charset="0"/>
                        </a:rPr>
                        <a:t>Flutter</a:t>
                      </a:r>
                      <a:r>
                        <a:rPr lang="pt-BR" sz="1100" kern="1200" dirty="0">
                          <a:solidFill>
                            <a:schemeClr val="dk1"/>
                          </a:solidFill>
                          <a:latin typeface="Quicksand Light" pitchFamily="2" charset="0"/>
                        </a:rPr>
                        <a:t> possui ferramentas de depuração de código e IU que funcionam prontamente em ambas as plataformas, integradas ao 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kern="1200" dirty="0">
                        <a:solidFill>
                          <a:schemeClr val="dk1"/>
                        </a:solidFill>
                        <a:latin typeface="Quicksand Light" pitchFamily="2" charset="0"/>
                        <a:ea typeface="+mn-ea"/>
                        <a:cs typeface="+mn-cs"/>
                      </a:endParaRPr>
                    </a:p>
                  </a:txBody>
                  <a:tcPr anchor="ctr">
                    <a:lnT w="12700" cap="flat" cmpd="sng" algn="ctr">
                      <a:solidFill>
                        <a:schemeClr val="tx1"/>
                      </a:solidFill>
                      <a:prstDash val="solid"/>
                      <a:round/>
                      <a:headEnd type="none" w="med" len="med"/>
                      <a:tailEnd type="none" w="med" len="med"/>
                    </a:lnT>
                  </a:tcPr>
                </a:tc>
                <a:tc>
                  <a:txBody>
                    <a:bodyPr/>
                    <a:lstStyle/>
                    <a:p>
                      <a:pPr algn="l"/>
                      <a:r>
                        <a:rPr lang="pt-BR" sz="1100" dirty="0" err="1">
                          <a:latin typeface="Quicksand Light" pitchFamily="2" charset="0"/>
                        </a:rPr>
                        <a:t>React</a:t>
                      </a:r>
                      <a:r>
                        <a:rPr lang="pt-BR" sz="1100" dirty="0">
                          <a:latin typeface="Quicksand Light" pitchFamily="2" charset="0"/>
                        </a:rPr>
                        <a:t> também possui hot </a:t>
                      </a:r>
                      <a:r>
                        <a:rPr lang="pt-BR" sz="1100" dirty="0" err="1">
                          <a:latin typeface="Quicksand Light" pitchFamily="2" charset="0"/>
                        </a:rPr>
                        <a:t>reload</a:t>
                      </a:r>
                      <a:r>
                        <a:rPr lang="pt-BR" sz="1100" dirty="0">
                          <a:latin typeface="Quicksand Light" pitchFamily="2" charset="0"/>
                        </a:rPr>
                        <a:t>. A plataforma não possui funcionalidade de integração de teste oficial, porém, como é um framework </a:t>
                      </a:r>
                      <a:r>
                        <a:rPr lang="pt-BR" sz="1100" dirty="0" err="1">
                          <a:latin typeface="Quicksand Light" pitchFamily="2" charset="0"/>
                        </a:rPr>
                        <a:t>javascript</a:t>
                      </a:r>
                      <a:r>
                        <a:rPr lang="pt-BR" sz="1100" dirty="0">
                          <a:latin typeface="Quicksand Light" pitchFamily="2" charset="0"/>
                        </a:rPr>
                        <a:t> pode-se utilizar framework de terceiros como </a:t>
                      </a:r>
                      <a:r>
                        <a:rPr lang="pt-BR" sz="1100" dirty="0" err="1">
                          <a:latin typeface="Quicksand Light" pitchFamily="2" charset="0"/>
                        </a:rPr>
                        <a:t>Jest</a:t>
                      </a:r>
                      <a:endParaRPr lang="pt-BR" sz="1100" dirty="0">
                        <a:latin typeface="Quicksand Light" pitchFamily="2" charset="0"/>
                      </a:endParaRPr>
                    </a:p>
                    <a:p>
                      <a:pPr algn="l"/>
                      <a:endParaRPr lang="pt-BR" sz="1100" dirty="0">
                        <a:latin typeface="Quicksand Light" pitchFamily="2" charset="0"/>
                      </a:endParaRPr>
                    </a:p>
                  </a:txBody>
                  <a:tcPr anchor="ctr">
                    <a:lnT w="12700" cap="flat" cmpd="sng" algn="ctr">
                      <a:solidFill>
                        <a:schemeClr val="tx1"/>
                      </a:solidFill>
                      <a:prstDash val="solid"/>
                      <a:round/>
                      <a:headEnd type="none" w="med" len="med"/>
                      <a:tailEnd type="none" w="med" len="med"/>
                    </a:lnT>
                  </a:tcPr>
                </a:tc>
                <a:tc>
                  <a:txBody>
                    <a:bodyPr/>
                    <a:lstStyle/>
                    <a:p>
                      <a:pPr algn="l"/>
                      <a:r>
                        <a:rPr lang="pt-BR" sz="1100" dirty="0">
                          <a:latin typeface="Quicksand Light" pitchFamily="2" charset="0"/>
                        </a:rPr>
                        <a:t>Não possui hot </a:t>
                      </a:r>
                      <a:r>
                        <a:rPr lang="pt-BR" sz="1100" dirty="0" err="1">
                          <a:latin typeface="Quicksand Light" pitchFamily="2" charset="0"/>
                        </a:rPr>
                        <a:t>reload</a:t>
                      </a:r>
                      <a:r>
                        <a:rPr lang="pt-BR" sz="1100" dirty="0">
                          <a:latin typeface="Quicksand Light" pitchFamily="2" charset="0"/>
                        </a:rPr>
                        <a:t>, sendo necessário aguardar o build para visualizar as mudanças. Ambos,  Android e  iOS possuem um framework oficial de testes com um conjuntos de testes básicos já sugeridos pela plataforma.</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80960242"/>
                  </a:ext>
                </a:extLst>
              </a:tr>
              <a:tr h="613229">
                <a:tc vMerge="1">
                  <a:txBody>
                    <a:bodyPr/>
                    <a:lstStyle/>
                    <a:p>
                      <a:pPr algn="r"/>
                      <a:endParaRPr lang="pt-BR" sz="1600" dirty="0">
                        <a:latin typeface="Quicksand Light" pitchFamily="2" charset="0"/>
                      </a:endParaRPr>
                    </a:p>
                  </a:txBody>
                  <a:tcPr anchor="ctr"/>
                </a:tc>
                <a:tc gridSpan="3">
                  <a:txBody>
                    <a:bodyPr/>
                    <a:lstStyle/>
                    <a:p>
                      <a:r>
                        <a:rPr lang="pt-BR" sz="1100" dirty="0">
                          <a:latin typeface="Quicksand Light" pitchFamily="2" charset="0"/>
                        </a:rPr>
                        <a:t>Justificativa nota: </a:t>
                      </a:r>
                      <a:r>
                        <a:rPr lang="pt-BR" sz="1100" dirty="0" err="1">
                          <a:latin typeface="Quicksand Light" pitchFamily="2" charset="0"/>
                        </a:rPr>
                        <a:t>Flutter</a:t>
                      </a:r>
                      <a:r>
                        <a:rPr lang="pt-BR" sz="1100" dirty="0">
                          <a:latin typeface="Quicksand Light" pitchFamily="2" charset="0"/>
                        </a:rPr>
                        <a:t> tem uma plataforma de desenvolvimento bastante completa com hot </a:t>
                      </a:r>
                      <a:r>
                        <a:rPr lang="pt-BR" sz="1100" dirty="0" err="1">
                          <a:latin typeface="Quicksand Light" pitchFamily="2" charset="0"/>
                        </a:rPr>
                        <a:t>reload</a:t>
                      </a:r>
                      <a:r>
                        <a:rPr lang="pt-BR" sz="1100" dirty="0">
                          <a:latin typeface="Quicksand Light" pitchFamily="2" charset="0"/>
                        </a:rPr>
                        <a:t> e ferramentas de testes integrados da plataforma, que foi o diferencial em relação ao </a:t>
                      </a:r>
                      <a:r>
                        <a:rPr lang="pt-BR" sz="1100" dirty="0" err="1">
                          <a:latin typeface="Quicksand Light" pitchFamily="2" charset="0"/>
                        </a:rPr>
                        <a:t>React</a:t>
                      </a:r>
                      <a:r>
                        <a:rPr lang="pt-BR" sz="1100" dirty="0">
                          <a:latin typeface="Quicksand Light" pitchFamily="2" charset="0"/>
                        </a:rPr>
                        <a:t> que se utiliza de produtos/frameworks de terceiros. Já a versão nativa não possuem a funcionalidade de hot </a:t>
                      </a:r>
                      <a:r>
                        <a:rPr lang="pt-BR" sz="1100" dirty="0" err="1">
                          <a:latin typeface="Quicksand Light" pitchFamily="2" charset="0"/>
                        </a:rPr>
                        <a:t>reload</a:t>
                      </a:r>
                      <a:r>
                        <a:rPr lang="pt-BR" sz="1100" dirty="0">
                          <a:latin typeface="Quicksand Light" pitchFamily="2" charset="0"/>
                        </a:rPr>
                        <a:t> que ajuda na produtividade do time de desenvolvimento.</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pPr algn="ctr"/>
                      <a:endParaRPr lang="pt-BR" sz="1200" dirty="0">
                        <a:latin typeface="Quicksand Light" pitchFamily="2" charset="0"/>
                      </a:endParaRPr>
                    </a:p>
                  </a:txBody>
                  <a:tcPr anchor="ctr"/>
                </a:tc>
                <a:tc hMerge="1">
                  <a:txBody>
                    <a:bodyPr/>
                    <a:lstStyle/>
                    <a:p>
                      <a:pPr algn="ctr"/>
                      <a:endParaRPr lang="pt-BR" sz="1200" dirty="0">
                        <a:latin typeface="Quicksand Light" pitchFamily="2" charset="0"/>
                      </a:endParaRPr>
                    </a:p>
                  </a:txBody>
                  <a:tcPr anchor="ctr"/>
                </a:tc>
                <a:extLst>
                  <a:ext uri="{0D108BD9-81ED-4DB2-BD59-A6C34878D82A}">
                    <a16:rowId xmlns:a16="http://schemas.microsoft.com/office/drawing/2014/main" val="4285828374"/>
                  </a:ext>
                </a:extLst>
              </a:tr>
            </a:tbl>
          </a:graphicData>
        </a:graphic>
      </p:graphicFrame>
    </p:spTree>
    <p:extLst>
      <p:ext uri="{BB962C8B-B14F-4D97-AF65-F5344CB8AC3E}">
        <p14:creationId xmlns:p14="http://schemas.microsoft.com/office/powerpoint/2010/main" val="92319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a 2">
            <a:extLst>
              <a:ext uri="{FF2B5EF4-FFF2-40B4-BE49-F238E27FC236}">
                <a16:creationId xmlns:a16="http://schemas.microsoft.com/office/drawing/2014/main" id="{80A5A482-0305-4230-B977-A1F4ADA7211E}"/>
              </a:ext>
            </a:extLst>
          </p:cNvPr>
          <p:cNvGraphicFramePr>
            <a:graphicFrameLocks noGrp="1"/>
          </p:cNvGraphicFramePr>
          <p:nvPr>
            <p:extLst>
              <p:ext uri="{D42A27DB-BD31-4B8C-83A1-F6EECF244321}">
                <p14:modId xmlns:p14="http://schemas.microsoft.com/office/powerpoint/2010/main" val="2228861431"/>
              </p:ext>
            </p:extLst>
          </p:nvPr>
        </p:nvGraphicFramePr>
        <p:xfrm>
          <a:off x="0" y="911225"/>
          <a:ext cx="12192000" cy="5946773"/>
        </p:xfrm>
        <a:graphic>
          <a:graphicData uri="http://schemas.openxmlformats.org/drawingml/2006/table">
            <a:tbl>
              <a:tblPr firstRow="1" bandRow="1">
                <a:tableStyleId>{5FD0F851-EC5A-4D38-B0AD-8093EC10F338}</a:tableStyleId>
              </a:tblPr>
              <a:tblGrid>
                <a:gridCol w="6096000">
                  <a:extLst>
                    <a:ext uri="{9D8B030D-6E8A-4147-A177-3AD203B41FA5}">
                      <a16:colId xmlns:a16="http://schemas.microsoft.com/office/drawing/2014/main" val="3560747985"/>
                    </a:ext>
                  </a:extLst>
                </a:gridCol>
                <a:gridCol w="6096000">
                  <a:extLst>
                    <a:ext uri="{9D8B030D-6E8A-4147-A177-3AD203B41FA5}">
                      <a16:colId xmlns:a16="http://schemas.microsoft.com/office/drawing/2014/main" val="3915711457"/>
                    </a:ext>
                  </a:extLst>
                </a:gridCol>
              </a:tblGrid>
              <a:tr h="629068">
                <a:tc>
                  <a:txBody>
                    <a:bodyPr/>
                    <a:lstStyle/>
                    <a:p>
                      <a:pPr algn="ctr"/>
                      <a:r>
                        <a:rPr lang="pt-BR" sz="2000" dirty="0">
                          <a:latin typeface="Quicksand" pitchFamily="2" charset="0"/>
                        </a:rPr>
                        <a:t>Cross Platform</a:t>
                      </a:r>
                    </a:p>
                  </a:txBody>
                  <a:tcPr anchor="ctr"/>
                </a:tc>
                <a:tc>
                  <a:txBody>
                    <a:bodyPr/>
                    <a:lstStyle/>
                    <a:p>
                      <a:pPr algn="ctr"/>
                      <a:r>
                        <a:rPr lang="pt-BR" sz="2000" dirty="0">
                          <a:latin typeface="Quicksand" pitchFamily="2" charset="0"/>
                        </a:rPr>
                        <a:t>Nativo</a:t>
                      </a:r>
                    </a:p>
                  </a:txBody>
                  <a:tcPr anchor="ctr"/>
                </a:tc>
                <a:extLst>
                  <a:ext uri="{0D108BD9-81ED-4DB2-BD59-A6C34878D82A}">
                    <a16:rowId xmlns:a16="http://schemas.microsoft.com/office/drawing/2014/main" val="3888293593"/>
                  </a:ext>
                </a:extLst>
              </a:tr>
              <a:tr h="629069">
                <a:tc>
                  <a:txBody>
                    <a:bodyPr/>
                    <a:lstStyle/>
                    <a:p>
                      <a:pPr lvl="0" algn="l">
                        <a:buNone/>
                      </a:pPr>
                      <a:r>
                        <a:rPr lang="pt-BR" sz="1400">
                          <a:latin typeface="Quicksand Light" pitchFamily="2" charset="0"/>
                        </a:rPr>
                        <a:t>O desenvolvimento tende a ser mais genérico, não direcionado a uma plataforma especifica. </a:t>
                      </a:r>
                      <a:endParaRPr lang="pt-BR" sz="1400" dirty="0">
                        <a:latin typeface="Quicksand Light" pitchFamily="2" charset="0"/>
                      </a:endParaRPr>
                    </a:p>
                  </a:txBody>
                  <a:tcPr anchor="ctr"/>
                </a:tc>
                <a:tc>
                  <a:txBody>
                    <a:bodyPr/>
                    <a:lstStyle/>
                    <a:p>
                      <a:pPr algn="l"/>
                      <a:r>
                        <a:rPr lang="pt-BR" sz="1400" dirty="0">
                          <a:latin typeface="Quicksand Light" pitchFamily="2" charset="0"/>
                        </a:rPr>
                        <a:t>O desenvolvimento tende a ser mais direcionado à plataforma</a:t>
                      </a:r>
                    </a:p>
                  </a:txBody>
                  <a:tcPr anchor="ctr"/>
                </a:tc>
                <a:extLst>
                  <a:ext uri="{0D108BD9-81ED-4DB2-BD59-A6C34878D82A}">
                    <a16:rowId xmlns:a16="http://schemas.microsoft.com/office/drawing/2014/main" val="1124331179"/>
                  </a:ext>
                </a:extLst>
              </a:tr>
              <a:tr h="629069">
                <a:tc>
                  <a:txBody>
                    <a:bodyPr/>
                    <a:lstStyle/>
                    <a:p>
                      <a:pPr lvl="0" algn="l">
                        <a:buNone/>
                      </a:pPr>
                      <a:r>
                        <a:rPr lang="pt-BR" sz="1400" b="0" u="none" strike="noStrike" noProof="0">
                          <a:latin typeface="Quicksand Light" pitchFamily="2" charset="0"/>
                        </a:rPr>
                        <a:t>Base de código comum entre as plataformas, ou seja, o código único para rodar em iOS e Android.</a:t>
                      </a:r>
                      <a:endParaRPr lang="en-US" sz="1400" dirty="0">
                        <a:latin typeface="Quicksand Light" pitchFamily="2" charset="0"/>
                      </a:endParaRPr>
                    </a:p>
                  </a:txBody>
                  <a:tcPr anchor="ctr"/>
                </a:tc>
                <a:tc>
                  <a:txBody>
                    <a:bodyPr/>
                    <a:lstStyle/>
                    <a:p>
                      <a:pPr lvl="0" algn="l">
                        <a:buNone/>
                      </a:pPr>
                      <a:r>
                        <a:rPr lang="pt-BR" sz="1400" b="0" u="none" strike="noStrike" noProof="0">
                          <a:latin typeface="Quicksand Light" pitchFamily="2" charset="0"/>
                        </a:rPr>
                        <a:t>Uma base de código entre aplicativos para a mesma plataforma.</a:t>
                      </a:r>
                      <a:endParaRPr lang="en-US" sz="1400" dirty="0">
                        <a:latin typeface="Quicksand Light" pitchFamily="2" charset="0"/>
                      </a:endParaRPr>
                    </a:p>
                  </a:txBody>
                  <a:tcPr anchor="ctr"/>
                </a:tc>
                <a:extLst>
                  <a:ext uri="{0D108BD9-81ED-4DB2-BD59-A6C34878D82A}">
                    <a16:rowId xmlns:a16="http://schemas.microsoft.com/office/drawing/2014/main" val="2197680838"/>
                  </a:ext>
                </a:extLst>
              </a:tr>
              <a:tr h="629069">
                <a:tc>
                  <a:txBody>
                    <a:bodyPr/>
                    <a:lstStyle/>
                    <a:p>
                      <a:pPr lvl="0" algn="l">
                        <a:buNone/>
                      </a:pPr>
                      <a:r>
                        <a:rPr lang="pt-BR" sz="1400" b="0" u="none" strike="noStrike" noProof="0">
                          <a:latin typeface="Quicksand Light" pitchFamily="2" charset="0"/>
                        </a:rPr>
                        <a:t>Tende a exigir maior esforço de desenvolvimento para não impactar perfórmance</a:t>
                      </a:r>
                      <a:endParaRPr lang="en-US" sz="1400">
                        <a:latin typeface="Quicksand Light" pitchFamily="2" charset="0"/>
                      </a:endParaRPr>
                    </a:p>
                  </a:txBody>
                  <a:tcPr anchor="ctr"/>
                </a:tc>
                <a:tc>
                  <a:txBody>
                    <a:bodyPr/>
                    <a:lstStyle/>
                    <a:p>
                      <a:pPr lvl="0" algn="l">
                        <a:buNone/>
                      </a:pPr>
                      <a:r>
                        <a:rPr lang="pt-BR" sz="1400" b="0" u="none" strike="noStrike" noProof="0">
                          <a:latin typeface="Quicksand Light" pitchFamily="2" charset="0"/>
                        </a:rPr>
                        <a:t>Aplicativo tende a ser mais performático</a:t>
                      </a:r>
                      <a:endParaRPr lang="en-US" sz="1400" dirty="0">
                        <a:latin typeface="Quicksand Light" pitchFamily="2" charset="0"/>
                      </a:endParaRPr>
                    </a:p>
                  </a:txBody>
                  <a:tcPr anchor="ctr"/>
                </a:tc>
                <a:extLst>
                  <a:ext uri="{0D108BD9-81ED-4DB2-BD59-A6C34878D82A}">
                    <a16:rowId xmlns:a16="http://schemas.microsoft.com/office/drawing/2014/main" val="633699668"/>
                  </a:ext>
                </a:extLst>
              </a:tr>
              <a:tr h="838198">
                <a:tc>
                  <a:txBody>
                    <a:bodyPr/>
                    <a:lstStyle/>
                    <a:p>
                      <a:pPr lvl="0" algn="l">
                        <a:buNone/>
                      </a:pPr>
                      <a:r>
                        <a:rPr lang="pt-BR" sz="1400" b="0" u="none" strike="noStrike" noProof="0">
                          <a:latin typeface="Quicksand Light" pitchFamily="2" charset="0"/>
                        </a:rPr>
                        <a:t>Exige maior esforço de desenvolvimento para que o comportamento do código (UI) seja mais próximo ao que o usuário da plataforma está acostumado</a:t>
                      </a:r>
                      <a:endParaRPr lang="en-US" sz="2000">
                        <a:latin typeface="Quicksand Light" pitchFamily="2" charset="0"/>
                      </a:endParaRPr>
                    </a:p>
                  </a:txBody>
                  <a:tcPr anchor="ctr"/>
                </a:tc>
                <a:tc>
                  <a:txBody>
                    <a:bodyPr/>
                    <a:lstStyle/>
                    <a:p>
                      <a:pPr lvl="0" algn="l">
                        <a:buNone/>
                      </a:pPr>
                      <a:r>
                        <a:rPr lang="pt-BR" sz="1400" b="0" u="none" strike="noStrike" noProof="0">
                          <a:latin typeface="Quicksand Light" pitchFamily="2" charset="0"/>
                        </a:rPr>
                        <a:t>O App naturalmente tende a se comportar e aparentar o que o usuário da plataforma está acostumado</a:t>
                      </a:r>
                      <a:endParaRPr lang="en-US" sz="2000">
                        <a:latin typeface="Quicksand Light" pitchFamily="2" charset="0"/>
                      </a:endParaRPr>
                    </a:p>
                  </a:txBody>
                  <a:tcPr anchor="ctr"/>
                </a:tc>
                <a:extLst>
                  <a:ext uri="{0D108BD9-81ED-4DB2-BD59-A6C34878D82A}">
                    <a16:rowId xmlns:a16="http://schemas.microsoft.com/office/drawing/2014/main" val="3801490652"/>
                  </a:ext>
                </a:extLst>
              </a:tr>
              <a:tr h="629069">
                <a:tc>
                  <a:txBody>
                    <a:bodyPr/>
                    <a:lstStyle/>
                    <a:p>
                      <a:pPr lvl="0" algn="l">
                        <a:buNone/>
                      </a:pPr>
                      <a:r>
                        <a:rPr lang="pt-BR" sz="1400" b="0" u="none" strike="noStrike" noProof="0">
                          <a:latin typeface="Quicksand Light" pitchFamily="2" charset="0"/>
                        </a:rPr>
                        <a:t>Custo de desenvolvimento tende a ser menor</a:t>
                      </a:r>
                      <a:endParaRPr lang="en-US" sz="2000">
                        <a:latin typeface="Quicksand Light" pitchFamily="2" charset="0"/>
                      </a:endParaRPr>
                    </a:p>
                  </a:txBody>
                  <a:tcPr anchor="ctr"/>
                </a:tc>
                <a:tc>
                  <a:txBody>
                    <a:bodyPr/>
                    <a:lstStyle/>
                    <a:p>
                      <a:pPr lvl="0" algn="l">
                        <a:buNone/>
                      </a:pPr>
                      <a:r>
                        <a:rPr lang="pt-BR" sz="1400" b="0" u="none" strike="noStrike" noProof="0">
                          <a:latin typeface="Quicksand Light" pitchFamily="2" charset="0"/>
                        </a:rPr>
                        <a:t>Custo de desenvolvimento tende a ser maior</a:t>
                      </a:r>
                      <a:endParaRPr lang="en-US" sz="2000">
                        <a:latin typeface="Quicksand Light" pitchFamily="2" charset="0"/>
                      </a:endParaRPr>
                    </a:p>
                  </a:txBody>
                  <a:tcPr anchor="ctr"/>
                </a:tc>
                <a:extLst>
                  <a:ext uri="{0D108BD9-81ED-4DB2-BD59-A6C34878D82A}">
                    <a16:rowId xmlns:a16="http://schemas.microsoft.com/office/drawing/2014/main" val="1748247745"/>
                  </a:ext>
                </a:extLst>
              </a:tr>
              <a:tr h="629069">
                <a:tc>
                  <a:txBody>
                    <a:bodyPr/>
                    <a:lstStyle/>
                    <a:p>
                      <a:pPr lvl="0" algn="l">
                        <a:buNone/>
                      </a:pPr>
                      <a:r>
                        <a:rPr lang="pt-BR" sz="1400" b="0" u="none" strike="noStrike" noProof="0">
                          <a:latin typeface="Quicksand Light" pitchFamily="2" charset="0"/>
                        </a:rPr>
                        <a:t>Possível ambiente de desenvolvimento mais barato</a:t>
                      </a:r>
                      <a:endParaRPr lang="en-US" sz="2000">
                        <a:latin typeface="Quicksand Light" pitchFamily="2" charset="0"/>
                      </a:endParaRPr>
                    </a:p>
                  </a:txBody>
                  <a:tcPr anchor="ctr"/>
                </a:tc>
                <a:tc>
                  <a:txBody>
                    <a:bodyPr/>
                    <a:lstStyle/>
                    <a:p>
                      <a:pPr lvl="0" algn="l">
                        <a:buNone/>
                      </a:pPr>
                      <a:r>
                        <a:rPr lang="pt-BR" sz="1400" b="0" u="none" strike="noStrike" noProof="0">
                          <a:latin typeface="Quicksand Light" pitchFamily="2" charset="0"/>
                        </a:rPr>
                        <a:t>Ambiente de desenvolvimento mais caro (iOS)</a:t>
                      </a:r>
                      <a:endParaRPr lang="en-US" sz="2000">
                        <a:latin typeface="Quicksand Light" pitchFamily="2" charset="0"/>
                      </a:endParaRPr>
                    </a:p>
                  </a:txBody>
                  <a:tcPr anchor="ctr"/>
                </a:tc>
                <a:extLst>
                  <a:ext uri="{0D108BD9-81ED-4DB2-BD59-A6C34878D82A}">
                    <a16:rowId xmlns:a16="http://schemas.microsoft.com/office/drawing/2014/main" val="2950926595"/>
                  </a:ext>
                </a:extLst>
              </a:tr>
              <a:tr h="629068">
                <a:tc>
                  <a:txBody>
                    <a:bodyPr/>
                    <a:lstStyle/>
                    <a:p>
                      <a:pPr lvl="0" algn="l">
                        <a:buNone/>
                      </a:pPr>
                      <a:r>
                        <a:rPr lang="pt-BR" sz="1400" b="0" u="none" strike="noStrike" noProof="0" dirty="0">
                          <a:latin typeface="Quicksand Light" pitchFamily="2" charset="0"/>
                        </a:rPr>
                        <a:t>Equipe de desenvolvimento mais genérico</a:t>
                      </a:r>
                      <a:endParaRPr lang="en-US" sz="2000" dirty="0">
                        <a:latin typeface="Quicksand Light" pitchFamily="2" charset="0"/>
                      </a:endParaRPr>
                    </a:p>
                  </a:txBody>
                  <a:tcPr anchor="ctr"/>
                </a:tc>
                <a:tc>
                  <a:txBody>
                    <a:bodyPr/>
                    <a:lstStyle/>
                    <a:p>
                      <a:pPr lvl="0" algn="l">
                        <a:buNone/>
                      </a:pPr>
                      <a:r>
                        <a:rPr lang="pt-BR" sz="1400" b="0" u="none" strike="noStrike" noProof="0">
                          <a:latin typeface="Quicksand Light" pitchFamily="2" charset="0"/>
                        </a:rPr>
                        <a:t>Equipe de desenvolvimento mais específico, com tendência a ser segregado pela plataforma</a:t>
                      </a:r>
                      <a:endParaRPr lang="en-US" sz="2000" dirty="0">
                        <a:latin typeface="Quicksand Light" pitchFamily="2" charset="0"/>
                      </a:endParaRPr>
                    </a:p>
                  </a:txBody>
                  <a:tcPr anchor="ctr"/>
                </a:tc>
                <a:extLst>
                  <a:ext uri="{0D108BD9-81ED-4DB2-BD59-A6C34878D82A}">
                    <a16:rowId xmlns:a16="http://schemas.microsoft.com/office/drawing/2014/main" val="179045221"/>
                  </a:ext>
                </a:extLst>
              </a:tr>
              <a:tr h="705094">
                <a:tc>
                  <a:txBody>
                    <a:bodyPr/>
                    <a:lstStyle/>
                    <a:p>
                      <a:pPr lvl="0" algn="l">
                        <a:buNone/>
                      </a:pPr>
                      <a:r>
                        <a:rPr lang="pt-BR" sz="1400" b="0" u="none" strike="noStrike" noProof="0">
                          <a:latin typeface="Quicksand Light" pitchFamily="2" charset="0"/>
                        </a:rPr>
                        <a:t>Novas features da plataforma dependem de implementação no Flutter</a:t>
                      </a:r>
                      <a:endParaRPr lang="en-US" sz="2000" dirty="0">
                        <a:latin typeface="Quicksand Light" pitchFamily="2" charset="0"/>
                      </a:endParaRPr>
                    </a:p>
                  </a:txBody>
                  <a:tcPr anchor="ctr"/>
                </a:tc>
                <a:tc>
                  <a:txBody>
                    <a:bodyPr/>
                    <a:lstStyle/>
                    <a:p>
                      <a:pPr lvl="0" algn="l">
                        <a:buNone/>
                      </a:pPr>
                      <a:r>
                        <a:rPr lang="pt-BR" sz="1400" b="0" u="none" strike="noStrike" noProof="0" dirty="0">
                          <a:latin typeface="Quicksand Light" pitchFamily="2" charset="0"/>
                        </a:rPr>
                        <a:t>Novas </a:t>
                      </a:r>
                      <a:r>
                        <a:rPr lang="pt-BR" sz="1400" b="0" u="none" strike="noStrike" noProof="0" dirty="0" err="1">
                          <a:latin typeface="Quicksand Light" pitchFamily="2" charset="0"/>
                        </a:rPr>
                        <a:t>features</a:t>
                      </a:r>
                      <a:r>
                        <a:rPr lang="pt-BR" sz="1400" b="0" u="none" strike="noStrike" noProof="0" dirty="0">
                          <a:latin typeface="Quicksand Light" pitchFamily="2" charset="0"/>
                        </a:rPr>
                        <a:t> da plataforma estão naturalmente disponíveis</a:t>
                      </a:r>
                      <a:endParaRPr lang="en-US" sz="2000" dirty="0">
                        <a:latin typeface="Quicksand Light" pitchFamily="2" charset="0"/>
                      </a:endParaRPr>
                    </a:p>
                  </a:txBody>
                  <a:tcPr anchor="ctr"/>
                </a:tc>
                <a:extLst>
                  <a:ext uri="{0D108BD9-81ED-4DB2-BD59-A6C34878D82A}">
                    <a16:rowId xmlns:a16="http://schemas.microsoft.com/office/drawing/2014/main" val="2769276036"/>
                  </a:ext>
                </a:extLst>
              </a:tr>
            </a:tbl>
          </a:graphicData>
        </a:graphic>
      </p:graphicFrame>
      <p:sp>
        <p:nvSpPr>
          <p:cNvPr id="3" name="Título 2">
            <a:extLst>
              <a:ext uri="{FF2B5EF4-FFF2-40B4-BE49-F238E27FC236}">
                <a16:creationId xmlns:a16="http://schemas.microsoft.com/office/drawing/2014/main" id="{11BD3780-B853-4841-B617-063FB1FEB788}"/>
              </a:ext>
            </a:extLst>
          </p:cNvPr>
          <p:cNvSpPr>
            <a:spLocks noGrp="1"/>
          </p:cNvSpPr>
          <p:nvPr>
            <p:ph type="title"/>
          </p:nvPr>
        </p:nvSpPr>
        <p:spPr/>
        <p:txBody>
          <a:bodyPr/>
          <a:lstStyle/>
          <a:p>
            <a:r>
              <a:rPr lang="pt-BR" dirty="0"/>
              <a:t>Plataforma de desenvolvimento</a:t>
            </a:r>
          </a:p>
        </p:txBody>
      </p:sp>
      <p:sp>
        <p:nvSpPr>
          <p:cNvPr id="4" name="Subtítulo 3">
            <a:extLst>
              <a:ext uri="{FF2B5EF4-FFF2-40B4-BE49-F238E27FC236}">
                <a16:creationId xmlns:a16="http://schemas.microsoft.com/office/drawing/2014/main" id="{D358B09C-62FA-44A8-AD71-C0857DA19441}"/>
              </a:ext>
            </a:extLst>
          </p:cNvPr>
          <p:cNvSpPr>
            <a:spLocks noGrp="1"/>
          </p:cNvSpPr>
          <p:nvPr>
            <p:ph type="subTitle" idx="1"/>
          </p:nvPr>
        </p:nvSpPr>
        <p:spPr/>
        <p:txBody>
          <a:bodyPr>
            <a:normAutofit fontScale="92500" lnSpcReduction="10000"/>
          </a:bodyPr>
          <a:lstStyle/>
          <a:p>
            <a:r>
              <a:rPr lang="pt-BR" dirty="0"/>
              <a:t>Comparativo </a:t>
            </a:r>
            <a:r>
              <a:rPr lang="pt-BR" dirty="0" err="1"/>
              <a:t>cross</a:t>
            </a:r>
            <a:r>
              <a:rPr lang="pt-BR" dirty="0"/>
              <a:t> </a:t>
            </a:r>
            <a:r>
              <a:rPr lang="pt-BR" dirty="0" err="1"/>
              <a:t>platform</a:t>
            </a:r>
            <a:r>
              <a:rPr lang="pt-BR" dirty="0"/>
              <a:t> x plataforma nativa - conclusão</a:t>
            </a:r>
          </a:p>
        </p:txBody>
      </p:sp>
    </p:spTree>
    <p:extLst>
      <p:ext uri="{BB962C8B-B14F-4D97-AF65-F5344CB8AC3E}">
        <p14:creationId xmlns:p14="http://schemas.microsoft.com/office/powerpoint/2010/main" val="143238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16F613-9A7D-4D13-A435-BBFFFCD47B69}"/>
              </a:ext>
            </a:extLst>
          </p:cNvPr>
          <p:cNvSpPr>
            <a:spLocks noGrp="1"/>
          </p:cNvSpPr>
          <p:nvPr>
            <p:ph type="title"/>
          </p:nvPr>
        </p:nvSpPr>
        <p:spPr/>
        <p:txBody>
          <a:bodyPr/>
          <a:lstStyle/>
          <a:p>
            <a:r>
              <a:rPr lang="pt-BR" dirty="0"/>
              <a:t>Plataforma de desenvolvimento</a:t>
            </a:r>
          </a:p>
        </p:txBody>
      </p:sp>
      <p:sp>
        <p:nvSpPr>
          <p:cNvPr id="3" name="Subtítulo 2">
            <a:extLst>
              <a:ext uri="{FF2B5EF4-FFF2-40B4-BE49-F238E27FC236}">
                <a16:creationId xmlns:a16="http://schemas.microsoft.com/office/drawing/2014/main" id="{8F1C4949-83C3-4FFD-BC0E-F274EC2EA100}"/>
              </a:ext>
            </a:extLst>
          </p:cNvPr>
          <p:cNvSpPr>
            <a:spLocks noGrp="1"/>
          </p:cNvSpPr>
          <p:nvPr>
            <p:ph type="subTitle" idx="1"/>
          </p:nvPr>
        </p:nvSpPr>
        <p:spPr/>
        <p:txBody>
          <a:bodyPr>
            <a:normAutofit fontScale="92500" lnSpcReduction="10000"/>
          </a:bodyPr>
          <a:lstStyle/>
          <a:p>
            <a:r>
              <a:rPr lang="pt-BR" dirty="0"/>
              <a:t>Pesquisas e estatísticas de adoção</a:t>
            </a:r>
          </a:p>
        </p:txBody>
      </p:sp>
      <p:grpSp>
        <p:nvGrpSpPr>
          <p:cNvPr id="20" name="Agrupar 19">
            <a:extLst>
              <a:ext uri="{FF2B5EF4-FFF2-40B4-BE49-F238E27FC236}">
                <a16:creationId xmlns:a16="http://schemas.microsoft.com/office/drawing/2014/main" id="{FA71B5E5-B506-4BA3-987C-D167160E3D38}"/>
              </a:ext>
            </a:extLst>
          </p:cNvPr>
          <p:cNvGrpSpPr/>
          <p:nvPr/>
        </p:nvGrpSpPr>
        <p:grpSpPr>
          <a:xfrm>
            <a:off x="56708" y="914400"/>
            <a:ext cx="12135292" cy="5943600"/>
            <a:chOff x="56708" y="914400"/>
            <a:chExt cx="12135292" cy="5943600"/>
          </a:xfrm>
        </p:grpSpPr>
        <p:pic>
          <p:nvPicPr>
            <p:cNvPr id="5" name="Imagem 4" descr="Gráfico, Gráfico de linhas&#10;&#10;Descrição gerada automaticamente">
              <a:extLst>
                <a:ext uri="{FF2B5EF4-FFF2-40B4-BE49-F238E27FC236}">
                  <a16:creationId xmlns:a16="http://schemas.microsoft.com/office/drawing/2014/main" id="{96A5FA3B-3BBD-4C9E-9FCE-4016D63FC1BE}"/>
                </a:ext>
              </a:extLst>
            </p:cNvPr>
            <p:cNvPicPr>
              <a:picLocks noChangeAspect="1"/>
            </p:cNvPicPr>
            <p:nvPr/>
          </p:nvPicPr>
          <p:blipFill>
            <a:blip r:embed="rId2"/>
            <a:stretch>
              <a:fillRect/>
            </a:stretch>
          </p:blipFill>
          <p:spPr>
            <a:xfrm>
              <a:off x="7400798" y="1088297"/>
              <a:ext cx="4791202" cy="2699719"/>
            </a:xfrm>
            <a:prstGeom prst="rect">
              <a:avLst/>
            </a:prstGeom>
          </p:spPr>
        </p:pic>
        <p:pic>
          <p:nvPicPr>
            <p:cNvPr id="8" name="Imagem 7" descr="Gráfico, Gráfico de barras&#10;&#10;Descrição gerada automaticamente">
              <a:extLst>
                <a:ext uri="{FF2B5EF4-FFF2-40B4-BE49-F238E27FC236}">
                  <a16:creationId xmlns:a16="http://schemas.microsoft.com/office/drawing/2014/main" id="{062BB804-C3A1-43B7-8C7B-E23FF5D989B2}"/>
                </a:ext>
              </a:extLst>
            </p:cNvPr>
            <p:cNvPicPr>
              <a:picLocks noChangeAspect="1"/>
            </p:cNvPicPr>
            <p:nvPr/>
          </p:nvPicPr>
          <p:blipFill>
            <a:blip r:embed="rId3"/>
            <a:stretch>
              <a:fillRect/>
            </a:stretch>
          </p:blipFill>
          <p:spPr>
            <a:xfrm>
              <a:off x="663825" y="2086627"/>
              <a:ext cx="6096000" cy="3599145"/>
            </a:xfrm>
            <a:prstGeom prst="rect">
              <a:avLst/>
            </a:prstGeom>
          </p:spPr>
        </p:pic>
        <p:pic>
          <p:nvPicPr>
            <p:cNvPr id="10" name="Imagem 9" descr="Padrão do plano de fundo&#10;&#10;Descrição gerada automaticamente">
              <a:extLst>
                <a:ext uri="{FF2B5EF4-FFF2-40B4-BE49-F238E27FC236}">
                  <a16:creationId xmlns:a16="http://schemas.microsoft.com/office/drawing/2014/main" id="{A1A9885B-112A-4088-97BC-7D7EEBDDBEE5}"/>
                </a:ext>
              </a:extLst>
            </p:cNvPr>
            <p:cNvPicPr>
              <a:picLocks noChangeAspect="1"/>
            </p:cNvPicPr>
            <p:nvPr/>
          </p:nvPicPr>
          <p:blipFill>
            <a:blip r:embed="rId4"/>
            <a:stretch>
              <a:fillRect/>
            </a:stretch>
          </p:blipFill>
          <p:spPr>
            <a:xfrm>
              <a:off x="7400798" y="3886200"/>
              <a:ext cx="4791202" cy="2971800"/>
            </a:xfrm>
            <a:prstGeom prst="rect">
              <a:avLst/>
            </a:prstGeom>
          </p:spPr>
        </p:pic>
        <p:pic>
          <p:nvPicPr>
            <p:cNvPr id="3074" name="Picture 2" descr="Google">
              <a:extLst>
                <a:ext uri="{FF2B5EF4-FFF2-40B4-BE49-F238E27FC236}">
                  <a16:creationId xmlns:a16="http://schemas.microsoft.com/office/drawing/2014/main" id="{1BAAD8AC-8BCF-4EBD-8C2A-C84BF387EF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6544360" y="2222156"/>
              <a:ext cx="1234286" cy="432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448F2B2-5BB4-4674-AF35-2E70D04890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6057918" y="5156100"/>
              <a:ext cx="2196610" cy="432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tatista - The Statistics Portal for Market Data, Market Research and  Market Studies">
              <a:extLst>
                <a:ext uri="{FF2B5EF4-FFF2-40B4-BE49-F238E27FC236}">
                  <a16:creationId xmlns:a16="http://schemas.microsoft.com/office/drawing/2014/main" id="{425F3010-5356-4189-AFAC-466663EF60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616747" y="3572016"/>
              <a:ext cx="1778909" cy="432000"/>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47963139-E3F0-4A07-A06E-AB01A7341ACC}"/>
                </a:ext>
              </a:extLst>
            </p:cNvPr>
            <p:cNvSpPr txBox="1"/>
            <p:nvPr/>
          </p:nvSpPr>
          <p:spPr>
            <a:xfrm rot="16200000">
              <a:off x="6824790" y="2102891"/>
              <a:ext cx="1595718" cy="276999"/>
            </a:xfrm>
            <a:prstGeom prst="rect">
              <a:avLst/>
            </a:prstGeom>
            <a:noFill/>
          </p:spPr>
          <p:txBody>
            <a:bodyPr wrap="square" rtlCol="0">
              <a:spAutoFit/>
            </a:bodyPr>
            <a:lstStyle/>
            <a:p>
              <a:pPr algn="ctr"/>
              <a:r>
                <a:rPr lang="pt-BR" sz="1200" dirty="0" err="1">
                  <a:latin typeface="Quicksand Light" pitchFamily="2" charset="0"/>
                </a:rPr>
                <a:t>trends</a:t>
              </a:r>
              <a:r>
                <a:rPr lang="pt-BR" sz="1200" dirty="0">
                  <a:latin typeface="Quicksand Light" pitchFamily="2" charset="0"/>
                </a:rPr>
                <a:t> de 5 anos</a:t>
              </a:r>
            </a:p>
          </p:txBody>
        </p:sp>
        <p:sp>
          <p:nvSpPr>
            <p:cNvPr id="16" name="CaixaDeTexto 15">
              <a:extLst>
                <a:ext uri="{FF2B5EF4-FFF2-40B4-BE49-F238E27FC236}">
                  <a16:creationId xmlns:a16="http://schemas.microsoft.com/office/drawing/2014/main" id="{93781E8B-CFF1-41DD-ACB7-9374F505F7CC}"/>
                </a:ext>
              </a:extLst>
            </p:cNvPr>
            <p:cNvSpPr txBox="1"/>
            <p:nvPr/>
          </p:nvSpPr>
          <p:spPr>
            <a:xfrm rot="16200000">
              <a:off x="6524347" y="5233598"/>
              <a:ext cx="2196606" cy="276999"/>
            </a:xfrm>
            <a:prstGeom prst="rect">
              <a:avLst/>
            </a:prstGeom>
            <a:noFill/>
          </p:spPr>
          <p:txBody>
            <a:bodyPr wrap="square" rtlCol="0">
              <a:spAutoFit/>
            </a:bodyPr>
            <a:lstStyle/>
            <a:p>
              <a:pPr algn="ctr"/>
              <a:r>
                <a:rPr lang="pt-BR" sz="1200" dirty="0">
                  <a:solidFill>
                    <a:schemeClr val="bg1"/>
                  </a:solidFill>
                  <a:latin typeface="Quicksand Light" pitchFamily="2" charset="0"/>
                </a:rPr>
                <a:t>+ desejadas pelos </a:t>
              </a:r>
              <a:r>
                <a:rPr lang="pt-BR" sz="1200" dirty="0" err="1">
                  <a:solidFill>
                    <a:schemeClr val="bg1"/>
                  </a:solidFill>
                  <a:latin typeface="Quicksand Light" pitchFamily="2" charset="0"/>
                </a:rPr>
                <a:t>devs</a:t>
              </a:r>
              <a:r>
                <a:rPr lang="pt-BR" sz="1200" dirty="0">
                  <a:solidFill>
                    <a:schemeClr val="bg1"/>
                  </a:solidFill>
                  <a:latin typeface="Quicksand Light" pitchFamily="2" charset="0"/>
                </a:rPr>
                <a:t> 2020</a:t>
              </a:r>
            </a:p>
          </p:txBody>
        </p:sp>
        <p:sp>
          <p:nvSpPr>
            <p:cNvPr id="17" name="CaixaDeTexto 16">
              <a:extLst>
                <a:ext uri="{FF2B5EF4-FFF2-40B4-BE49-F238E27FC236}">
                  <a16:creationId xmlns:a16="http://schemas.microsoft.com/office/drawing/2014/main" id="{E36B898D-E725-4B20-9FCB-8B9A8D0C1B0E}"/>
                </a:ext>
              </a:extLst>
            </p:cNvPr>
            <p:cNvSpPr txBox="1"/>
            <p:nvPr/>
          </p:nvSpPr>
          <p:spPr>
            <a:xfrm rot="16200000">
              <a:off x="-172938" y="3649517"/>
              <a:ext cx="1595718" cy="276999"/>
            </a:xfrm>
            <a:prstGeom prst="rect">
              <a:avLst/>
            </a:prstGeom>
            <a:noFill/>
          </p:spPr>
          <p:txBody>
            <a:bodyPr wrap="square" rtlCol="0">
              <a:spAutoFit/>
            </a:bodyPr>
            <a:lstStyle/>
            <a:p>
              <a:pPr algn="ctr"/>
              <a:r>
                <a:rPr lang="pt-BR" sz="1200" dirty="0">
                  <a:latin typeface="Quicksand Light" pitchFamily="2" charset="0"/>
                </a:rPr>
                <a:t>Adoção</a:t>
              </a:r>
            </a:p>
          </p:txBody>
        </p:sp>
        <p:cxnSp>
          <p:nvCxnSpPr>
            <p:cNvPr id="14" name="Conector reto 13">
              <a:extLst>
                <a:ext uri="{FF2B5EF4-FFF2-40B4-BE49-F238E27FC236}">
                  <a16:creationId xmlns:a16="http://schemas.microsoft.com/office/drawing/2014/main" id="{D71BAACF-8567-4DA2-9795-4FA526C607EF}"/>
                </a:ext>
              </a:extLst>
            </p:cNvPr>
            <p:cNvCxnSpPr/>
            <p:nvPr/>
          </p:nvCxnSpPr>
          <p:spPr>
            <a:xfrm>
              <a:off x="6849035" y="914400"/>
              <a:ext cx="0" cy="5943600"/>
            </a:xfrm>
            <a:prstGeom prst="line">
              <a:avLst/>
            </a:prstGeom>
            <a:ln>
              <a:solidFill>
                <a:srgbClr val="66BFFF"/>
              </a:solidFill>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28F354F4-919E-4D64-834E-19400A3FA016}"/>
                </a:ext>
              </a:extLst>
            </p:cNvPr>
            <p:cNvCxnSpPr>
              <a:cxnSpLocks/>
            </p:cNvCxnSpPr>
            <p:nvPr/>
          </p:nvCxnSpPr>
          <p:spPr>
            <a:xfrm>
              <a:off x="6849035" y="3761122"/>
              <a:ext cx="5342965" cy="0"/>
            </a:xfrm>
            <a:prstGeom prst="line">
              <a:avLst/>
            </a:prstGeom>
            <a:ln>
              <a:solidFill>
                <a:srgbClr val="66B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201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B34DD0-AF5C-4C47-9047-405E772A5ECA}"/>
              </a:ext>
            </a:extLst>
          </p:cNvPr>
          <p:cNvSpPr>
            <a:spLocks noGrp="1"/>
          </p:cNvSpPr>
          <p:nvPr>
            <p:ph type="title"/>
          </p:nvPr>
        </p:nvSpPr>
        <p:spPr/>
        <p:txBody>
          <a:bodyPr/>
          <a:lstStyle/>
          <a:p>
            <a:r>
              <a:rPr lang="pt-BR" dirty="0"/>
              <a:t>Plataforma de desenvolvimento</a:t>
            </a:r>
          </a:p>
        </p:txBody>
      </p:sp>
      <p:sp>
        <p:nvSpPr>
          <p:cNvPr id="3" name="Subtítulo 2">
            <a:extLst>
              <a:ext uri="{FF2B5EF4-FFF2-40B4-BE49-F238E27FC236}">
                <a16:creationId xmlns:a16="http://schemas.microsoft.com/office/drawing/2014/main" id="{59E12DF7-4C74-442D-A2A6-E52A690F8821}"/>
              </a:ext>
            </a:extLst>
          </p:cNvPr>
          <p:cNvSpPr>
            <a:spLocks noGrp="1"/>
          </p:cNvSpPr>
          <p:nvPr>
            <p:ph type="subTitle" idx="1"/>
          </p:nvPr>
        </p:nvSpPr>
        <p:spPr/>
        <p:txBody>
          <a:bodyPr>
            <a:normAutofit fontScale="85000" lnSpcReduction="10000"/>
          </a:bodyPr>
          <a:lstStyle/>
          <a:p>
            <a:r>
              <a:rPr lang="pt-BR" dirty="0"/>
              <a:t>Ponderações sobre a recomendação </a:t>
            </a:r>
            <a:r>
              <a:rPr lang="pt-BR" dirty="0" err="1"/>
              <a:t>React</a:t>
            </a:r>
            <a:r>
              <a:rPr lang="pt-BR" dirty="0"/>
              <a:t> </a:t>
            </a:r>
            <a:r>
              <a:rPr lang="pt-BR" dirty="0" err="1"/>
              <a:t>Native</a:t>
            </a:r>
            <a:r>
              <a:rPr lang="pt-BR" dirty="0"/>
              <a:t> + plataforma nativa</a:t>
            </a:r>
          </a:p>
        </p:txBody>
      </p:sp>
      <p:sp>
        <p:nvSpPr>
          <p:cNvPr id="26" name="CaixaDeTexto 25">
            <a:extLst>
              <a:ext uri="{FF2B5EF4-FFF2-40B4-BE49-F238E27FC236}">
                <a16:creationId xmlns:a16="http://schemas.microsoft.com/office/drawing/2014/main" id="{EECCE117-4578-4849-9AE9-F84B5FC643AF}"/>
              </a:ext>
            </a:extLst>
          </p:cNvPr>
          <p:cNvSpPr txBox="1"/>
          <p:nvPr/>
        </p:nvSpPr>
        <p:spPr>
          <a:xfrm>
            <a:off x="0" y="925075"/>
            <a:ext cx="12191999" cy="1323439"/>
          </a:xfrm>
          <a:prstGeom prst="rect">
            <a:avLst/>
          </a:prstGeom>
          <a:solidFill>
            <a:srgbClr val="525252"/>
          </a:solidFill>
        </p:spPr>
        <p:txBody>
          <a:bodyPr wrap="square" rtlCol="0" anchor="t">
            <a:noAutofit/>
          </a:bodyPr>
          <a:lstStyle/>
          <a:p>
            <a:pPr>
              <a:spcAft>
                <a:spcPts val="1200"/>
              </a:spcAft>
            </a:pPr>
            <a:r>
              <a:rPr lang="pt-BR" sz="1600" dirty="0">
                <a:solidFill>
                  <a:schemeClr val="bg1"/>
                </a:solidFill>
                <a:latin typeface="Quicksand Light" pitchFamily="2" charset="0"/>
              </a:rPr>
              <a:t>Após análise conjunta de aspectos técnicos e do contexto tecnológico da VR, entendemos que o REACT </a:t>
            </a:r>
            <a:r>
              <a:rPr lang="pt-BR" sz="1600" dirty="0" err="1">
                <a:solidFill>
                  <a:schemeClr val="bg1"/>
                </a:solidFill>
                <a:latin typeface="Quicksand Light" pitchFamily="2" charset="0"/>
              </a:rPr>
              <a:t>Native</a:t>
            </a:r>
            <a:r>
              <a:rPr lang="pt-BR" sz="1600" dirty="0">
                <a:solidFill>
                  <a:schemeClr val="bg1"/>
                </a:solidFill>
                <a:latin typeface="Quicksand Light" pitchFamily="2" charset="0"/>
              </a:rPr>
              <a:t> é a melhor opção de plataforma para o reaproveitamento potencial de iniciativas pregressas e baixa perda de benefícios tecnológicos.</a:t>
            </a:r>
          </a:p>
          <a:p>
            <a:pPr>
              <a:spcAft>
                <a:spcPts val="1200"/>
              </a:spcAft>
            </a:pPr>
            <a:r>
              <a:rPr lang="pt-BR" sz="1600" dirty="0">
                <a:solidFill>
                  <a:schemeClr val="bg1"/>
                </a:solidFill>
                <a:latin typeface="Quicksand Light" pitchFamily="2" charset="0"/>
              </a:rPr>
              <a:t>Em complemento a este direcionamento, também recomendamos que alguns elementos sejam implementados em plataforma nativa para benefício da usabilidade, mecanismos de controle e segurança do aplicativo.</a:t>
            </a:r>
          </a:p>
        </p:txBody>
      </p:sp>
      <p:grpSp>
        <p:nvGrpSpPr>
          <p:cNvPr id="31" name="Agrupar 30">
            <a:extLst>
              <a:ext uri="{FF2B5EF4-FFF2-40B4-BE49-F238E27FC236}">
                <a16:creationId xmlns:a16="http://schemas.microsoft.com/office/drawing/2014/main" id="{AC8899C5-4C5F-4EA0-98FC-6E161FFC689B}"/>
              </a:ext>
            </a:extLst>
          </p:cNvPr>
          <p:cNvGrpSpPr/>
          <p:nvPr/>
        </p:nvGrpSpPr>
        <p:grpSpPr>
          <a:xfrm>
            <a:off x="233306" y="2549100"/>
            <a:ext cx="11725386" cy="4035717"/>
            <a:chOff x="278772" y="2630892"/>
            <a:chExt cx="11725386" cy="4035717"/>
          </a:xfrm>
        </p:grpSpPr>
        <p:pic>
          <p:nvPicPr>
            <p:cNvPr id="18" name="Imagem 17">
              <a:extLst>
                <a:ext uri="{FF2B5EF4-FFF2-40B4-BE49-F238E27FC236}">
                  <a16:creationId xmlns:a16="http://schemas.microsoft.com/office/drawing/2014/main" id="{219E6095-DAEC-4FA2-8688-26AF4CB6552E}"/>
                </a:ext>
              </a:extLst>
            </p:cNvPr>
            <p:cNvPicPr>
              <a:picLocks noChangeAspect="1"/>
            </p:cNvPicPr>
            <p:nvPr/>
          </p:nvPicPr>
          <p:blipFill>
            <a:blip r:embed="rId2"/>
            <a:stretch>
              <a:fillRect/>
            </a:stretch>
          </p:blipFill>
          <p:spPr>
            <a:xfrm>
              <a:off x="278772" y="4108750"/>
              <a:ext cx="1103222" cy="1080000"/>
            </a:xfrm>
            <a:prstGeom prst="rect">
              <a:avLst/>
            </a:prstGeom>
          </p:spPr>
        </p:pic>
        <p:grpSp>
          <p:nvGrpSpPr>
            <p:cNvPr id="30" name="Agrupar 29">
              <a:extLst>
                <a:ext uri="{FF2B5EF4-FFF2-40B4-BE49-F238E27FC236}">
                  <a16:creationId xmlns:a16="http://schemas.microsoft.com/office/drawing/2014/main" id="{95A7A571-3064-4A30-BEB6-1E933646EB91}"/>
                </a:ext>
              </a:extLst>
            </p:cNvPr>
            <p:cNvGrpSpPr/>
            <p:nvPr/>
          </p:nvGrpSpPr>
          <p:grpSpPr>
            <a:xfrm>
              <a:off x="1901557" y="2630892"/>
              <a:ext cx="4791518" cy="4035717"/>
              <a:chOff x="2221764" y="2630892"/>
              <a:chExt cx="4791518" cy="4035717"/>
            </a:xfrm>
          </p:grpSpPr>
          <p:sp>
            <p:nvSpPr>
              <p:cNvPr id="29" name="Retângulo: Cantos Arredondados 28">
                <a:extLst>
                  <a:ext uri="{FF2B5EF4-FFF2-40B4-BE49-F238E27FC236}">
                    <a16:creationId xmlns:a16="http://schemas.microsoft.com/office/drawing/2014/main" id="{594F4C02-8BC5-44FD-AC60-8E4D81182611}"/>
                  </a:ext>
                </a:extLst>
              </p:cNvPr>
              <p:cNvSpPr/>
              <p:nvPr/>
            </p:nvSpPr>
            <p:spPr>
              <a:xfrm>
                <a:off x="2221764" y="2630892"/>
                <a:ext cx="4791518" cy="4035717"/>
              </a:xfrm>
              <a:prstGeom prst="roundRect">
                <a:avLst>
                  <a:gd name="adj" fmla="val 4419"/>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extBox 21">
                <a:extLst>
                  <a:ext uri="{FF2B5EF4-FFF2-40B4-BE49-F238E27FC236}">
                    <a16:creationId xmlns:a16="http://schemas.microsoft.com/office/drawing/2014/main" id="{73D50F15-E3D8-48B2-AA66-B8528AE7ED1D}"/>
                  </a:ext>
                </a:extLst>
              </p:cNvPr>
              <p:cNvSpPr txBox="1"/>
              <p:nvPr/>
            </p:nvSpPr>
            <p:spPr>
              <a:xfrm>
                <a:off x="2309763" y="4049622"/>
                <a:ext cx="4615521" cy="1323439"/>
              </a:xfrm>
              <a:prstGeom prst="rect">
                <a:avLst/>
              </a:prstGeom>
              <a:noFill/>
            </p:spPr>
            <p:txBody>
              <a:bodyPr wrap="square" lIns="0" rIns="0" rtlCol="0" anchor="t">
                <a:spAutoFit/>
              </a:bodyPr>
              <a:lstStyle/>
              <a:p>
                <a:pPr marL="171450" indent="-171450">
                  <a:spcAft>
                    <a:spcPts val="1200"/>
                  </a:spcAft>
                  <a:buFont typeface="Arial" panose="020B0604020202020204" pitchFamily="34" charset="0"/>
                  <a:buChar char="•"/>
                </a:pPr>
                <a:r>
                  <a:rPr lang="pt-BR" sz="1200" dirty="0">
                    <a:solidFill>
                      <a:schemeClr val="tx1">
                        <a:lumMod val="65000"/>
                        <a:lumOff val="35000"/>
                      </a:schemeClr>
                    </a:solidFill>
                    <a:latin typeface="Quicksand Light" pitchFamily="2" charset="0"/>
                  </a:rPr>
                  <a:t>Aproveitar </a:t>
                </a:r>
                <a:r>
                  <a:rPr lang="pt-BR" sz="1200" dirty="0" err="1">
                    <a:solidFill>
                      <a:schemeClr val="tx1">
                        <a:lumMod val="65000"/>
                        <a:lumOff val="35000"/>
                      </a:schemeClr>
                    </a:solidFill>
                    <a:latin typeface="Quicksand Light" pitchFamily="2" charset="0"/>
                  </a:rPr>
                  <a:t>capability</a:t>
                </a:r>
                <a:r>
                  <a:rPr lang="pt-BR" sz="1200" dirty="0">
                    <a:solidFill>
                      <a:schemeClr val="tx1">
                        <a:lumMod val="65000"/>
                        <a:lumOff val="35000"/>
                      </a:schemeClr>
                    </a:solidFill>
                    <a:latin typeface="Quicksand Light" pitchFamily="2" charset="0"/>
                  </a:rPr>
                  <a:t> do time e disponibilidade de mercado.</a:t>
                </a:r>
              </a:p>
              <a:p>
                <a:pPr marL="171450" indent="-171450">
                  <a:spcAft>
                    <a:spcPts val="1200"/>
                  </a:spcAft>
                  <a:buFont typeface="Arial" panose="020B0604020202020204" pitchFamily="34" charset="0"/>
                  <a:buChar char="•"/>
                </a:pPr>
                <a:r>
                  <a:rPr lang="pt-BR" sz="1200" dirty="0">
                    <a:solidFill>
                      <a:schemeClr val="tx1">
                        <a:lumMod val="65000"/>
                        <a:lumOff val="35000"/>
                      </a:schemeClr>
                    </a:solidFill>
                    <a:latin typeface="Quicksand Light" pitchFamily="2" charset="0"/>
                  </a:rPr>
                  <a:t>Incorporar legado da VR que já é mais voltado ao REACT.</a:t>
                </a:r>
              </a:p>
              <a:p>
                <a:pPr marL="171450" indent="-171450">
                  <a:spcAft>
                    <a:spcPts val="1200"/>
                  </a:spcAft>
                  <a:buFont typeface="Arial" panose="020B0604020202020204" pitchFamily="34" charset="0"/>
                  <a:buChar char="•"/>
                </a:pPr>
                <a:r>
                  <a:rPr lang="pt-BR" sz="1200" dirty="0">
                    <a:solidFill>
                      <a:schemeClr val="tx1">
                        <a:lumMod val="65000"/>
                        <a:lumOff val="35000"/>
                      </a:schemeClr>
                    </a:solidFill>
                    <a:latin typeface="Quicksand Light" pitchFamily="2" charset="0"/>
                  </a:rPr>
                  <a:t>Implementar todo o código que puder ser generalizado para ambas as plataformas em REACT para reduzir custos e time </a:t>
                </a:r>
                <a:r>
                  <a:rPr lang="pt-BR" sz="1200" dirty="0" err="1">
                    <a:solidFill>
                      <a:schemeClr val="tx1">
                        <a:lumMod val="65000"/>
                        <a:lumOff val="35000"/>
                      </a:schemeClr>
                    </a:solidFill>
                    <a:latin typeface="Quicksand Light" pitchFamily="2" charset="0"/>
                  </a:rPr>
                  <a:t>to</a:t>
                </a:r>
                <a:r>
                  <a:rPr lang="pt-BR" sz="1200" dirty="0">
                    <a:solidFill>
                      <a:schemeClr val="tx1">
                        <a:lumMod val="65000"/>
                        <a:lumOff val="35000"/>
                      </a:schemeClr>
                    </a:solidFill>
                    <a:latin typeface="Quicksand Light" pitchFamily="2" charset="0"/>
                  </a:rPr>
                  <a:t> </a:t>
                </a:r>
                <a:r>
                  <a:rPr lang="pt-BR" sz="1200" dirty="0" err="1">
                    <a:solidFill>
                      <a:schemeClr val="tx1">
                        <a:lumMod val="65000"/>
                        <a:lumOff val="35000"/>
                      </a:schemeClr>
                    </a:solidFill>
                    <a:latin typeface="Quicksand Light" pitchFamily="2" charset="0"/>
                  </a:rPr>
                  <a:t>market</a:t>
                </a:r>
                <a:r>
                  <a:rPr lang="pt-BR" sz="1200" dirty="0">
                    <a:solidFill>
                      <a:schemeClr val="tx1">
                        <a:lumMod val="65000"/>
                        <a:lumOff val="35000"/>
                      </a:schemeClr>
                    </a:solidFill>
                    <a:latin typeface="Quicksand Light" pitchFamily="2" charset="0"/>
                  </a:rPr>
                  <a:t>.</a:t>
                </a:r>
              </a:p>
            </p:txBody>
          </p:sp>
          <p:pic>
            <p:nvPicPr>
              <p:cNvPr id="21" name="Imagem 20" descr="Logotipo&#10;&#10;Descrição gerada automaticamente">
                <a:extLst>
                  <a:ext uri="{FF2B5EF4-FFF2-40B4-BE49-F238E27FC236}">
                    <a16:creationId xmlns:a16="http://schemas.microsoft.com/office/drawing/2014/main" id="{C96EEFA3-C011-4F38-B466-B903EBB42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2933" y="2714906"/>
                <a:ext cx="1009181" cy="1080000"/>
              </a:xfrm>
              <a:prstGeom prst="rect">
                <a:avLst/>
              </a:prstGeom>
            </p:spPr>
          </p:pic>
        </p:grpSp>
        <p:grpSp>
          <p:nvGrpSpPr>
            <p:cNvPr id="15" name="Agrupar 14">
              <a:extLst>
                <a:ext uri="{FF2B5EF4-FFF2-40B4-BE49-F238E27FC236}">
                  <a16:creationId xmlns:a16="http://schemas.microsoft.com/office/drawing/2014/main" id="{0D609041-65DF-42F5-86D2-DFF534835A94}"/>
                </a:ext>
              </a:extLst>
            </p:cNvPr>
            <p:cNvGrpSpPr/>
            <p:nvPr/>
          </p:nvGrpSpPr>
          <p:grpSpPr>
            <a:xfrm>
              <a:off x="7212640" y="2630892"/>
              <a:ext cx="4791518" cy="4035717"/>
              <a:chOff x="7212640" y="2630892"/>
              <a:chExt cx="4791518" cy="4035717"/>
            </a:xfrm>
          </p:grpSpPr>
          <p:sp>
            <p:nvSpPr>
              <p:cNvPr id="4" name="Retângulo: Cantos Arredondados 3">
                <a:extLst>
                  <a:ext uri="{FF2B5EF4-FFF2-40B4-BE49-F238E27FC236}">
                    <a16:creationId xmlns:a16="http://schemas.microsoft.com/office/drawing/2014/main" id="{8EABAFE3-7705-4F06-912E-99C5CBB68A49}"/>
                  </a:ext>
                </a:extLst>
              </p:cNvPr>
              <p:cNvSpPr/>
              <p:nvPr/>
            </p:nvSpPr>
            <p:spPr>
              <a:xfrm>
                <a:off x="7212640" y="2630892"/>
                <a:ext cx="4791518" cy="4035717"/>
              </a:xfrm>
              <a:prstGeom prst="roundRect">
                <a:avLst>
                  <a:gd name="adj" fmla="val 4419"/>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8">
                <a:extLst>
                  <a:ext uri="{FF2B5EF4-FFF2-40B4-BE49-F238E27FC236}">
                    <a16:creationId xmlns:a16="http://schemas.microsoft.com/office/drawing/2014/main" id="{66F08BC1-04F1-4991-BE29-97099BEBDC48}"/>
                  </a:ext>
                </a:extLst>
              </p:cNvPr>
              <p:cNvSpPr txBox="1"/>
              <p:nvPr/>
            </p:nvSpPr>
            <p:spPr>
              <a:xfrm>
                <a:off x="7300639" y="4049622"/>
                <a:ext cx="4615521" cy="2585323"/>
              </a:xfrm>
              <a:prstGeom prst="rect">
                <a:avLst/>
              </a:prstGeom>
              <a:noFill/>
            </p:spPr>
            <p:txBody>
              <a:bodyPr wrap="square" lIns="0" rIns="0" rtlCol="0" anchor="t">
                <a:spAutoFit/>
              </a:bodyPr>
              <a:lstStyle>
                <a:defPPr>
                  <a:defRPr lang="pt-BR"/>
                </a:defPPr>
                <a:lvl1pPr marL="171450" indent="-171450">
                  <a:spcAft>
                    <a:spcPts val="1200"/>
                  </a:spcAft>
                  <a:buFont typeface="Arial" panose="020B0604020202020204" pitchFamily="34" charset="0"/>
                  <a:buChar char="•"/>
                  <a:defRPr sz="1200">
                    <a:solidFill>
                      <a:schemeClr val="tx1">
                        <a:lumMod val="65000"/>
                        <a:lumOff val="35000"/>
                      </a:schemeClr>
                    </a:solidFill>
                    <a:latin typeface="Quicksand" pitchFamily="2" charset="0"/>
                  </a:defRPr>
                </a:lvl1pPr>
              </a:lstStyle>
              <a:p>
                <a:r>
                  <a:rPr lang="pt-BR" dirty="0">
                    <a:latin typeface="Quicksand Light" pitchFamily="2" charset="0"/>
                  </a:rPr>
                  <a:t>Implementar componentes que tornarão a experiência do usuário mais próxima da experiência convencional da sua plataforma.</a:t>
                </a:r>
              </a:p>
              <a:p>
                <a:r>
                  <a:rPr lang="pt-BR" dirty="0">
                    <a:latin typeface="Quicksand Light" pitchFamily="2" charset="0"/>
                  </a:rPr>
                  <a:t>Viabilizar a implementação de funcionalidades que dependem de recursos nativos (biometria, câmera, GPS, giroscópio, dentre outros).</a:t>
                </a:r>
              </a:p>
              <a:p>
                <a:r>
                  <a:rPr lang="pt-BR" dirty="0">
                    <a:latin typeface="Quicksand Light" pitchFamily="2" charset="0"/>
                  </a:rPr>
                  <a:t>Incorporar módulos com as funções do VR &amp; Você (implementação nativa) e SDK de terceiros (geralmente nativos).</a:t>
                </a:r>
              </a:p>
              <a:p>
                <a:r>
                  <a:rPr lang="pt-BR" dirty="0">
                    <a:latin typeface="Quicksand Light" pitchFamily="2" charset="0"/>
                  </a:rPr>
                  <a:t>Utilizar bibliotecas de segurança nativas por recomendação dos fabricantes.</a:t>
                </a:r>
              </a:p>
            </p:txBody>
          </p:sp>
          <p:grpSp>
            <p:nvGrpSpPr>
              <p:cNvPr id="6" name="Agrupar 5">
                <a:extLst>
                  <a:ext uri="{FF2B5EF4-FFF2-40B4-BE49-F238E27FC236}">
                    <a16:creationId xmlns:a16="http://schemas.microsoft.com/office/drawing/2014/main" id="{8229D187-740F-4989-B34C-955E905A49E0}"/>
                  </a:ext>
                </a:extLst>
              </p:cNvPr>
              <p:cNvGrpSpPr/>
              <p:nvPr/>
            </p:nvGrpSpPr>
            <p:grpSpPr>
              <a:xfrm>
                <a:off x="8569555" y="2840493"/>
                <a:ext cx="2077688" cy="829264"/>
                <a:chOff x="1403894" y="4782900"/>
                <a:chExt cx="1638486" cy="653966"/>
              </a:xfrm>
            </p:grpSpPr>
            <p:pic>
              <p:nvPicPr>
                <p:cNvPr id="22" name="Imagem 21">
                  <a:extLst>
                    <a:ext uri="{FF2B5EF4-FFF2-40B4-BE49-F238E27FC236}">
                      <a16:creationId xmlns:a16="http://schemas.microsoft.com/office/drawing/2014/main" id="{277E46AA-2758-4AA2-8E2C-9D42655DCE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894" y="4782900"/>
                  <a:ext cx="653965" cy="653966"/>
                </a:xfrm>
                <a:prstGeom prst="rect">
                  <a:avLst/>
                </a:prstGeom>
              </p:spPr>
            </p:pic>
            <p:pic>
              <p:nvPicPr>
                <p:cNvPr id="23" name="Imagem 22" descr="Logotipo, nome da empresa&#10;&#10;Descrição gerada automaticamente">
                  <a:extLst>
                    <a:ext uri="{FF2B5EF4-FFF2-40B4-BE49-F238E27FC236}">
                      <a16:creationId xmlns:a16="http://schemas.microsoft.com/office/drawing/2014/main" id="{94533065-116F-48FB-B368-42B4047C5E1B}"/>
                    </a:ext>
                  </a:extLst>
                </p:cNvPr>
                <p:cNvPicPr>
                  <a:picLocks noChangeAspect="1"/>
                </p:cNvPicPr>
                <p:nvPr/>
              </p:nvPicPr>
              <p:blipFill rotWithShape="1">
                <a:blip r:embed="rId5">
                  <a:extLst>
                    <a:ext uri="{28A0092B-C50C-407E-A947-70E740481C1C}">
                      <a14:useLocalDpi xmlns:a14="http://schemas.microsoft.com/office/drawing/2010/main" val="0"/>
                    </a:ext>
                  </a:extLst>
                </a:blip>
                <a:srcRect t="25550" b="24966"/>
                <a:stretch/>
              </p:blipFill>
              <p:spPr>
                <a:xfrm>
                  <a:off x="2137693" y="4886045"/>
                  <a:ext cx="904687" cy="447676"/>
                </a:xfrm>
                <a:prstGeom prst="rect">
                  <a:avLst/>
                </a:prstGeom>
              </p:spPr>
            </p:pic>
          </p:grpSp>
        </p:grpSp>
        <p:sp>
          <p:nvSpPr>
            <p:cNvPr id="9" name="CaixaDeTexto 8">
              <a:extLst>
                <a:ext uri="{FF2B5EF4-FFF2-40B4-BE49-F238E27FC236}">
                  <a16:creationId xmlns:a16="http://schemas.microsoft.com/office/drawing/2014/main" id="{5082F825-42EA-4DBD-A383-C9AB3C7EA3E7}"/>
                </a:ext>
              </a:extLst>
            </p:cNvPr>
            <p:cNvSpPr txBox="1"/>
            <p:nvPr/>
          </p:nvSpPr>
          <p:spPr>
            <a:xfrm>
              <a:off x="1436851" y="4264030"/>
              <a:ext cx="409849" cy="769441"/>
            </a:xfrm>
            <a:prstGeom prst="rect">
              <a:avLst/>
            </a:prstGeom>
            <a:noFill/>
          </p:spPr>
          <p:txBody>
            <a:bodyPr wrap="square" rtlCol="0" anchor="ctr">
              <a:spAutoFit/>
            </a:bodyPr>
            <a:lstStyle/>
            <a:p>
              <a:pPr algn="ctr"/>
              <a:r>
                <a:rPr lang="pt-BR" sz="4400" b="1" dirty="0">
                  <a:solidFill>
                    <a:schemeClr val="bg1">
                      <a:lumMod val="65000"/>
                    </a:schemeClr>
                  </a:solidFill>
                  <a:latin typeface="Quicksand" pitchFamily="2" charset="0"/>
                </a:rPr>
                <a:t>=</a:t>
              </a:r>
            </a:p>
          </p:txBody>
        </p:sp>
        <p:sp>
          <p:nvSpPr>
            <p:cNvPr id="27" name="CaixaDeTexto 26">
              <a:extLst>
                <a:ext uri="{FF2B5EF4-FFF2-40B4-BE49-F238E27FC236}">
                  <a16:creationId xmlns:a16="http://schemas.microsoft.com/office/drawing/2014/main" id="{DD8835B4-4A75-4FB6-83CC-0EAA7B84DF92}"/>
                </a:ext>
              </a:extLst>
            </p:cNvPr>
            <p:cNvSpPr txBox="1"/>
            <p:nvPr/>
          </p:nvSpPr>
          <p:spPr>
            <a:xfrm>
              <a:off x="6747932" y="4264030"/>
              <a:ext cx="409849" cy="769441"/>
            </a:xfrm>
            <a:prstGeom prst="rect">
              <a:avLst/>
            </a:prstGeom>
            <a:noFill/>
          </p:spPr>
          <p:txBody>
            <a:bodyPr wrap="square" rtlCol="0" anchor="ctr">
              <a:spAutoFit/>
            </a:bodyPr>
            <a:lstStyle/>
            <a:p>
              <a:pPr algn="ctr"/>
              <a:r>
                <a:rPr lang="pt-BR" sz="4400" b="1" dirty="0">
                  <a:solidFill>
                    <a:schemeClr val="bg1">
                      <a:lumMod val="65000"/>
                    </a:schemeClr>
                  </a:solidFill>
                  <a:latin typeface="Quicksand" pitchFamily="2" charset="0"/>
                </a:rPr>
                <a:t>+</a:t>
              </a:r>
            </a:p>
          </p:txBody>
        </p:sp>
      </p:grpSp>
      <p:cxnSp>
        <p:nvCxnSpPr>
          <p:cNvPr id="33" name="Conector reto 32">
            <a:extLst>
              <a:ext uri="{FF2B5EF4-FFF2-40B4-BE49-F238E27FC236}">
                <a16:creationId xmlns:a16="http://schemas.microsoft.com/office/drawing/2014/main" id="{CCC47179-35AC-46D0-95D3-55D32DCA4C72}"/>
              </a:ext>
            </a:extLst>
          </p:cNvPr>
          <p:cNvCxnSpPr/>
          <p:nvPr/>
        </p:nvCxnSpPr>
        <p:spPr>
          <a:xfrm>
            <a:off x="1944090" y="3870253"/>
            <a:ext cx="4615521"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AEF6BE38-EF30-4FB0-8529-1A0F313F97B2}"/>
              </a:ext>
            </a:extLst>
          </p:cNvPr>
          <p:cNvCxnSpPr/>
          <p:nvPr/>
        </p:nvCxnSpPr>
        <p:spPr>
          <a:xfrm>
            <a:off x="7255173" y="3870253"/>
            <a:ext cx="4615521"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8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áfico 12">
            <a:extLst>
              <a:ext uri="{FF2B5EF4-FFF2-40B4-BE49-F238E27FC236}">
                <a16:creationId xmlns:a16="http://schemas.microsoft.com/office/drawing/2014/main" id="{C00CF5EF-5ACC-4529-AD52-F224252DB6A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3025" y="2695575"/>
            <a:ext cx="1466849" cy="1466849"/>
          </a:xfrm>
          <a:prstGeom prst="rect">
            <a:avLst/>
          </a:prstGeom>
        </p:spPr>
      </p:pic>
      <p:sp>
        <p:nvSpPr>
          <p:cNvPr id="2" name="CaixaDeTexto 1">
            <a:extLst>
              <a:ext uri="{FF2B5EF4-FFF2-40B4-BE49-F238E27FC236}">
                <a16:creationId xmlns:a16="http://schemas.microsoft.com/office/drawing/2014/main" id="{C6649F98-FCF8-4CE8-BA56-3CBD2A7CC0E2}"/>
              </a:ext>
            </a:extLst>
          </p:cNvPr>
          <p:cNvSpPr txBox="1"/>
          <p:nvPr/>
        </p:nvSpPr>
        <p:spPr>
          <a:xfrm>
            <a:off x="342901" y="1733550"/>
            <a:ext cx="9483724" cy="430887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pt-BR" sz="1600" dirty="0">
                <a:latin typeface="Quicksand Light" pitchFamily="2" charset="0"/>
              </a:rPr>
              <a:t>A comunidade em torno do </a:t>
            </a:r>
            <a:r>
              <a:rPr lang="pt-BR" sz="1600" dirty="0" err="1">
                <a:latin typeface="Quicksand Light" pitchFamily="2" charset="0"/>
              </a:rPr>
              <a:t>React</a:t>
            </a:r>
            <a:r>
              <a:rPr lang="pt-BR" sz="1600" dirty="0">
                <a:latin typeface="Quicksand Light" pitchFamily="2" charset="0"/>
              </a:rPr>
              <a:t> </a:t>
            </a:r>
            <a:r>
              <a:rPr lang="pt-BR" sz="1600" dirty="0" err="1">
                <a:latin typeface="Quicksand Light" pitchFamily="2" charset="0"/>
              </a:rPr>
              <a:t>Native</a:t>
            </a:r>
            <a:r>
              <a:rPr lang="pt-BR" sz="1600" dirty="0">
                <a:latin typeface="Quicksand Light" pitchFamily="2" charset="0"/>
              </a:rPr>
              <a:t> é grande, madura e existe há mais tempo do que todas as outras alternativas.</a:t>
            </a:r>
          </a:p>
          <a:p>
            <a:pPr marL="285750" indent="-285750">
              <a:spcAft>
                <a:spcPts val="1200"/>
              </a:spcAft>
              <a:buFont typeface="Arial" panose="020B0604020202020204" pitchFamily="34" charset="0"/>
              <a:buChar char="•"/>
            </a:pPr>
            <a:r>
              <a:rPr lang="pt-BR" sz="1600" dirty="0">
                <a:latin typeface="Quicksand Light" pitchFamily="2" charset="0"/>
              </a:rPr>
              <a:t>Em nossas pesquisas entendemos que a comunidade no </a:t>
            </a:r>
            <a:r>
              <a:rPr lang="pt-BR" sz="1600" dirty="0" err="1">
                <a:latin typeface="Quicksand Light" pitchFamily="2" charset="0"/>
              </a:rPr>
              <a:t>React</a:t>
            </a:r>
            <a:r>
              <a:rPr lang="pt-BR" sz="1600" dirty="0">
                <a:latin typeface="Quicksand Light" pitchFamily="2" charset="0"/>
              </a:rPr>
              <a:t> </a:t>
            </a:r>
            <a:r>
              <a:rPr lang="pt-BR" sz="1600" dirty="0" err="1">
                <a:latin typeface="Quicksand Light" pitchFamily="2" charset="0"/>
              </a:rPr>
              <a:t>Native</a:t>
            </a:r>
            <a:r>
              <a:rPr lang="pt-BR" sz="1600" dirty="0">
                <a:latin typeface="Quicksand Light" pitchFamily="2" charset="0"/>
              </a:rPr>
              <a:t> está mais envolvida e mais propensa a continuar o desenvolvimento se o Facebook decidir retirar o suporte oficial.</a:t>
            </a:r>
          </a:p>
          <a:p>
            <a:pPr marL="285750" indent="-285750">
              <a:spcAft>
                <a:spcPts val="1200"/>
              </a:spcAft>
              <a:buFont typeface="Arial" panose="020B0604020202020204" pitchFamily="34" charset="0"/>
              <a:buChar char="•"/>
            </a:pPr>
            <a:r>
              <a:rPr lang="pt-BR" sz="1600" dirty="0">
                <a:latin typeface="Quicksand Light" pitchFamily="2" charset="0"/>
              </a:rPr>
              <a:t>Com relação ao compromisso do mantenedor, vemos o </a:t>
            </a:r>
            <a:r>
              <a:rPr lang="pt-BR" sz="1600" dirty="0" err="1">
                <a:latin typeface="Quicksand Light" pitchFamily="2" charset="0"/>
              </a:rPr>
              <a:t>Flutter</a:t>
            </a:r>
            <a:r>
              <a:rPr lang="pt-BR" sz="1600" dirty="0">
                <a:latin typeface="Quicksand Light" pitchFamily="2" charset="0"/>
              </a:rPr>
              <a:t> e o </a:t>
            </a:r>
            <a:r>
              <a:rPr lang="pt-BR" sz="1600" dirty="0" err="1">
                <a:latin typeface="Quicksand Light" pitchFamily="2" charset="0"/>
              </a:rPr>
              <a:t>React</a:t>
            </a:r>
            <a:r>
              <a:rPr lang="pt-BR" sz="1600" dirty="0">
                <a:latin typeface="Quicksand Light" pitchFamily="2" charset="0"/>
              </a:rPr>
              <a:t> </a:t>
            </a:r>
            <a:r>
              <a:rPr lang="pt-BR" sz="1600" dirty="0" err="1">
                <a:latin typeface="Quicksand Light" pitchFamily="2" charset="0"/>
              </a:rPr>
              <a:t>Native</a:t>
            </a:r>
            <a:r>
              <a:rPr lang="pt-BR" sz="1600" dirty="0">
                <a:latin typeface="Quicksand Light" pitchFamily="2" charset="0"/>
              </a:rPr>
              <a:t> com a mesma probabilidade de continuar sendo suportados a longo prazo.</a:t>
            </a:r>
          </a:p>
          <a:p>
            <a:pPr marL="285750" indent="-285750">
              <a:spcAft>
                <a:spcPts val="1200"/>
              </a:spcAft>
              <a:buFont typeface="Arial" panose="020B0604020202020204" pitchFamily="34" charset="0"/>
              <a:buChar char="•"/>
            </a:pPr>
            <a:r>
              <a:rPr lang="pt-BR" sz="1600" dirty="0">
                <a:latin typeface="Quicksand Light" pitchFamily="2" charset="0"/>
              </a:rPr>
              <a:t>Embora o </a:t>
            </a:r>
            <a:r>
              <a:rPr lang="pt-BR" sz="1600" dirty="0" err="1">
                <a:latin typeface="Quicksand Light" pitchFamily="2" charset="0"/>
              </a:rPr>
              <a:t>Flutter</a:t>
            </a:r>
            <a:r>
              <a:rPr lang="pt-BR" sz="1600" dirty="0">
                <a:latin typeface="Quicksand Light" pitchFamily="2" charset="0"/>
              </a:rPr>
              <a:t> seja uma tecnologia mais recente, tem melhor documentação oficial e suporte do mantenedor e a comunidade está aderindo em ritmo acelerado.</a:t>
            </a:r>
          </a:p>
          <a:p>
            <a:pPr marL="285750" indent="-285750">
              <a:spcAft>
                <a:spcPts val="1200"/>
              </a:spcAft>
              <a:buFont typeface="Arial" panose="020B0604020202020204" pitchFamily="34" charset="0"/>
              <a:buChar char="•"/>
            </a:pPr>
            <a:r>
              <a:rPr lang="pt-BR" sz="1600" dirty="0">
                <a:latin typeface="Quicksand Light" pitchFamily="2" charset="0"/>
              </a:rPr>
              <a:t>O </a:t>
            </a:r>
            <a:r>
              <a:rPr lang="pt-BR" sz="1600" dirty="0" err="1">
                <a:latin typeface="Quicksand Light" pitchFamily="2" charset="0"/>
              </a:rPr>
              <a:t>Flutter</a:t>
            </a:r>
            <a:r>
              <a:rPr lang="pt-BR" sz="1600" dirty="0">
                <a:latin typeface="Quicksand Light" pitchFamily="2" charset="0"/>
              </a:rPr>
              <a:t> foi um projeto de vários anos dentro da Google antes do lançamento oficial e está sendo usado atualmente em mais de 10 projetos no Google, por exemplo, o Google </a:t>
            </a:r>
            <a:r>
              <a:rPr lang="pt-BR" sz="1600" dirty="0" err="1">
                <a:latin typeface="Quicksand Light" pitchFamily="2" charset="0"/>
              </a:rPr>
              <a:t>Adds</a:t>
            </a:r>
            <a:r>
              <a:rPr lang="pt-BR" sz="1600" dirty="0">
                <a:latin typeface="Quicksand Light" pitchFamily="2" charset="0"/>
              </a:rPr>
              <a:t> que é público e se alcança milhões de usuários.</a:t>
            </a:r>
          </a:p>
          <a:p>
            <a:pPr marL="285750" indent="-285750">
              <a:spcAft>
                <a:spcPts val="1200"/>
              </a:spcAft>
              <a:buFont typeface="Arial" panose="020B0604020202020204" pitchFamily="34" charset="0"/>
              <a:buChar char="•"/>
            </a:pPr>
            <a:r>
              <a:rPr lang="pt-BR" sz="1600" dirty="0">
                <a:latin typeface="Quicksand Light" pitchFamily="2" charset="0"/>
              </a:rPr>
              <a:t>Em 2021 nota-se um crescimento ainda maior do </a:t>
            </a:r>
            <a:r>
              <a:rPr lang="pt-BR" sz="1600" dirty="0" err="1">
                <a:latin typeface="Quicksand Light" pitchFamily="2" charset="0"/>
              </a:rPr>
              <a:t>Flutter</a:t>
            </a:r>
            <a:r>
              <a:rPr lang="pt-BR" sz="1600" dirty="0">
                <a:latin typeface="Quicksand Light" pitchFamily="2" charset="0"/>
              </a:rPr>
              <a:t> pela comunidade.  Seu SDK se posiciona como um das plataformas mais desejadas pelos desenvolvedores para construção de aplicativos mobile.</a:t>
            </a:r>
          </a:p>
        </p:txBody>
      </p:sp>
      <p:sp>
        <p:nvSpPr>
          <p:cNvPr id="3" name="Título 2">
            <a:extLst>
              <a:ext uri="{FF2B5EF4-FFF2-40B4-BE49-F238E27FC236}">
                <a16:creationId xmlns:a16="http://schemas.microsoft.com/office/drawing/2014/main" id="{9FF83DBE-4DD7-4BD4-A784-D6D074A149A0}"/>
              </a:ext>
            </a:extLst>
          </p:cNvPr>
          <p:cNvSpPr>
            <a:spLocks noGrp="1"/>
          </p:cNvSpPr>
          <p:nvPr>
            <p:ph type="title"/>
          </p:nvPr>
        </p:nvSpPr>
        <p:spPr/>
        <p:txBody>
          <a:bodyPr/>
          <a:lstStyle/>
          <a:p>
            <a:r>
              <a:rPr lang="pt-BR" dirty="0"/>
              <a:t>Tecnologias </a:t>
            </a:r>
            <a:r>
              <a:rPr lang="pt-BR" dirty="0" err="1"/>
              <a:t>cross</a:t>
            </a:r>
            <a:r>
              <a:rPr lang="pt-BR" dirty="0"/>
              <a:t> plataforma</a:t>
            </a:r>
          </a:p>
        </p:txBody>
      </p:sp>
      <p:sp>
        <p:nvSpPr>
          <p:cNvPr id="4" name="Subtítulo 3">
            <a:extLst>
              <a:ext uri="{FF2B5EF4-FFF2-40B4-BE49-F238E27FC236}">
                <a16:creationId xmlns:a16="http://schemas.microsoft.com/office/drawing/2014/main" id="{6651B0D4-59D5-4149-8553-69AA4DA43341}"/>
              </a:ext>
            </a:extLst>
          </p:cNvPr>
          <p:cNvSpPr>
            <a:spLocks noGrp="1"/>
          </p:cNvSpPr>
          <p:nvPr>
            <p:ph type="subTitle" idx="1"/>
          </p:nvPr>
        </p:nvSpPr>
        <p:spPr/>
        <p:txBody>
          <a:bodyPr>
            <a:normAutofit fontScale="92500" lnSpcReduction="10000"/>
          </a:bodyPr>
          <a:lstStyle/>
          <a:p>
            <a:r>
              <a:rPr lang="pt-BR" dirty="0"/>
              <a:t>Considerações sobre evolução tecnológica futura</a:t>
            </a:r>
          </a:p>
        </p:txBody>
      </p:sp>
    </p:spTree>
    <p:extLst>
      <p:ext uri="{BB962C8B-B14F-4D97-AF65-F5344CB8AC3E}">
        <p14:creationId xmlns:p14="http://schemas.microsoft.com/office/powerpoint/2010/main" val="101646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DFD002D-CCD0-2A48-8C11-487365E37594}"/>
              </a:ext>
            </a:extLst>
          </p:cNvPr>
          <p:cNvSpPr/>
          <p:nvPr/>
        </p:nvSpPr>
        <p:spPr>
          <a:xfrm>
            <a:off x="0" y="0"/>
            <a:ext cx="12192000" cy="5249592"/>
          </a:xfrm>
          <a:prstGeom prst="rect">
            <a:avLst/>
          </a:prstGeom>
          <a:solidFill>
            <a:schemeClr val="accent1">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4" name="Google Shape;102;p1">
            <a:extLst>
              <a:ext uri="{FF2B5EF4-FFF2-40B4-BE49-F238E27FC236}">
                <a16:creationId xmlns:a16="http://schemas.microsoft.com/office/drawing/2014/main" id="{7D7D08E8-D79B-4745-B564-826CF12C3102}"/>
              </a:ext>
            </a:extLst>
          </p:cNvPr>
          <p:cNvPicPr preferRelativeResize="0"/>
          <p:nvPr/>
        </p:nvPicPr>
        <p:blipFill rotWithShape="1">
          <a:blip r:embed="rId3">
            <a:alphaModFix/>
          </a:blip>
          <a:srcRect/>
          <a:stretch/>
        </p:blipFill>
        <p:spPr>
          <a:xfrm>
            <a:off x="4535463" y="759022"/>
            <a:ext cx="3121073" cy="3731548"/>
          </a:xfrm>
          <a:prstGeom prst="rect">
            <a:avLst/>
          </a:prstGeom>
          <a:noFill/>
          <a:ln>
            <a:noFill/>
          </a:ln>
        </p:spPr>
      </p:pic>
      <p:sp>
        <p:nvSpPr>
          <p:cNvPr id="4" name="TextBox 3">
            <a:extLst>
              <a:ext uri="{FF2B5EF4-FFF2-40B4-BE49-F238E27FC236}">
                <a16:creationId xmlns:a16="http://schemas.microsoft.com/office/drawing/2014/main" id="{8F2ED399-3DB8-6542-8ED8-957A7B8D7FE3}"/>
              </a:ext>
            </a:extLst>
          </p:cNvPr>
          <p:cNvSpPr txBox="1"/>
          <p:nvPr/>
        </p:nvSpPr>
        <p:spPr>
          <a:xfrm>
            <a:off x="2506086" y="5623893"/>
            <a:ext cx="7179825" cy="769441"/>
          </a:xfrm>
          <a:prstGeom prst="rect">
            <a:avLst/>
          </a:prstGeom>
          <a:noFill/>
        </p:spPr>
        <p:txBody>
          <a:bodyPr wrap="square" rtlCol="0">
            <a:spAutoFit/>
          </a:bodyPr>
          <a:lstStyle/>
          <a:p>
            <a:pPr algn="ctr"/>
            <a:r>
              <a:rPr lang="en-BR" sz="4400">
                <a:latin typeface="Quicksand" pitchFamily="2" charset="77"/>
              </a:rPr>
              <a:t>SEE YOU SOON!</a:t>
            </a:r>
          </a:p>
        </p:txBody>
      </p:sp>
    </p:spTree>
    <p:extLst>
      <p:ext uri="{BB962C8B-B14F-4D97-AF65-F5344CB8AC3E}">
        <p14:creationId xmlns:p14="http://schemas.microsoft.com/office/powerpoint/2010/main" val="215597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áfico 5">
            <a:extLst>
              <a:ext uri="{FF2B5EF4-FFF2-40B4-BE49-F238E27FC236}">
                <a16:creationId xmlns:a16="http://schemas.microsoft.com/office/drawing/2014/main" id="{AF444D75-B9F3-F34D-B8BD-ADC964D950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4320" y="182880"/>
            <a:ext cx="1115853" cy="1328801"/>
          </a:xfrm>
          <a:prstGeom prst="rect">
            <a:avLst/>
          </a:prstGeom>
        </p:spPr>
      </p:pic>
      <p:grpSp>
        <p:nvGrpSpPr>
          <p:cNvPr id="3" name="Agrupar 2">
            <a:extLst>
              <a:ext uri="{FF2B5EF4-FFF2-40B4-BE49-F238E27FC236}">
                <a16:creationId xmlns:a16="http://schemas.microsoft.com/office/drawing/2014/main" id="{3556B743-2A95-4842-928B-7F6F7A8D3732}"/>
              </a:ext>
            </a:extLst>
          </p:cNvPr>
          <p:cNvGrpSpPr/>
          <p:nvPr/>
        </p:nvGrpSpPr>
        <p:grpSpPr>
          <a:xfrm>
            <a:off x="0" y="2392864"/>
            <a:ext cx="12192000" cy="2857500"/>
            <a:chOff x="0" y="2194560"/>
            <a:chExt cx="12192000" cy="2857500"/>
          </a:xfrm>
        </p:grpSpPr>
        <p:sp>
          <p:nvSpPr>
            <p:cNvPr id="7" name="Rectangle 1">
              <a:extLst>
                <a:ext uri="{FF2B5EF4-FFF2-40B4-BE49-F238E27FC236}">
                  <a16:creationId xmlns:a16="http://schemas.microsoft.com/office/drawing/2014/main" id="{9142ACAC-C3CB-428E-B93D-BF72DE57D54B}"/>
                </a:ext>
              </a:extLst>
            </p:cNvPr>
            <p:cNvSpPr/>
            <p:nvPr/>
          </p:nvSpPr>
          <p:spPr>
            <a:xfrm>
              <a:off x="0" y="2194560"/>
              <a:ext cx="6096000" cy="2857500"/>
            </a:xfrm>
            <a:prstGeom prst="rect">
              <a:avLst/>
            </a:prstGeom>
            <a:gradFill>
              <a:gsLst>
                <a:gs pos="0">
                  <a:srgbClr val="00AA13"/>
                </a:gs>
                <a:gs pos="100000">
                  <a:srgbClr val="0070C0"/>
                </a:gs>
              </a:gsLst>
              <a:lin ang="81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 name="Rectangle 1">
              <a:extLst>
                <a:ext uri="{FF2B5EF4-FFF2-40B4-BE49-F238E27FC236}">
                  <a16:creationId xmlns:a16="http://schemas.microsoft.com/office/drawing/2014/main" id="{8FBCD067-E8F6-AB4B-B7AB-469C47E67819}"/>
                </a:ext>
              </a:extLst>
            </p:cNvPr>
            <p:cNvSpPr/>
            <p:nvPr/>
          </p:nvSpPr>
          <p:spPr>
            <a:xfrm>
              <a:off x="6096000" y="2194560"/>
              <a:ext cx="6096000" cy="28575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10" name="CaixaDeTexto 6">
              <a:extLst>
                <a:ext uri="{FF2B5EF4-FFF2-40B4-BE49-F238E27FC236}">
                  <a16:creationId xmlns:a16="http://schemas.microsoft.com/office/drawing/2014/main" id="{DF641435-B811-BC46-B18D-2511BE8F525E}"/>
                </a:ext>
              </a:extLst>
            </p:cNvPr>
            <p:cNvSpPr txBox="1"/>
            <p:nvPr/>
          </p:nvSpPr>
          <p:spPr>
            <a:xfrm>
              <a:off x="6096000" y="3300145"/>
              <a:ext cx="5606175" cy="646331"/>
            </a:xfrm>
            <a:prstGeom prst="rect">
              <a:avLst/>
            </a:prstGeom>
            <a:noFill/>
          </p:spPr>
          <p:txBody>
            <a:bodyPr wrap="square" anchor="t">
              <a:spAutoFit/>
            </a:bodyPr>
            <a:lstStyle>
              <a:defPPr>
                <a:defRPr lang="en-US"/>
              </a:defPPr>
              <a:lvl1pPr>
                <a:defRPr sz="3200">
                  <a:solidFill>
                    <a:srgbClr val="0D62C5"/>
                  </a:solidFill>
                  <a:latin typeface="Avenir Next" panose="020B0503020202020204" pitchFamily="34" charset="0"/>
                </a:defRPr>
              </a:lvl1pPr>
            </a:lstStyle>
            <a:p>
              <a:pPr algn="r"/>
              <a:r>
                <a:rPr lang="pt-BR" sz="3600" dirty="0">
                  <a:solidFill>
                    <a:schemeClr val="tx1">
                      <a:lumMod val="65000"/>
                      <a:lumOff val="35000"/>
                    </a:schemeClr>
                  </a:solidFill>
                  <a:latin typeface="Quicksand" pitchFamily="2" charset="77"/>
                </a:rPr>
                <a:t>ANEXO</a:t>
              </a:r>
            </a:p>
          </p:txBody>
        </p:sp>
      </p:grpSp>
      <p:pic>
        <p:nvPicPr>
          <p:cNvPr id="13" name="Picture 12" descr="Text&#10;&#10;Description automatically generated">
            <a:extLst>
              <a:ext uri="{FF2B5EF4-FFF2-40B4-BE49-F238E27FC236}">
                <a16:creationId xmlns:a16="http://schemas.microsoft.com/office/drawing/2014/main" id="{D0B86D56-A657-7747-B3E7-027525A4BB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98430" y="5845275"/>
            <a:ext cx="1667394" cy="772695"/>
          </a:xfrm>
          <a:prstGeom prst="rect">
            <a:avLst/>
          </a:prstGeom>
        </p:spPr>
      </p:pic>
      <p:pic>
        <p:nvPicPr>
          <p:cNvPr id="11" name="Picture 10" descr="A picture containing text, sign&#10;&#10;Description automatically generated">
            <a:extLst>
              <a:ext uri="{FF2B5EF4-FFF2-40B4-BE49-F238E27FC236}">
                <a16:creationId xmlns:a16="http://schemas.microsoft.com/office/drawing/2014/main" id="{E2213DB3-FAA0-094B-9A88-347A3053D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98430" y="-110857"/>
            <a:ext cx="1908810" cy="190881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7130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10B504-6653-41FF-B563-63130A0CBBC1}"/>
              </a:ext>
            </a:extLst>
          </p:cNvPr>
          <p:cNvSpPr>
            <a:spLocks noGrp="1"/>
          </p:cNvSpPr>
          <p:nvPr>
            <p:ph type="title"/>
          </p:nvPr>
        </p:nvSpPr>
        <p:spPr/>
        <p:txBody>
          <a:bodyPr anchor="t">
            <a:normAutofit/>
          </a:bodyPr>
          <a:lstStyle/>
          <a:p>
            <a:r>
              <a:rPr lang="pt-BR" sz="5300" dirty="0"/>
              <a:t>Cenário atual</a:t>
            </a:r>
            <a:endParaRPr lang="pt-BR" dirty="0"/>
          </a:p>
        </p:txBody>
      </p:sp>
      <p:sp>
        <p:nvSpPr>
          <p:cNvPr id="3" name="Espaço Reservado para Texto 2">
            <a:extLst>
              <a:ext uri="{FF2B5EF4-FFF2-40B4-BE49-F238E27FC236}">
                <a16:creationId xmlns:a16="http://schemas.microsoft.com/office/drawing/2014/main" id="{9FEA69E6-5F6C-4291-A14C-753C4E2272AD}"/>
              </a:ext>
            </a:extLst>
          </p:cNvPr>
          <p:cNvSpPr>
            <a:spLocks noGrp="1"/>
          </p:cNvSpPr>
          <p:nvPr>
            <p:ph type="body" idx="1"/>
          </p:nvPr>
        </p:nvSpPr>
        <p:spPr/>
        <p:txBody>
          <a:bodyPr/>
          <a:lstStyle/>
          <a:p>
            <a:pPr marL="1438275" indent="-342900" algn="l">
              <a:buFont typeface="Arial" panose="020B0604020202020204" pitchFamily="34" charset="0"/>
              <a:buChar char="•"/>
            </a:pPr>
            <a:r>
              <a:rPr lang="pt-BR" dirty="0"/>
              <a:t>Aspectos funcionais</a:t>
            </a:r>
          </a:p>
          <a:p>
            <a:pPr marL="1438275" indent="-342900" algn="l">
              <a:buFont typeface="Arial" panose="020B0604020202020204" pitchFamily="34" charset="0"/>
              <a:buChar char="•"/>
            </a:pPr>
            <a:r>
              <a:rPr lang="pt-BR" dirty="0"/>
              <a:t>Arranjo arquitetural</a:t>
            </a:r>
          </a:p>
          <a:p>
            <a:pPr marL="1438275" indent="-342900" algn="l">
              <a:buFont typeface="Arial" panose="020B0604020202020204" pitchFamily="34" charset="0"/>
              <a:buChar char="•"/>
            </a:pPr>
            <a:r>
              <a:rPr lang="pt-BR" dirty="0"/>
              <a:t>Aspectos da implementação</a:t>
            </a:r>
          </a:p>
        </p:txBody>
      </p:sp>
    </p:spTree>
    <p:extLst>
      <p:ext uri="{BB962C8B-B14F-4D97-AF65-F5344CB8AC3E}">
        <p14:creationId xmlns:p14="http://schemas.microsoft.com/office/powerpoint/2010/main" val="306429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Agrupar 29">
            <a:extLst>
              <a:ext uri="{FF2B5EF4-FFF2-40B4-BE49-F238E27FC236}">
                <a16:creationId xmlns:a16="http://schemas.microsoft.com/office/drawing/2014/main" id="{141C4D94-C4D9-4B30-9AB3-E80EB0CB6B84}"/>
              </a:ext>
            </a:extLst>
          </p:cNvPr>
          <p:cNvGrpSpPr/>
          <p:nvPr/>
        </p:nvGrpSpPr>
        <p:grpSpPr>
          <a:xfrm>
            <a:off x="0" y="0"/>
            <a:ext cx="10922000" cy="4510706"/>
            <a:chOff x="0" y="0"/>
            <a:chExt cx="10922000" cy="4510706"/>
          </a:xfrm>
        </p:grpSpPr>
        <p:sp>
          <p:nvSpPr>
            <p:cNvPr id="10" name="Retângulo 9">
              <a:extLst>
                <a:ext uri="{FF2B5EF4-FFF2-40B4-BE49-F238E27FC236}">
                  <a16:creationId xmlns:a16="http://schemas.microsoft.com/office/drawing/2014/main" id="{2845432E-59F2-41E1-A896-573558E0956A}"/>
                </a:ext>
              </a:extLst>
            </p:cNvPr>
            <p:cNvSpPr/>
            <p:nvPr/>
          </p:nvSpPr>
          <p:spPr>
            <a:xfrm>
              <a:off x="0" y="0"/>
              <a:ext cx="116681" cy="1190625"/>
            </a:xfrm>
            <a:prstGeom prst="rect">
              <a:avLst/>
            </a:prstGeom>
            <a:solidFill>
              <a:srgbClr val="FFC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F43CBB49-C42A-44EE-902B-D7B346A17C45}"/>
                </a:ext>
              </a:extLst>
            </p:cNvPr>
            <p:cNvSpPr txBox="1"/>
            <p:nvPr/>
          </p:nvSpPr>
          <p:spPr>
            <a:xfrm>
              <a:off x="240902" y="215901"/>
              <a:ext cx="6572648" cy="461665"/>
            </a:xfrm>
            <a:prstGeom prst="rect">
              <a:avLst/>
            </a:prstGeom>
            <a:noFill/>
          </p:spPr>
          <p:txBody>
            <a:bodyPr wrap="square" rtlCol="0" anchor="ctr">
              <a:spAutoFit/>
            </a:bodyPr>
            <a:lstStyle/>
            <a:p>
              <a:pPr algn="l"/>
              <a:r>
                <a:rPr lang="pt-BR" sz="2400" b="1" dirty="0">
                  <a:solidFill>
                    <a:srgbClr val="00AA12"/>
                  </a:solidFill>
                  <a:latin typeface="Quicksand" pitchFamily="2" charset="0"/>
                </a:rPr>
                <a:t>Carteira Digital do Trabalhador:</a:t>
              </a:r>
              <a:r>
                <a:rPr lang="pt-BR" sz="2400" b="1" dirty="0">
                  <a:latin typeface="Quicksand" pitchFamily="2" charset="0"/>
                </a:rPr>
                <a:t> </a:t>
              </a:r>
              <a:r>
                <a:rPr lang="pt-BR" sz="2400" b="1" dirty="0">
                  <a:solidFill>
                    <a:srgbClr val="FFC600"/>
                  </a:solidFill>
                  <a:latin typeface="Quicksand" pitchFamily="2" charset="0"/>
                </a:rPr>
                <a:t>SONHO</a:t>
              </a:r>
            </a:p>
          </p:txBody>
        </p:sp>
        <p:sp>
          <p:nvSpPr>
            <p:cNvPr id="12" name="CaixaDeTexto 11">
              <a:extLst>
                <a:ext uri="{FF2B5EF4-FFF2-40B4-BE49-F238E27FC236}">
                  <a16:creationId xmlns:a16="http://schemas.microsoft.com/office/drawing/2014/main" id="{3F1F4CAE-F951-4563-B304-79CD29A611E2}"/>
                </a:ext>
              </a:extLst>
            </p:cNvPr>
            <p:cNvSpPr txBox="1"/>
            <p:nvPr/>
          </p:nvSpPr>
          <p:spPr>
            <a:xfrm>
              <a:off x="885825" y="1724024"/>
              <a:ext cx="1438275" cy="369332"/>
            </a:xfrm>
            <a:prstGeom prst="rect">
              <a:avLst/>
            </a:prstGeom>
            <a:noFill/>
          </p:spPr>
          <p:txBody>
            <a:bodyPr wrap="square" rtlCol="0">
              <a:spAutoFit/>
            </a:bodyPr>
            <a:lstStyle/>
            <a:p>
              <a:pPr algn="l"/>
              <a:r>
                <a:rPr lang="pt-BR" b="1" dirty="0">
                  <a:latin typeface="Quicksand" pitchFamily="2" charset="0"/>
                </a:rPr>
                <a:t>Para Quem</a:t>
              </a:r>
            </a:p>
          </p:txBody>
        </p:sp>
        <p:sp>
          <p:nvSpPr>
            <p:cNvPr id="13" name="CaixaDeTexto 12">
              <a:extLst>
                <a:ext uri="{FF2B5EF4-FFF2-40B4-BE49-F238E27FC236}">
                  <a16:creationId xmlns:a16="http://schemas.microsoft.com/office/drawing/2014/main" id="{3736D02F-0F9B-4179-89CA-FD0AB225E6F3}"/>
                </a:ext>
              </a:extLst>
            </p:cNvPr>
            <p:cNvSpPr txBox="1"/>
            <p:nvPr/>
          </p:nvSpPr>
          <p:spPr>
            <a:xfrm>
              <a:off x="885825" y="2207494"/>
              <a:ext cx="1438275" cy="369332"/>
            </a:xfrm>
            <a:prstGeom prst="rect">
              <a:avLst/>
            </a:prstGeom>
            <a:noFill/>
          </p:spPr>
          <p:txBody>
            <a:bodyPr wrap="square" rtlCol="0">
              <a:spAutoFit/>
            </a:bodyPr>
            <a:lstStyle/>
            <a:p>
              <a:pPr algn="l"/>
              <a:r>
                <a:rPr lang="pt-BR" b="1" dirty="0">
                  <a:latin typeface="Quicksand" pitchFamily="2" charset="0"/>
                </a:rPr>
                <a:t>O que</a:t>
              </a:r>
            </a:p>
          </p:txBody>
        </p:sp>
        <p:sp>
          <p:nvSpPr>
            <p:cNvPr id="14" name="CaixaDeTexto 13">
              <a:extLst>
                <a:ext uri="{FF2B5EF4-FFF2-40B4-BE49-F238E27FC236}">
                  <a16:creationId xmlns:a16="http://schemas.microsoft.com/office/drawing/2014/main" id="{41FB1392-A146-4945-830E-4EA7E7F8D9E2}"/>
                </a:ext>
              </a:extLst>
            </p:cNvPr>
            <p:cNvSpPr txBox="1"/>
            <p:nvPr/>
          </p:nvSpPr>
          <p:spPr>
            <a:xfrm>
              <a:off x="885825" y="2690964"/>
              <a:ext cx="1438275" cy="369332"/>
            </a:xfrm>
            <a:prstGeom prst="rect">
              <a:avLst/>
            </a:prstGeom>
            <a:noFill/>
          </p:spPr>
          <p:txBody>
            <a:bodyPr wrap="square" rtlCol="0">
              <a:spAutoFit/>
            </a:bodyPr>
            <a:lstStyle/>
            <a:p>
              <a:pPr algn="l"/>
              <a:r>
                <a:rPr lang="pt-BR" b="1" dirty="0">
                  <a:latin typeface="Quicksand" pitchFamily="2" charset="0"/>
                </a:rPr>
                <a:t>Como</a:t>
              </a:r>
            </a:p>
          </p:txBody>
        </p:sp>
        <p:sp>
          <p:nvSpPr>
            <p:cNvPr id="15" name="CaixaDeTexto 14">
              <a:extLst>
                <a:ext uri="{FF2B5EF4-FFF2-40B4-BE49-F238E27FC236}">
                  <a16:creationId xmlns:a16="http://schemas.microsoft.com/office/drawing/2014/main" id="{667FB675-05C4-484F-9DF1-D24DC5DB0EBD}"/>
                </a:ext>
              </a:extLst>
            </p:cNvPr>
            <p:cNvSpPr txBox="1"/>
            <p:nvPr/>
          </p:nvSpPr>
          <p:spPr>
            <a:xfrm>
              <a:off x="885825" y="3174434"/>
              <a:ext cx="1438275" cy="369332"/>
            </a:xfrm>
            <a:prstGeom prst="rect">
              <a:avLst/>
            </a:prstGeom>
            <a:noFill/>
          </p:spPr>
          <p:txBody>
            <a:bodyPr wrap="square" rtlCol="0">
              <a:spAutoFit/>
            </a:bodyPr>
            <a:lstStyle/>
            <a:p>
              <a:pPr algn="l"/>
              <a:r>
                <a:rPr lang="pt-BR" b="1" dirty="0">
                  <a:latin typeface="Quicksand" pitchFamily="2" charset="0"/>
                </a:rPr>
                <a:t>Por que</a:t>
              </a:r>
            </a:p>
          </p:txBody>
        </p:sp>
        <p:sp>
          <p:nvSpPr>
            <p:cNvPr id="16" name="CaixaDeTexto 15">
              <a:extLst>
                <a:ext uri="{FF2B5EF4-FFF2-40B4-BE49-F238E27FC236}">
                  <a16:creationId xmlns:a16="http://schemas.microsoft.com/office/drawing/2014/main" id="{6394EBA9-9720-437F-B81D-4AC816A926C5}"/>
                </a:ext>
              </a:extLst>
            </p:cNvPr>
            <p:cNvSpPr txBox="1"/>
            <p:nvPr/>
          </p:nvSpPr>
          <p:spPr>
            <a:xfrm>
              <a:off x="885825" y="3657904"/>
              <a:ext cx="1438275" cy="369332"/>
            </a:xfrm>
            <a:prstGeom prst="rect">
              <a:avLst/>
            </a:prstGeom>
            <a:noFill/>
          </p:spPr>
          <p:txBody>
            <a:bodyPr wrap="square" rtlCol="0">
              <a:spAutoFit/>
            </a:bodyPr>
            <a:lstStyle/>
            <a:p>
              <a:pPr algn="l"/>
              <a:r>
                <a:rPr lang="pt-BR" b="1" dirty="0">
                  <a:latin typeface="Quicksand" pitchFamily="2" charset="0"/>
                </a:rPr>
                <a:t>Quanto</a:t>
              </a:r>
            </a:p>
          </p:txBody>
        </p:sp>
        <p:sp>
          <p:nvSpPr>
            <p:cNvPr id="17" name="CaixaDeTexto 16">
              <a:extLst>
                <a:ext uri="{FF2B5EF4-FFF2-40B4-BE49-F238E27FC236}">
                  <a16:creationId xmlns:a16="http://schemas.microsoft.com/office/drawing/2014/main" id="{3274CC9A-A2EF-4910-A545-F05007B2DBC0}"/>
                </a:ext>
              </a:extLst>
            </p:cNvPr>
            <p:cNvSpPr txBox="1"/>
            <p:nvPr/>
          </p:nvSpPr>
          <p:spPr>
            <a:xfrm>
              <a:off x="885825" y="4141374"/>
              <a:ext cx="1438275" cy="369332"/>
            </a:xfrm>
            <a:prstGeom prst="rect">
              <a:avLst/>
            </a:prstGeom>
            <a:noFill/>
          </p:spPr>
          <p:txBody>
            <a:bodyPr wrap="square" rtlCol="0">
              <a:spAutoFit/>
            </a:bodyPr>
            <a:lstStyle/>
            <a:p>
              <a:pPr algn="l"/>
              <a:r>
                <a:rPr lang="pt-BR" b="1" dirty="0">
                  <a:latin typeface="Quicksand" pitchFamily="2" charset="0"/>
                </a:rPr>
                <a:t>Quando</a:t>
              </a:r>
            </a:p>
          </p:txBody>
        </p:sp>
        <p:sp>
          <p:nvSpPr>
            <p:cNvPr id="24" name="CaixaDeTexto 23">
              <a:extLst>
                <a:ext uri="{FF2B5EF4-FFF2-40B4-BE49-F238E27FC236}">
                  <a16:creationId xmlns:a16="http://schemas.microsoft.com/office/drawing/2014/main" id="{1278FF9C-A834-4727-8964-80A56BBB11B3}"/>
                </a:ext>
              </a:extLst>
            </p:cNvPr>
            <p:cNvSpPr txBox="1"/>
            <p:nvPr/>
          </p:nvSpPr>
          <p:spPr>
            <a:xfrm>
              <a:off x="2506027" y="1724024"/>
              <a:ext cx="8415973" cy="369332"/>
            </a:xfrm>
            <a:prstGeom prst="rect">
              <a:avLst/>
            </a:prstGeom>
            <a:noFill/>
          </p:spPr>
          <p:txBody>
            <a:bodyPr wrap="square" rtlCol="0">
              <a:spAutoFit/>
            </a:bodyPr>
            <a:lstStyle/>
            <a:p>
              <a:pPr algn="l"/>
              <a:r>
                <a:rPr lang="pt-BR" dirty="0">
                  <a:latin typeface="Quicksand Light" pitchFamily="2" charset="0"/>
                </a:rPr>
                <a:t>Ao trabalhador brasileiro e sua família</a:t>
              </a:r>
            </a:p>
          </p:txBody>
        </p:sp>
        <p:sp>
          <p:nvSpPr>
            <p:cNvPr id="25" name="CaixaDeTexto 24">
              <a:extLst>
                <a:ext uri="{FF2B5EF4-FFF2-40B4-BE49-F238E27FC236}">
                  <a16:creationId xmlns:a16="http://schemas.microsoft.com/office/drawing/2014/main" id="{804F54A0-40E3-4557-B3EC-A607F293C1E4}"/>
                </a:ext>
              </a:extLst>
            </p:cNvPr>
            <p:cNvSpPr txBox="1"/>
            <p:nvPr/>
          </p:nvSpPr>
          <p:spPr>
            <a:xfrm>
              <a:off x="2506027" y="2207494"/>
              <a:ext cx="8415973" cy="369332"/>
            </a:xfrm>
            <a:prstGeom prst="rect">
              <a:avLst/>
            </a:prstGeom>
            <a:noFill/>
          </p:spPr>
          <p:txBody>
            <a:bodyPr wrap="square" rtlCol="0">
              <a:spAutoFit/>
            </a:bodyPr>
            <a:lstStyle/>
            <a:p>
              <a:pPr algn="l"/>
              <a:r>
                <a:rPr lang="pt-BR" dirty="0">
                  <a:latin typeface="Quicksand Light" pitchFamily="2" charset="0"/>
                </a:rPr>
                <a:t>Faremos com que seu dinheiro valha mais</a:t>
              </a:r>
            </a:p>
          </p:txBody>
        </p:sp>
        <p:sp>
          <p:nvSpPr>
            <p:cNvPr id="26" name="CaixaDeTexto 25">
              <a:extLst>
                <a:ext uri="{FF2B5EF4-FFF2-40B4-BE49-F238E27FC236}">
                  <a16:creationId xmlns:a16="http://schemas.microsoft.com/office/drawing/2014/main" id="{82712B6B-4FB5-4CD6-8146-BF87511DCCBF}"/>
                </a:ext>
              </a:extLst>
            </p:cNvPr>
            <p:cNvSpPr txBox="1"/>
            <p:nvPr/>
          </p:nvSpPr>
          <p:spPr>
            <a:xfrm>
              <a:off x="2506027" y="2690964"/>
              <a:ext cx="8415973" cy="369332"/>
            </a:xfrm>
            <a:prstGeom prst="rect">
              <a:avLst/>
            </a:prstGeom>
            <a:noFill/>
          </p:spPr>
          <p:txBody>
            <a:bodyPr wrap="square" rtlCol="0">
              <a:spAutoFit/>
            </a:bodyPr>
            <a:lstStyle/>
            <a:p>
              <a:pPr algn="l"/>
              <a:r>
                <a:rPr lang="pt-BR" dirty="0">
                  <a:latin typeface="Quicksand Light" pitchFamily="2" charset="0"/>
                </a:rPr>
                <a:t>Com o app de pagamentos, benefícios e serviços mais usado no seu dia a dia</a:t>
              </a:r>
            </a:p>
          </p:txBody>
        </p:sp>
        <p:sp>
          <p:nvSpPr>
            <p:cNvPr id="27" name="CaixaDeTexto 26">
              <a:extLst>
                <a:ext uri="{FF2B5EF4-FFF2-40B4-BE49-F238E27FC236}">
                  <a16:creationId xmlns:a16="http://schemas.microsoft.com/office/drawing/2014/main" id="{25D2041C-E99A-484B-98AD-878039689536}"/>
                </a:ext>
              </a:extLst>
            </p:cNvPr>
            <p:cNvSpPr txBox="1"/>
            <p:nvPr/>
          </p:nvSpPr>
          <p:spPr>
            <a:xfrm>
              <a:off x="2506027" y="3174434"/>
              <a:ext cx="8415973" cy="369332"/>
            </a:xfrm>
            <a:prstGeom prst="rect">
              <a:avLst/>
            </a:prstGeom>
            <a:noFill/>
          </p:spPr>
          <p:txBody>
            <a:bodyPr wrap="square" rtlCol="0">
              <a:spAutoFit/>
            </a:bodyPr>
            <a:lstStyle/>
            <a:p>
              <a:pPr algn="l"/>
              <a:r>
                <a:rPr lang="pt-BR" dirty="0">
                  <a:latin typeface="Quicksand Light" pitchFamily="2" charset="0"/>
                </a:rPr>
                <a:t>Por possuirmos a melhor gestão de experiência e dados</a:t>
              </a:r>
            </a:p>
          </p:txBody>
        </p:sp>
        <p:sp>
          <p:nvSpPr>
            <p:cNvPr id="28" name="CaixaDeTexto 27">
              <a:extLst>
                <a:ext uri="{FF2B5EF4-FFF2-40B4-BE49-F238E27FC236}">
                  <a16:creationId xmlns:a16="http://schemas.microsoft.com/office/drawing/2014/main" id="{FD1C8CBA-439C-41BE-8A34-964C4B284F44}"/>
                </a:ext>
              </a:extLst>
            </p:cNvPr>
            <p:cNvSpPr txBox="1"/>
            <p:nvPr/>
          </p:nvSpPr>
          <p:spPr>
            <a:xfrm>
              <a:off x="2506027" y="3657904"/>
              <a:ext cx="8415973" cy="369332"/>
            </a:xfrm>
            <a:prstGeom prst="rect">
              <a:avLst/>
            </a:prstGeom>
            <a:noFill/>
          </p:spPr>
          <p:txBody>
            <a:bodyPr wrap="square" rtlCol="0">
              <a:spAutoFit/>
            </a:bodyPr>
            <a:lstStyle/>
            <a:p>
              <a:pPr algn="l"/>
              <a:r>
                <a:rPr lang="pt-BR" dirty="0">
                  <a:latin typeface="Quicksand Light" pitchFamily="2" charset="0"/>
                </a:rPr>
                <a:t>Impactando ao menos 5 milhões de lares</a:t>
              </a:r>
            </a:p>
          </p:txBody>
        </p:sp>
        <p:sp>
          <p:nvSpPr>
            <p:cNvPr id="29" name="CaixaDeTexto 28">
              <a:extLst>
                <a:ext uri="{FF2B5EF4-FFF2-40B4-BE49-F238E27FC236}">
                  <a16:creationId xmlns:a16="http://schemas.microsoft.com/office/drawing/2014/main" id="{15F7C16B-D64E-4DAD-ABBC-E43ADB09F4A8}"/>
                </a:ext>
              </a:extLst>
            </p:cNvPr>
            <p:cNvSpPr txBox="1"/>
            <p:nvPr/>
          </p:nvSpPr>
          <p:spPr>
            <a:xfrm>
              <a:off x="2506027" y="4141374"/>
              <a:ext cx="8415973" cy="369332"/>
            </a:xfrm>
            <a:prstGeom prst="rect">
              <a:avLst/>
            </a:prstGeom>
            <a:noFill/>
          </p:spPr>
          <p:txBody>
            <a:bodyPr wrap="square" rtlCol="0">
              <a:spAutoFit/>
            </a:bodyPr>
            <a:lstStyle/>
            <a:p>
              <a:pPr algn="l"/>
              <a:r>
                <a:rPr lang="pt-BR" dirty="0">
                  <a:latin typeface="Quicksand Light" pitchFamily="2" charset="0"/>
                </a:rPr>
                <a:t>Em até 3 anos</a:t>
              </a:r>
            </a:p>
          </p:txBody>
        </p:sp>
      </p:grpSp>
    </p:spTree>
    <p:extLst>
      <p:ext uri="{BB962C8B-B14F-4D97-AF65-F5344CB8AC3E}">
        <p14:creationId xmlns:p14="http://schemas.microsoft.com/office/powerpoint/2010/main" val="18097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504370-C6A9-4EA3-9CA4-4D49F27BD181}"/>
              </a:ext>
            </a:extLst>
          </p:cNvPr>
          <p:cNvSpPr>
            <a:spLocks noGrp="1"/>
          </p:cNvSpPr>
          <p:nvPr>
            <p:ph type="title"/>
          </p:nvPr>
        </p:nvSpPr>
        <p:spPr/>
        <p:txBody>
          <a:bodyPr/>
          <a:lstStyle/>
          <a:p>
            <a:r>
              <a:rPr lang="pt-BR" dirty="0"/>
              <a:t>Cenário atual</a:t>
            </a:r>
          </a:p>
        </p:txBody>
      </p:sp>
      <p:sp>
        <p:nvSpPr>
          <p:cNvPr id="3" name="Subtítulo 2">
            <a:extLst>
              <a:ext uri="{FF2B5EF4-FFF2-40B4-BE49-F238E27FC236}">
                <a16:creationId xmlns:a16="http://schemas.microsoft.com/office/drawing/2014/main" id="{FEC81D14-BFEF-4600-ADF5-B367B87A90DE}"/>
              </a:ext>
            </a:extLst>
          </p:cNvPr>
          <p:cNvSpPr>
            <a:spLocks noGrp="1"/>
          </p:cNvSpPr>
          <p:nvPr>
            <p:ph type="subTitle" idx="1"/>
          </p:nvPr>
        </p:nvSpPr>
        <p:spPr/>
        <p:txBody>
          <a:bodyPr>
            <a:normAutofit fontScale="92500" lnSpcReduction="10000"/>
          </a:bodyPr>
          <a:lstStyle/>
          <a:p>
            <a:r>
              <a:rPr lang="pt-BR" dirty="0"/>
              <a:t>Funcionalidades atuais do aplicativo VR &amp; VC</a:t>
            </a:r>
          </a:p>
        </p:txBody>
      </p:sp>
      <p:sp>
        <p:nvSpPr>
          <p:cNvPr id="67" name="Shape">
            <a:extLst>
              <a:ext uri="{FF2B5EF4-FFF2-40B4-BE49-F238E27FC236}">
                <a16:creationId xmlns:a16="http://schemas.microsoft.com/office/drawing/2014/main" id="{3C8A06D8-06AF-4FB2-8066-D38584E32D58}"/>
              </a:ext>
            </a:extLst>
          </p:cNvPr>
          <p:cNvSpPr/>
          <p:nvPr/>
        </p:nvSpPr>
        <p:spPr>
          <a:xfrm>
            <a:off x="3829200" y="1772869"/>
            <a:ext cx="2017549" cy="1230124"/>
          </a:xfrm>
          <a:custGeom>
            <a:avLst/>
            <a:gdLst/>
            <a:ahLst/>
            <a:cxnLst>
              <a:cxn ang="0">
                <a:pos x="wd2" y="hd2"/>
              </a:cxn>
              <a:cxn ang="5400000">
                <a:pos x="wd2" y="hd2"/>
              </a:cxn>
              <a:cxn ang="10800000">
                <a:pos x="wd2" y="hd2"/>
              </a:cxn>
              <a:cxn ang="16200000">
                <a:pos x="wd2" y="hd2"/>
              </a:cxn>
            </a:cxnLst>
            <a:rect l="0" t="0" r="r" b="b"/>
            <a:pathLst>
              <a:path w="21319" h="20692" extrusionOk="0">
                <a:moveTo>
                  <a:pt x="19329" y="15195"/>
                </a:moveTo>
                <a:lnTo>
                  <a:pt x="21304" y="1173"/>
                </a:lnTo>
                <a:cubicBezTo>
                  <a:pt x="21434" y="194"/>
                  <a:pt x="20657" y="-425"/>
                  <a:pt x="20268" y="348"/>
                </a:cubicBezTo>
                <a:lnTo>
                  <a:pt x="15540" y="9421"/>
                </a:lnTo>
                <a:cubicBezTo>
                  <a:pt x="14892" y="10710"/>
                  <a:pt x="13953" y="11535"/>
                  <a:pt x="12949" y="11844"/>
                </a:cubicBezTo>
                <a:lnTo>
                  <a:pt x="482" y="15556"/>
                </a:lnTo>
                <a:cubicBezTo>
                  <a:pt x="-166" y="15762"/>
                  <a:pt x="-166" y="17257"/>
                  <a:pt x="514" y="17412"/>
                </a:cubicBezTo>
                <a:lnTo>
                  <a:pt x="14407" y="20608"/>
                </a:lnTo>
                <a:cubicBezTo>
                  <a:pt x="16641" y="21175"/>
                  <a:pt x="18811" y="18804"/>
                  <a:pt x="19329" y="15195"/>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68" name="Shape">
            <a:extLst>
              <a:ext uri="{FF2B5EF4-FFF2-40B4-BE49-F238E27FC236}">
                <a16:creationId xmlns:a16="http://schemas.microsoft.com/office/drawing/2014/main" id="{4177ACFD-7297-4D3C-8D15-07EB55470A86}"/>
              </a:ext>
            </a:extLst>
          </p:cNvPr>
          <p:cNvSpPr/>
          <p:nvPr/>
        </p:nvSpPr>
        <p:spPr>
          <a:xfrm>
            <a:off x="4258258" y="3121328"/>
            <a:ext cx="1033977" cy="2210942"/>
          </a:xfrm>
          <a:custGeom>
            <a:avLst/>
            <a:gdLst/>
            <a:ahLst/>
            <a:cxnLst>
              <a:cxn ang="0">
                <a:pos x="wd2" y="hd2"/>
              </a:cxn>
              <a:cxn ang="5400000">
                <a:pos x="wd2" y="hd2"/>
              </a:cxn>
              <a:cxn ang="10800000">
                <a:pos x="wd2" y="hd2"/>
              </a:cxn>
              <a:cxn ang="16200000">
                <a:pos x="wd2" y="hd2"/>
              </a:cxn>
            </a:cxnLst>
            <a:rect l="0" t="0" r="r" b="b"/>
            <a:pathLst>
              <a:path w="20131" h="21144" extrusionOk="0">
                <a:moveTo>
                  <a:pt x="16043" y="4212"/>
                </a:moveTo>
                <a:lnTo>
                  <a:pt x="1663" y="79"/>
                </a:lnTo>
                <a:cubicBezTo>
                  <a:pt x="649" y="-214"/>
                  <a:pt x="-425" y="372"/>
                  <a:pt x="172" y="841"/>
                </a:cubicBezTo>
                <a:lnTo>
                  <a:pt x="7511" y="6468"/>
                </a:lnTo>
                <a:cubicBezTo>
                  <a:pt x="8525" y="7260"/>
                  <a:pt x="9003" y="8197"/>
                  <a:pt x="8764" y="9135"/>
                </a:cubicBezTo>
                <a:lnTo>
                  <a:pt x="5900" y="20536"/>
                </a:lnTo>
                <a:cubicBezTo>
                  <a:pt x="5721" y="21152"/>
                  <a:pt x="7451" y="21386"/>
                  <a:pt x="7988" y="20829"/>
                </a:cubicBezTo>
                <a:lnTo>
                  <a:pt x="19325" y="9428"/>
                </a:lnTo>
                <a:cubicBezTo>
                  <a:pt x="21175" y="7553"/>
                  <a:pt x="19743" y="5267"/>
                  <a:pt x="16043" y="4212"/>
                </a:cubicBezTo>
                <a:close/>
              </a:path>
            </a:pathLst>
          </a:custGeom>
          <a:solidFill>
            <a:srgbClr val="FFC000"/>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69" name="Shape">
            <a:extLst>
              <a:ext uri="{FF2B5EF4-FFF2-40B4-BE49-F238E27FC236}">
                <a16:creationId xmlns:a16="http://schemas.microsoft.com/office/drawing/2014/main" id="{83B63814-97D4-4074-810B-E56B6441A6E9}"/>
              </a:ext>
            </a:extLst>
          </p:cNvPr>
          <p:cNvSpPr/>
          <p:nvPr/>
        </p:nvSpPr>
        <p:spPr>
          <a:xfrm>
            <a:off x="4956591" y="4181181"/>
            <a:ext cx="2201292" cy="1153601"/>
          </a:xfrm>
          <a:custGeom>
            <a:avLst/>
            <a:gdLst/>
            <a:ahLst/>
            <a:cxnLst>
              <a:cxn ang="0">
                <a:pos x="wd2" y="hd2"/>
              </a:cxn>
              <a:cxn ang="5400000">
                <a:pos x="wd2" y="hd2"/>
              </a:cxn>
              <a:cxn ang="10800000">
                <a:pos x="wd2" y="hd2"/>
              </a:cxn>
              <a:cxn ang="16200000">
                <a:pos x="wd2" y="hd2"/>
              </a:cxn>
            </a:cxnLst>
            <a:rect l="0" t="0" r="r" b="b"/>
            <a:pathLst>
              <a:path w="21080" h="20480" extrusionOk="0">
                <a:moveTo>
                  <a:pt x="11843" y="2147"/>
                </a:moveTo>
                <a:cubicBezTo>
                  <a:pt x="10347" y="-574"/>
                  <a:pt x="7969" y="-737"/>
                  <a:pt x="6385" y="1820"/>
                </a:cubicBezTo>
                <a:lnTo>
                  <a:pt x="192" y="11777"/>
                </a:lnTo>
                <a:cubicBezTo>
                  <a:pt x="-248" y="12484"/>
                  <a:pt x="134" y="13736"/>
                  <a:pt x="691" y="13518"/>
                </a:cubicBezTo>
                <a:lnTo>
                  <a:pt x="7206" y="10525"/>
                </a:lnTo>
                <a:cubicBezTo>
                  <a:pt x="8116" y="10090"/>
                  <a:pt x="9085" y="10308"/>
                  <a:pt x="9936" y="11070"/>
                </a:cubicBezTo>
                <a:lnTo>
                  <a:pt x="20295" y="20373"/>
                </a:lnTo>
                <a:cubicBezTo>
                  <a:pt x="20853" y="20863"/>
                  <a:pt x="21352" y="19557"/>
                  <a:pt x="20912" y="18741"/>
                </a:cubicBezTo>
                <a:lnTo>
                  <a:pt x="11843" y="2147"/>
                </a:lnTo>
                <a:close/>
              </a:path>
            </a:pathLst>
          </a:custGeom>
          <a:solidFill>
            <a:srgbClr val="00AA13"/>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70" name="Shape">
            <a:extLst>
              <a:ext uri="{FF2B5EF4-FFF2-40B4-BE49-F238E27FC236}">
                <a16:creationId xmlns:a16="http://schemas.microsoft.com/office/drawing/2014/main" id="{A458B096-544B-4CEA-BE5D-7D5E3BAC7414}"/>
              </a:ext>
            </a:extLst>
          </p:cNvPr>
          <p:cNvSpPr/>
          <p:nvPr/>
        </p:nvSpPr>
        <p:spPr>
          <a:xfrm>
            <a:off x="6709999" y="2906800"/>
            <a:ext cx="1483935" cy="1978391"/>
          </a:xfrm>
          <a:custGeom>
            <a:avLst/>
            <a:gdLst/>
            <a:ahLst/>
            <a:cxnLst>
              <a:cxn ang="0">
                <a:pos x="wd2" y="hd2"/>
              </a:cxn>
              <a:cxn ang="5400000">
                <a:pos x="wd2" y="hd2"/>
              </a:cxn>
              <a:cxn ang="10800000">
                <a:pos x="wd2" y="hd2"/>
              </a:cxn>
              <a:cxn ang="16200000">
                <a:pos x="wd2" y="hd2"/>
              </a:cxn>
            </a:cxnLst>
            <a:rect l="0" t="0" r="r" b="b"/>
            <a:pathLst>
              <a:path w="20467" h="21127" extrusionOk="0">
                <a:moveTo>
                  <a:pt x="19343" y="77"/>
                </a:moveTo>
                <a:lnTo>
                  <a:pt x="3112" y="6623"/>
                </a:lnTo>
                <a:cubicBezTo>
                  <a:pt x="406" y="7703"/>
                  <a:pt x="-735" y="10223"/>
                  <a:pt x="491" y="12383"/>
                </a:cubicBezTo>
                <a:lnTo>
                  <a:pt x="5141" y="20761"/>
                </a:lnTo>
                <a:cubicBezTo>
                  <a:pt x="5479" y="21350"/>
                  <a:pt x="6578" y="21186"/>
                  <a:pt x="6620" y="20565"/>
                </a:cubicBezTo>
                <a:lnTo>
                  <a:pt x="7254" y="13103"/>
                </a:lnTo>
                <a:cubicBezTo>
                  <a:pt x="7339" y="12055"/>
                  <a:pt x="7888" y="11074"/>
                  <a:pt x="8818" y="10321"/>
                </a:cubicBezTo>
                <a:lnTo>
                  <a:pt x="20231" y="1026"/>
                </a:lnTo>
                <a:cubicBezTo>
                  <a:pt x="20865" y="535"/>
                  <a:pt x="20104" y="-250"/>
                  <a:pt x="19343" y="77"/>
                </a:cubicBezTo>
                <a:close/>
              </a:path>
            </a:pathLst>
          </a:custGeom>
          <a:solidFill>
            <a:srgbClr val="0070C0"/>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71" name="Shape">
            <a:extLst>
              <a:ext uri="{FF2B5EF4-FFF2-40B4-BE49-F238E27FC236}">
                <a16:creationId xmlns:a16="http://schemas.microsoft.com/office/drawing/2014/main" id="{FE45EF40-B591-4866-B4AC-F482AB75359A}"/>
              </a:ext>
            </a:extLst>
          </p:cNvPr>
          <p:cNvSpPr/>
          <p:nvPr/>
        </p:nvSpPr>
        <p:spPr>
          <a:xfrm>
            <a:off x="6005123" y="1282520"/>
            <a:ext cx="1605798" cy="1716988"/>
          </a:xfrm>
          <a:custGeom>
            <a:avLst/>
            <a:gdLst/>
            <a:ahLst/>
            <a:cxnLst>
              <a:cxn ang="0">
                <a:pos x="wd2" y="hd2"/>
              </a:cxn>
              <a:cxn ang="5400000">
                <a:pos x="wd2" y="hd2"/>
              </a:cxn>
              <a:cxn ang="10800000">
                <a:pos x="wd2" y="hd2"/>
              </a:cxn>
              <a:cxn ang="16200000">
                <a:pos x="wd2" y="hd2"/>
              </a:cxn>
            </a:cxnLst>
            <a:rect l="0" t="0" r="r" b="b"/>
            <a:pathLst>
              <a:path w="21194" h="21009" extrusionOk="0">
                <a:moveTo>
                  <a:pt x="3252" y="16814"/>
                </a:moveTo>
                <a:cubicBezTo>
                  <a:pt x="3778" y="19439"/>
                  <a:pt x="6407" y="21277"/>
                  <a:pt x="9319" y="20977"/>
                </a:cubicBezTo>
                <a:lnTo>
                  <a:pt x="20524" y="19814"/>
                </a:lnTo>
                <a:cubicBezTo>
                  <a:pt x="21292" y="19740"/>
                  <a:pt x="21454" y="18727"/>
                  <a:pt x="20726" y="18464"/>
                </a:cubicBezTo>
                <a:lnTo>
                  <a:pt x="12110" y="15427"/>
                </a:lnTo>
                <a:cubicBezTo>
                  <a:pt x="10897" y="15015"/>
                  <a:pt x="9885" y="14189"/>
                  <a:pt x="9238" y="13140"/>
                </a:cubicBezTo>
                <a:lnTo>
                  <a:pt x="1391" y="352"/>
                </a:lnTo>
                <a:cubicBezTo>
                  <a:pt x="987" y="-323"/>
                  <a:pt x="-146" y="52"/>
                  <a:pt x="16" y="802"/>
                </a:cubicBezTo>
                <a:lnTo>
                  <a:pt x="3252" y="16814"/>
                </a:ln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grpSp>
        <p:nvGrpSpPr>
          <p:cNvPr id="91" name="Group 47">
            <a:extLst>
              <a:ext uri="{FF2B5EF4-FFF2-40B4-BE49-F238E27FC236}">
                <a16:creationId xmlns:a16="http://schemas.microsoft.com/office/drawing/2014/main" id="{0C5804B6-B1AB-4C1F-BFBD-2D26CAD58722}"/>
              </a:ext>
            </a:extLst>
          </p:cNvPr>
          <p:cNvGrpSpPr/>
          <p:nvPr/>
        </p:nvGrpSpPr>
        <p:grpSpPr>
          <a:xfrm>
            <a:off x="7921060" y="3589326"/>
            <a:ext cx="3381275" cy="1351708"/>
            <a:chOff x="8921977" y="1220504"/>
            <a:chExt cx="2926080" cy="1351708"/>
          </a:xfrm>
        </p:grpSpPr>
        <p:sp>
          <p:nvSpPr>
            <p:cNvPr id="92" name="TextBox 48">
              <a:extLst>
                <a:ext uri="{FF2B5EF4-FFF2-40B4-BE49-F238E27FC236}">
                  <a16:creationId xmlns:a16="http://schemas.microsoft.com/office/drawing/2014/main" id="{D753DA18-9C3E-41A0-AF6E-82593614E8B1}"/>
                </a:ext>
              </a:extLst>
            </p:cNvPr>
            <p:cNvSpPr txBox="1"/>
            <p:nvPr/>
          </p:nvSpPr>
          <p:spPr>
            <a:xfrm>
              <a:off x="8921977" y="1220504"/>
              <a:ext cx="2926080" cy="707886"/>
            </a:xfrm>
            <a:prstGeom prst="rect">
              <a:avLst/>
            </a:prstGeom>
            <a:noFill/>
          </p:spPr>
          <p:txBody>
            <a:bodyPr wrap="square" lIns="0" rIns="0" rtlCol="0" anchor="b">
              <a:spAutoFit/>
            </a:bodyPr>
            <a:lstStyle/>
            <a:p>
              <a:pPr algn="r"/>
              <a:r>
                <a:rPr lang="en-US" sz="2000" noProof="1">
                  <a:latin typeface="Quicksand" pitchFamily="2" charset="0"/>
                </a:rPr>
                <a:t>Busca da</a:t>
              </a:r>
              <a:br>
                <a:rPr lang="en-US" sz="2000" noProof="1">
                  <a:latin typeface="Quicksand" pitchFamily="2" charset="0"/>
                </a:rPr>
              </a:br>
              <a:r>
                <a:rPr lang="en-US" sz="2000" noProof="1">
                  <a:latin typeface="Quicksand" pitchFamily="2" charset="0"/>
                </a:rPr>
                <a:t>Rede Credenciada</a:t>
              </a:r>
            </a:p>
          </p:txBody>
        </p:sp>
        <p:sp>
          <p:nvSpPr>
            <p:cNvPr id="93" name="TextBox 49">
              <a:extLst>
                <a:ext uri="{FF2B5EF4-FFF2-40B4-BE49-F238E27FC236}">
                  <a16:creationId xmlns:a16="http://schemas.microsoft.com/office/drawing/2014/main" id="{901A76E9-3096-4DBF-A031-D630C4842931}"/>
                </a:ext>
              </a:extLst>
            </p:cNvPr>
            <p:cNvSpPr txBox="1"/>
            <p:nvPr/>
          </p:nvSpPr>
          <p:spPr>
            <a:xfrm>
              <a:off x="8921977" y="1925881"/>
              <a:ext cx="2926080" cy="646331"/>
            </a:xfrm>
            <a:prstGeom prst="rect">
              <a:avLst/>
            </a:prstGeom>
            <a:noFill/>
          </p:spPr>
          <p:txBody>
            <a:bodyPr wrap="square" lIns="0" tIns="45720" rIns="0" bIns="45720" rtlCol="0" anchor="t">
              <a:spAutoFit/>
            </a:bodyPr>
            <a:lstStyle/>
            <a:p>
              <a:pPr algn="r"/>
              <a:r>
                <a:rPr lang="pt-BR" sz="1200" noProof="1">
                  <a:solidFill>
                    <a:schemeClr val="tx1">
                      <a:lumMod val="65000"/>
                      <a:lumOff val="35000"/>
                    </a:schemeClr>
                  </a:solidFill>
                  <a:latin typeface="Quicksand Light"/>
                </a:rPr>
                <a:t>Busca da rede por endereço, nome ou CEP com possibilidade de favoritar no mapa os estabelecimentos de sua preferência.</a:t>
              </a:r>
            </a:p>
          </p:txBody>
        </p:sp>
      </p:grpSp>
      <p:grpSp>
        <p:nvGrpSpPr>
          <p:cNvPr id="94" name="Group 50">
            <a:extLst>
              <a:ext uri="{FF2B5EF4-FFF2-40B4-BE49-F238E27FC236}">
                <a16:creationId xmlns:a16="http://schemas.microsoft.com/office/drawing/2014/main" id="{2EEC48EB-C83B-4AF5-98F3-E8B5DBE9FE8A}"/>
              </a:ext>
            </a:extLst>
          </p:cNvPr>
          <p:cNvGrpSpPr/>
          <p:nvPr/>
        </p:nvGrpSpPr>
        <p:grpSpPr>
          <a:xfrm>
            <a:off x="1198222" y="3492813"/>
            <a:ext cx="2926080" cy="1905706"/>
            <a:chOff x="332936" y="2381545"/>
            <a:chExt cx="2926080" cy="1905706"/>
          </a:xfrm>
        </p:grpSpPr>
        <p:sp>
          <p:nvSpPr>
            <p:cNvPr id="95" name="TextBox 51">
              <a:extLst>
                <a:ext uri="{FF2B5EF4-FFF2-40B4-BE49-F238E27FC236}">
                  <a16:creationId xmlns:a16="http://schemas.microsoft.com/office/drawing/2014/main" id="{1DE5C05C-3E79-4C60-A947-9C45F8204114}"/>
                </a:ext>
              </a:extLst>
            </p:cNvPr>
            <p:cNvSpPr txBox="1"/>
            <p:nvPr/>
          </p:nvSpPr>
          <p:spPr>
            <a:xfrm>
              <a:off x="332936" y="2381545"/>
              <a:ext cx="2926080" cy="707886"/>
            </a:xfrm>
            <a:prstGeom prst="rect">
              <a:avLst/>
            </a:prstGeom>
            <a:noFill/>
          </p:spPr>
          <p:txBody>
            <a:bodyPr wrap="square" lIns="0" rIns="0" rtlCol="0" anchor="b">
              <a:spAutoFit/>
            </a:bodyPr>
            <a:lstStyle/>
            <a:p>
              <a:pPr algn="r"/>
              <a:r>
                <a:rPr lang="en-US" sz="2000" noProof="1">
                  <a:latin typeface="Quicksand" pitchFamily="2" charset="0"/>
                </a:rPr>
                <a:t>Cadastro do usuário</a:t>
              </a:r>
              <a:br>
                <a:rPr lang="en-US" sz="2000" noProof="1">
                  <a:latin typeface="Quicksand" pitchFamily="2" charset="0"/>
                </a:rPr>
              </a:br>
              <a:r>
                <a:rPr lang="en-US" sz="2000" noProof="1">
                  <a:latin typeface="Quicksand" pitchFamily="2" charset="0"/>
                </a:rPr>
                <a:t>(Onboarding)</a:t>
              </a:r>
            </a:p>
          </p:txBody>
        </p:sp>
        <p:sp>
          <p:nvSpPr>
            <p:cNvPr id="96" name="TextBox 52">
              <a:extLst>
                <a:ext uri="{FF2B5EF4-FFF2-40B4-BE49-F238E27FC236}">
                  <a16:creationId xmlns:a16="http://schemas.microsoft.com/office/drawing/2014/main" id="{5214D722-9E65-46C4-BDBE-533E8DDB58C0}"/>
                </a:ext>
              </a:extLst>
            </p:cNvPr>
            <p:cNvSpPr txBox="1"/>
            <p:nvPr/>
          </p:nvSpPr>
          <p:spPr>
            <a:xfrm>
              <a:off x="332936" y="3086922"/>
              <a:ext cx="2926080" cy="1200329"/>
            </a:xfrm>
            <a:prstGeom prst="rect">
              <a:avLst/>
            </a:prstGeom>
            <a:noFill/>
          </p:spPr>
          <p:txBody>
            <a:bodyPr wrap="square" lIns="0" tIns="45720" rIns="0" bIns="45720" rtlCol="0" anchor="t">
              <a:spAutoFit/>
            </a:bodyPr>
            <a:lstStyle/>
            <a:p>
              <a:r>
                <a:rPr lang="pt-BR" sz="1200" noProof="1">
                  <a:solidFill>
                    <a:schemeClr val="tx1">
                      <a:lumMod val="65000"/>
                      <a:lumOff val="35000"/>
                    </a:schemeClr>
                  </a:solidFill>
                  <a:latin typeface="Quicksand Light"/>
                </a:rPr>
                <a:t>Formulário para criação do usuário com  preenchimento de dados pessoais, definição da senha e aceite no termo de uso e politica de privacidade. No primeiro acesso é realizada a vinculação dos cartões ao CPF da conta criada.</a:t>
              </a:r>
            </a:p>
          </p:txBody>
        </p:sp>
      </p:grpSp>
      <p:grpSp>
        <p:nvGrpSpPr>
          <p:cNvPr id="97" name="Group 56">
            <a:extLst>
              <a:ext uri="{FF2B5EF4-FFF2-40B4-BE49-F238E27FC236}">
                <a16:creationId xmlns:a16="http://schemas.microsoft.com/office/drawing/2014/main" id="{7DF006C2-D174-4772-8F90-71814C07BDC3}"/>
              </a:ext>
            </a:extLst>
          </p:cNvPr>
          <p:cNvGrpSpPr/>
          <p:nvPr/>
        </p:nvGrpSpPr>
        <p:grpSpPr>
          <a:xfrm>
            <a:off x="6951580" y="1112808"/>
            <a:ext cx="4262717" cy="1721040"/>
            <a:chOff x="8694449" y="1220504"/>
            <a:chExt cx="3182044" cy="1721040"/>
          </a:xfrm>
        </p:grpSpPr>
        <p:sp>
          <p:nvSpPr>
            <p:cNvPr id="98" name="TextBox 57">
              <a:extLst>
                <a:ext uri="{FF2B5EF4-FFF2-40B4-BE49-F238E27FC236}">
                  <a16:creationId xmlns:a16="http://schemas.microsoft.com/office/drawing/2014/main" id="{F341E8E0-73AA-497F-96BC-6F656402FBF0}"/>
                </a:ext>
              </a:extLst>
            </p:cNvPr>
            <p:cNvSpPr txBox="1"/>
            <p:nvPr/>
          </p:nvSpPr>
          <p:spPr>
            <a:xfrm>
              <a:off x="8694449" y="1220504"/>
              <a:ext cx="2049000" cy="707886"/>
            </a:xfrm>
            <a:prstGeom prst="rect">
              <a:avLst/>
            </a:prstGeom>
            <a:noFill/>
          </p:spPr>
          <p:txBody>
            <a:bodyPr wrap="square" lIns="0" rIns="0" rtlCol="0" anchor="b">
              <a:spAutoFit/>
            </a:bodyPr>
            <a:lstStyle/>
            <a:p>
              <a:r>
                <a:rPr lang="en-US" sz="2000" noProof="1">
                  <a:latin typeface="Quicksand" pitchFamily="2" charset="0"/>
                </a:rPr>
                <a:t>Saldo / Extrato / Gráfico de Utilização</a:t>
              </a:r>
            </a:p>
          </p:txBody>
        </p:sp>
        <p:sp>
          <p:nvSpPr>
            <p:cNvPr id="99" name="TextBox 58">
              <a:extLst>
                <a:ext uri="{FF2B5EF4-FFF2-40B4-BE49-F238E27FC236}">
                  <a16:creationId xmlns:a16="http://schemas.microsoft.com/office/drawing/2014/main" id="{3574F457-A472-48F1-9C59-2CDFFAD86048}"/>
                </a:ext>
              </a:extLst>
            </p:cNvPr>
            <p:cNvSpPr txBox="1"/>
            <p:nvPr/>
          </p:nvSpPr>
          <p:spPr>
            <a:xfrm>
              <a:off x="8950413" y="1925881"/>
              <a:ext cx="2926080" cy="1015663"/>
            </a:xfrm>
            <a:prstGeom prst="rect">
              <a:avLst/>
            </a:prstGeom>
            <a:noFill/>
          </p:spPr>
          <p:txBody>
            <a:bodyPr wrap="square" lIns="0" tIns="45720" rIns="0" bIns="45720" rtlCol="0" anchor="t">
              <a:spAutoFit/>
            </a:bodyPr>
            <a:lstStyle/>
            <a:p>
              <a:pPr algn="r"/>
              <a:r>
                <a:rPr lang="pt-BR" sz="1200" noProof="1">
                  <a:solidFill>
                    <a:schemeClr val="tx1">
                      <a:lumMod val="65000"/>
                      <a:lumOff val="35000"/>
                    </a:schemeClr>
                  </a:solidFill>
                  <a:latin typeface="Quicksand Light"/>
                </a:rPr>
                <a:t>Disponibiliza o saldo atual de cada cartão e o extrato de todas as transações realizadas. É possível ter detalhes das transações realizadas baseada em filtro de período. Também é disponibilizado um gráfico de utilização de cada benefício no período dos 30 dias.</a:t>
              </a:r>
            </a:p>
          </p:txBody>
        </p:sp>
      </p:grpSp>
      <p:grpSp>
        <p:nvGrpSpPr>
          <p:cNvPr id="100" name="Group 59">
            <a:extLst>
              <a:ext uri="{FF2B5EF4-FFF2-40B4-BE49-F238E27FC236}">
                <a16:creationId xmlns:a16="http://schemas.microsoft.com/office/drawing/2014/main" id="{06030F2A-CF00-49F0-8303-BF0D4AA55CC5}"/>
              </a:ext>
            </a:extLst>
          </p:cNvPr>
          <p:cNvGrpSpPr/>
          <p:nvPr/>
        </p:nvGrpSpPr>
        <p:grpSpPr>
          <a:xfrm>
            <a:off x="951048" y="1542021"/>
            <a:ext cx="4005543" cy="1043932"/>
            <a:chOff x="482254" y="2689321"/>
            <a:chExt cx="2990072" cy="1043932"/>
          </a:xfrm>
        </p:grpSpPr>
        <p:sp>
          <p:nvSpPr>
            <p:cNvPr id="101" name="TextBox 60">
              <a:extLst>
                <a:ext uri="{FF2B5EF4-FFF2-40B4-BE49-F238E27FC236}">
                  <a16:creationId xmlns:a16="http://schemas.microsoft.com/office/drawing/2014/main" id="{D7236224-B20D-4748-B9B5-5645A59195D7}"/>
                </a:ext>
              </a:extLst>
            </p:cNvPr>
            <p:cNvSpPr txBox="1"/>
            <p:nvPr/>
          </p:nvSpPr>
          <p:spPr>
            <a:xfrm>
              <a:off x="546246" y="2689321"/>
              <a:ext cx="2926080" cy="400110"/>
            </a:xfrm>
            <a:prstGeom prst="rect">
              <a:avLst/>
            </a:prstGeom>
            <a:noFill/>
          </p:spPr>
          <p:txBody>
            <a:bodyPr wrap="square" lIns="0" rIns="0" rtlCol="0" anchor="b">
              <a:spAutoFit/>
            </a:bodyPr>
            <a:lstStyle/>
            <a:p>
              <a:pPr algn="r"/>
              <a:r>
                <a:rPr lang="en-US" sz="2000" noProof="1">
                  <a:latin typeface="Quicksand" pitchFamily="2" charset="0"/>
                </a:rPr>
                <a:t>Carrossel</a:t>
              </a:r>
            </a:p>
          </p:txBody>
        </p:sp>
        <p:sp>
          <p:nvSpPr>
            <p:cNvPr id="102" name="TextBox 61">
              <a:extLst>
                <a:ext uri="{FF2B5EF4-FFF2-40B4-BE49-F238E27FC236}">
                  <a16:creationId xmlns:a16="http://schemas.microsoft.com/office/drawing/2014/main" id="{1C817EBD-38E8-41B2-9A3C-CCC3BAB85D6F}"/>
                </a:ext>
              </a:extLst>
            </p:cNvPr>
            <p:cNvSpPr txBox="1"/>
            <p:nvPr/>
          </p:nvSpPr>
          <p:spPr>
            <a:xfrm>
              <a:off x="482254" y="3086922"/>
              <a:ext cx="2666918" cy="646331"/>
            </a:xfrm>
            <a:prstGeom prst="rect">
              <a:avLst/>
            </a:prstGeom>
            <a:noFill/>
          </p:spPr>
          <p:txBody>
            <a:bodyPr wrap="square" lIns="0" tIns="45720" rIns="0" bIns="45720" rtlCol="0" anchor="t">
              <a:spAutoFit/>
            </a:bodyPr>
            <a:lstStyle/>
            <a:p>
              <a:r>
                <a:rPr lang="pt-BR" sz="1200" noProof="1">
                  <a:solidFill>
                    <a:schemeClr val="tx1">
                      <a:lumMod val="65000"/>
                      <a:lumOff val="35000"/>
                    </a:schemeClr>
                  </a:solidFill>
                  <a:latin typeface="Quicksand Light"/>
                </a:rPr>
                <a:t>Exibe todos os cartões vinculados ao CPF da conta do usuário, onde é possível navegar entre os cartões e obter informações de saldo para cada um dos benefícios.</a:t>
              </a:r>
            </a:p>
          </p:txBody>
        </p:sp>
      </p:grpSp>
      <p:grpSp>
        <p:nvGrpSpPr>
          <p:cNvPr id="103" name="Group 62">
            <a:extLst>
              <a:ext uri="{FF2B5EF4-FFF2-40B4-BE49-F238E27FC236}">
                <a16:creationId xmlns:a16="http://schemas.microsoft.com/office/drawing/2014/main" id="{CFFFF551-F6B0-43DB-91A9-260F8834EEA0}"/>
              </a:ext>
            </a:extLst>
          </p:cNvPr>
          <p:cNvGrpSpPr/>
          <p:nvPr/>
        </p:nvGrpSpPr>
        <p:grpSpPr>
          <a:xfrm>
            <a:off x="4572000" y="5480197"/>
            <a:ext cx="3919818" cy="1167042"/>
            <a:chOff x="332936" y="2381545"/>
            <a:chExt cx="2926080" cy="1167042"/>
          </a:xfrm>
        </p:grpSpPr>
        <p:sp>
          <p:nvSpPr>
            <p:cNvPr id="104" name="TextBox 63">
              <a:extLst>
                <a:ext uri="{FF2B5EF4-FFF2-40B4-BE49-F238E27FC236}">
                  <a16:creationId xmlns:a16="http://schemas.microsoft.com/office/drawing/2014/main" id="{CF12D942-6384-4317-9FBA-70A8053076C4}"/>
                </a:ext>
              </a:extLst>
            </p:cNvPr>
            <p:cNvSpPr txBox="1"/>
            <p:nvPr/>
          </p:nvSpPr>
          <p:spPr>
            <a:xfrm>
              <a:off x="332936" y="2381545"/>
              <a:ext cx="2926080" cy="707886"/>
            </a:xfrm>
            <a:prstGeom prst="rect">
              <a:avLst/>
            </a:prstGeom>
            <a:noFill/>
          </p:spPr>
          <p:txBody>
            <a:bodyPr wrap="square" lIns="0" rIns="0" rtlCol="0" anchor="b">
              <a:spAutoFit/>
            </a:bodyPr>
            <a:lstStyle/>
            <a:p>
              <a:r>
                <a:rPr lang="pt-BR" sz="2000" noProof="1">
                  <a:latin typeface="Quicksand" pitchFamily="2" charset="0"/>
                </a:rPr>
                <a:t>Cartão Virtual /</a:t>
              </a:r>
              <a:br>
                <a:rPr lang="pt-BR" sz="2000" noProof="1">
                  <a:latin typeface="Quicksand" pitchFamily="2" charset="0"/>
                </a:rPr>
              </a:br>
              <a:r>
                <a:rPr lang="pt-BR" sz="2000" noProof="1">
                  <a:latin typeface="Quicksand" pitchFamily="2" charset="0"/>
                </a:rPr>
                <a:t>Pagamento via QR Code</a:t>
              </a:r>
            </a:p>
          </p:txBody>
        </p:sp>
        <p:sp>
          <p:nvSpPr>
            <p:cNvPr id="105" name="TextBox 64">
              <a:extLst>
                <a:ext uri="{FF2B5EF4-FFF2-40B4-BE49-F238E27FC236}">
                  <a16:creationId xmlns:a16="http://schemas.microsoft.com/office/drawing/2014/main" id="{F550CAE1-9396-4266-B045-06589A4ACA6A}"/>
                </a:ext>
              </a:extLst>
            </p:cNvPr>
            <p:cNvSpPr txBox="1"/>
            <p:nvPr/>
          </p:nvSpPr>
          <p:spPr>
            <a:xfrm>
              <a:off x="332936" y="3086922"/>
              <a:ext cx="2926080" cy="461665"/>
            </a:xfrm>
            <a:prstGeom prst="rect">
              <a:avLst/>
            </a:prstGeom>
            <a:noFill/>
          </p:spPr>
          <p:txBody>
            <a:bodyPr wrap="square" lIns="0" tIns="45720" rIns="0" bIns="45720" rtlCol="0" anchor="t">
              <a:spAutoFit/>
            </a:bodyPr>
            <a:lstStyle/>
            <a:p>
              <a:r>
                <a:rPr lang="pt-BR" sz="1200" noProof="1">
                  <a:solidFill>
                    <a:schemeClr val="tx1">
                      <a:lumMod val="65000"/>
                      <a:lumOff val="35000"/>
                    </a:schemeClr>
                  </a:solidFill>
                  <a:latin typeface="Quicksand Light"/>
                </a:rPr>
                <a:t>Geração de cartões virtuais e pagamento via QR Code gerado a partir das maquininhas de cartões da Cielo ou via VR Pague.</a:t>
              </a:r>
            </a:p>
          </p:txBody>
        </p:sp>
      </p:grpSp>
      <p:pic>
        <p:nvPicPr>
          <p:cNvPr id="118" name="Gráfico 117" descr="Símbolo de raiva estrutura de tópicos">
            <a:extLst>
              <a:ext uri="{FF2B5EF4-FFF2-40B4-BE49-F238E27FC236}">
                <a16:creationId xmlns:a16="http://schemas.microsoft.com/office/drawing/2014/main" id="{1C1E79F4-E4E7-4433-9456-5128BEDC53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07992" y="2507669"/>
            <a:ext cx="410560" cy="410560"/>
          </a:xfrm>
          <a:prstGeom prst="rect">
            <a:avLst/>
          </a:prstGeom>
          <a:effectLst>
            <a:outerShdw blurRad="50800" dist="38100" dir="8100000" algn="tr" rotWithShape="0">
              <a:prstClr val="black">
                <a:alpha val="40000"/>
              </a:prstClr>
            </a:outerShdw>
          </a:effectLst>
        </p:spPr>
      </p:pic>
      <p:pic>
        <p:nvPicPr>
          <p:cNvPr id="120" name="Gráfico 119" descr="Rede de usuários estrutura de tópicos">
            <a:extLst>
              <a:ext uri="{FF2B5EF4-FFF2-40B4-BE49-F238E27FC236}">
                <a16:creationId xmlns:a16="http://schemas.microsoft.com/office/drawing/2014/main" id="{DACF1E80-4A65-4166-A2B4-2556EA2C7C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07159" y="3657189"/>
            <a:ext cx="410560" cy="410560"/>
          </a:xfrm>
          <a:prstGeom prst="rect">
            <a:avLst/>
          </a:prstGeom>
          <a:effectLst>
            <a:outerShdw blurRad="50800" dist="38100" dir="8100000" algn="tr" rotWithShape="0">
              <a:prstClr val="black">
                <a:alpha val="40000"/>
              </a:prstClr>
            </a:outerShdw>
          </a:effectLst>
        </p:spPr>
      </p:pic>
      <p:pic>
        <p:nvPicPr>
          <p:cNvPr id="122" name="Gráfico 121" descr="Usuário estrutura de tópicos">
            <a:extLst>
              <a:ext uri="{FF2B5EF4-FFF2-40B4-BE49-F238E27FC236}">
                <a16:creationId xmlns:a16="http://schemas.microsoft.com/office/drawing/2014/main" id="{F005B4BB-DA93-474E-9B1E-7E5CB4C228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2839" y="3667699"/>
            <a:ext cx="410560" cy="410560"/>
          </a:xfrm>
          <a:prstGeom prst="rect">
            <a:avLst/>
          </a:prstGeom>
          <a:effectLst>
            <a:outerShdw blurRad="50800" dist="38100" dir="8100000" algn="tr" rotWithShape="0">
              <a:prstClr val="black">
                <a:alpha val="40000"/>
              </a:prstClr>
            </a:outerShdw>
          </a:effectLst>
        </p:spPr>
      </p:pic>
      <p:pic>
        <p:nvPicPr>
          <p:cNvPr id="124" name="Gráfico 123" descr="Carteira estrutura de tópicos">
            <a:extLst>
              <a:ext uri="{FF2B5EF4-FFF2-40B4-BE49-F238E27FC236}">
                <a16:creationId xmlns:a16="http://schemas.microsoft.com/office/drawing/2014/main" id="{037F820B-1E92-45BF-B18D-34F510C048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97339" y="2461790"/>
            <a:ext cx="410560" cy="410560"/>
          </a:xfrm>
          <a:prstGeom prst="rect">
            <a:avLst/>
          </a:prstGeom>
          <a:effectLst>
            <a:outerShdw blurRad="50800" dist="38100" dir="8100000" algn="tr" rotWithShape="0">
              <a:prstClr val="black">
                <a:alpha val="40000"/>
              </a:prstClr>
            </a:outerShdw>
          </a:effectLst>
        </p:spPr>
      </p:pic>
      <p:pic>
        <p:nvPicPr>
          <p:cNvPr id="126" name="Gráfico 125" descr="Código QR estrutura de tópicos">
            <a:extLst>
              <a:ext uri="{FF2B5EF4-FFF2-40B4-BE49-F238E27FC236}">
                <a16:creationId xmlns:a16="http://schemas.microsoft.com/office/drawing/2014/main" id="{430E0046-C1FD-4CFE-AEBC-C620043C39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743086" y="4306571"/>
            <a:ext cx="410560" cy="41056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87117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a:extLst>
              <a:ext uri="{FF2B5EF4-FFF2-40B4-BE49-F238E27FC236}">
                <a16:creationId xmlns:a16="http://schemas.microsoft.com/office/drawing/2014/main" id="{9C5D87E8-64C7-4295-9D96-EB290774549A}"/>
              </a:ext>
            </a:extLst>
          </p:cNvPr>
          <p:cNvSpPr txBox="1"/>
          <p:nvPr/>
        </p:nvSpPr>
        <p:spPr>
          <a:xfrm>
            <a:off x="305914" y="2289790"/>
            <a:ext cx="9144000" cy="2923877"/>
          </a:xfrm>
          <a:prstGeom prst="rect">
            <a:avLst/>
          </a:prstGeom>
          <a:noFill/>
        </p:spPr>
        <p:txBody>
          <a:bodyPr wrap="square" lIns="91440" tIns="45720" rIns="91440" bIns="45720" anchor="ctr">
            <a:spAutoFit/>
          </a:bodyPr>
          <a:lstStyle/>
          <a:p>
            <a:pPr marL="171450" indent="-171450">
              <a:spcAft>
                <a:spcPts val="1200"/>
              </a:spcAft>
              <a:buFont typeface="Wingdings" panose="05000000000000000000" pitchFamily="2" charset="2"/>
              <a:buChar char="q"/>
            </a:pPr>
            <a:r>
              <a:rPr lang="pt-BR" sz="1600" dirty="0">
                <a:latin typeface="Quicksand" pitchFamily="2" charset="0"/>
              </a:rPr>
              <a:t> Atualmente o </a:t>
            </a:r>
            <a:r>
              <a:rPr lang="pt-BR" sz="1600" b="1" dirty="0">
                <a:latin typeface="Quicksand" pitchFamily="2" charset="0"/>
              </a:rPr>
              <a:t>aplicativo mobile VR &amp; VC  </a:t>
            </a:r>
            <a:r>
              <a:rPr lang="pt-BR" sz="1600" dirty="0">
                <a:latin typeface="Quicksand" pitchFamily="2" charset="0"/>
              </a:rPr>
              <a:t>é desenvolvido em linguagem nativa (iOS e Android) e é baseado na arquitetura Model-</a:t>
            </a:r>
            <a:r>
              <a:rPr lang="pt-BR" sz="1600" dirty="0" err="1">
                <a:latin typeface="Quicksand" pitchFamily="2" charset="0"/>
              </a:rPr>
              <a:t>View</a:t>
            </a:r>
            <a:r>
              <a:rPr lang="pt-BR" sz="1600" dirty="0">
                <a:latin typeface="Quicksand" pitchFamily="2" charset="0"/>
              </a:rPr>
              <a:t>-</a:t>
            </a:r>
            <a:r>
              <a:rPr lang="pt-BR" sz="1600" dirty="0" err="1">
                <a:latin typeface="Quicksand" pitchFamily="2" charset="0"/>
              </a:rPr>
              <a:t>Controller</a:t>
            </a:r>
            <a:r>
              <a:rPr lang="pt-BR" sz="1600" dirty="0">
                <a:latin typeface="Quicksand" pitchFamily="2" charset="0"/>
              </a:rPr>
              <a:t>.</a:t>
            </a:r>
          </a:p>
          <a:p>
            <a:pPr marL="171450" indent="-171450">
              <a:spcAft>
                <a:spcPts val="1200"/>
              </a:spcAft>
              <a:buFont typeface="Wingdings" panose="05000000000000000000" pitchFamily="2" charset="2"/>
              <a:buChar char="q"/>
            </a:pPr>
            <a:r>
              <a:rPr lang="pt-BR" sz="1600" dirty="0">
                <a:latin typeface="Quicksand" pitchFamily="2" charset="0"/>
              </a:rPr>
              <a:t>A estrutura de serviços está dividida em dois ambientes,</a:t>
            </a:r>
          </a:p>
          <a:p>
            <a:pPr marL="628650" lvl="1" indent="-171450">
              <a:spcAft>
                <a:spcPts val="1200"/>
              </a:spcAft>
              <a:buFont typeface="Wingdings" panose="05000000000000000000" pitchFamily="2" charset="2"/>
              <a:buChar char="§"/>
            </a:pPr>
            <a:r>
              <a:rPr lang="pt-BR" sz="1600" dirty="0">
                <a:latin typeface="Quicksand" pitchFamily="2" charset="0"/>
              </a:rPr>
              <a:t>Um </a:t>
            </a:r>
            <a:r>
              <a:rPr lang="pt-BR" sz="1600" b="1" dirty="0">
                <a:latin typeface="Quicksand" pitchFamily="2" charset="0"/>
              </a:rPr>
              <a:t>ON-PREMISES na TIVIT</a:t>
            </a:r>
            <a:r>
              <a:rPr lang="pt-BR" sz="1600" dirty="0">
                <a:latin typeface="Quicksand" pitchFamily="2" charset="0"/>
              </a:rPr>
              <a:t>, que suporta o barramento IBM, 4Time, a aplicação SNCORE e o banco de dados Oracle.</a:t>
            </a:r>
            <a:endParaRPr lang="pt-BR" sz="1600" b="1" dirty="0">
              <a:latin typeface="Quicksand" pitchFamily="2" charset="0"/>
            </a:endParaRPr>
          </a:p>
          <a:p>
            <a:pPr marL="628650" lvl="1" indent="-171450">
              <a:spcAft>
                <a:spcPts val="1200"/>
              </a:spcAft>
              <a:buFont typeface="Wingdings" panose="05000000000000000000" pitchFamily="2" charset="2"/>
              <a:buChar char="§"/>
            </a:pPr>
            <a:r>
              <a:rPr lang="pt-BR" sz="1600" dirty="0">
                <a:latin typeface="Quicksand" pitchFamily="2" charset="0"/>
              </a:rPr>
              <a:t>E um ambiente na </a:t>
            </a:r>
            <a:r>
              <a:rPr lang="pt-BR" sz="1600" b="1" dirty="0">
                <a:latin typeface="Quicksand" pitchFamily="2" charset="0"/>
              </a:rPr>
              <a:t>CLOUD AWS, </a:t>
            </a:r>
            <a:r>
              <a:rPr lang="pt-BR" sz="1600" dirty="0">
                <a:latin typeface="Quicksand" pitchFamily="2" charset="0"/>
              </a:rPr>
              <a:t>onde encontram-se os serviços de </a:t>
            </a:r>
            <a:r>
              <a:rPr lang="pt-BR" sz="1600" dirty="0" err="1">
                <a:latin typeface="Quicksand" pitchFamily="2" charset="0"/>
              </a:rPr>
              <a:t>notification</a:t>
            </a:r>
            <a:r>
              <a:rPr lang="pt-BR" sz="1600" dirty="0">
                <a:latin typeface="Quicksand" pitchFamily="2" charset="0"/>
              </a:rPr>
              <a:t> center, gestão e promoção, MC busca, gestão de identidade e RHSSO, sendo que esses serviços são orquestrados pelo OPENSHIFT.</a:t>
            </a:r>
          </a:p>
          <a:p>
            <a:pPr marL="628650" lvl="1" indent="-171450">
              <a:spcAft>
                <a:spcPts val="1200"/>
              </a:spcAft>
              <a:buFont typeface="Wingdings" panose="05000000000000000000" pitchFamily="2" charset="2"/>
              <a:buChar char="§"/>
            </a:pPr>
            <a:r>
              <a:rPr lang="pt-BR" sz="1600" dirty="0">
                <a:latin typeface="Quicksand" pitchFamily="2" charset="0"/>
              </a:rPr>
              <a:t>Há também o uso de serviços do Google (</a:t>
            </a:r>
            <a:r>
              <a:rPr lang="pt-BR" sz="1600" dirty="0" err="1">
                <a:latin typeface="Quicksand" pitchFamily="2" charset="0"/>
              </a:rPr>
              <a:t>Firebase</a:t>
            </a:r>
            <a:r>
              <a:rPr lang="pt-BR" sz="1600" dirty="0">
                <a:latin typeface="Quicksand" pitchFamily="2" charset="0"/>
              </a:rPr>
              <a:t> e Maps).</a:t>
            </a:r>
          </a:p>
        </p:txBody>
      </p:sp>
      <p:pic>
        <p:nvPicPr>
          <p:cNvPr id="12" name="Gráfico 11">
            <a:extLst>
              <a:ext uri="{FF2B5EF4-FFF2-40B4-BE49-F238E27FC236}">
                <a16:creationId xmlns:a16="http://schemas.microsoft.com/office/drawing/2014/main" id="{C40E2E71-FB5F-443A-9D97-9EC2E07DBBE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95934" y="2956653"/>
            <a:ext cx="1590152" cy="1590152"/>
          </a:xfrm>
          <a:prstGeom prst="rect">
            <a:avLst/>
          </a:prstGeom>
        </p:spPr>
      </p:pic>
      <p:sp>
        <p:nvSpPr>
          <p:cNvPr id="5" name="Título 4">
            <a:extLst>
              <a:ext uri="{FF2B5EF4-FFF2-40B4-BE49-F238E27FC236}">
                <a16:creationId xmlns:a16="http://schemas.microsoft.com/office/drawing/2014/main" id="{66E8446D-11B7-4C7C-86F4-EAC02EB36DFF}"/>
              </a:ext>
            </a:extLst>
          </p:cNvPr>
          <p:cNvSpPr>
            <a:spLocks noGrp="1"/>
          </p:cNvSpPr>
          <p:nvPr>
            <p:ph type="title"/>
          </p:nvPr>
        </p:nvSpPr>
        <p:spPr/>
        <p:txBody>
          <a:bodyPr/>
          <a:lstStyle/>
          <a:p>
            <a:r>
              <a:rPr lang="pt-BR" dirty="0"/>
              <a:t>Arranjo arquitetural</a:t>
            </a:r>
          </a:p>
        </p:txBody>
      </p:sp>
      <p:sp>
        <p:nvSpPr>
          <p:cNvPr id="6" name="Subtítulo 5">
            <a:extLst>
              <a:ext uri="{FF2B5EF4-FFF2-40B4-BE49-F238E27FC236}">
                <a16:creationId xmlns:a16="http://schemas.microsoft.com/office/drawing/2014/main" id="{1921E7A0-F1FE-4367-9DB0-5751A1AAF9E5}"/>
              </a:ext>
            </a:extLst>
          </p:cNvPr>
          <p:cNvSpPr>
            <a:spLocks noGrp="1"/>
          </p:cNvSpPr>
          <p:nvPr>
            <p:ph type="subTitle" idx="1"/>
          </p:nvPr>
        </p:nvSpPr>
        <p:spPr/>
        <p:txBody>
          <a:bodyPr>
            <a:normAutofit fontScale="92500" lnSpcReduction="10000"/>
          </a:bodyPr>
          <a:lstStyle/>
          <a:p>
            <a:r>
              <a:rPr lang="pt-BR" dirty="0"/>
              <a:t>Aspectos técnicos gerais</a:t>
            </a:r>
          </a:p>
        </p:txBody>
      </p:sp>
    </p:spTree>
    <p:extLst>
      <p:ext uri="{BB962C8B-B14F-4D97-AF65-F5344CB8AC3E}">
        <p14:creationId xmlns:p14="http://schemas.microsoft.com/office/powerpoint/2010/main" val="98864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7A3F9C98-9604-44C2-AFFC-B17FDD54E803}"/>
              </a:ext>
            </a:extLst>
          </p:cNvPr>
          <p:cNvSpPr txBox="1"/>
          <p:nvPr/>
        </p:nvSpPr>
        <p:spPr>
          <a:xfrm>
            <a:off x="209749" y="1797348"/>
            <a:ext cx="9818357" cy="3908762"/>
          </a:xfrm>
          <a:prstGeom prst="rect">
            <a:avLst/>
          </a:prstGeom>
          <a:noFill/>
        </p:spPr>
        <p:txBody>
          <a:bodyPr wrap="square" lIns="91440" tIns="45720" rIns="91440" bIns="45720" anchor="t">
            <a:spAutoFit/>
          </a:bodyPr>
          <a:lstStyle/>
          <a:p>
            <a:pPr marL="171450" indent="-171450">
              <a:spcAft>
                <a:spcPts val="1200"/>
              </a:spcAft>
              <a:buFont typeface="Wingdings" panose="05000000000000000000" pitchFamily="2" charset="2"/>
              <a:buChar char="q"/>
            </a:pPr>
            <a:r>
              <a:rPr lang="pt-BR" sz="1600" dirty="0">
                <a:latin typeface="Quicksand"/>
              </a:rPr>
              <a:t>Em termos tecnológicos, o aplicativo mobile é desenvolvido utilizando-se de </a:t>
            </a:r>
            <a:r>
              <a:rPr lang="pt-BR" sz="1600" b="1" dirty="0" err="1">
                <a:latin typeface="Quicksand"/>
              </a:rPr>
              <a:t>Objective</a:t>
            </a:r>
            <a:r>
              <a:rPr lang="pt-BR" sz="1600" b="1" dirty="0">
                <a:latin typeface="Quicksand"/>
              </a:rPr>
              <a:t>-C</a:t>
            </a:r>
            <a:r>
              <a:rPr lang="pt-BR" sz="1600" dirty="0">
                <a:latin typeface="Quicksand"/>
              </a:rPr>
              <a:t> e </a:t>
            </a:r>
            <a:r>
              <a:rPr lang="pt-BR" sz="1600" b="1" dirty="0">
                <a:latin typeface="Quicksand"/>
              </a:rPr>
              <a:t>Java</a:t>
            </a:r>
            <a:r>
              <a:rPr lang="pt-BR" sz="1600" dirty="0">
                <a:latin typeface="Quicksand"/>
              </a:rPr>
              <a:t> como linguagens principais. Contudo,  para a versão iOS, as novas funcionalidades já estão sendo desenvolvidas em </a:t>
            </a:r>
            <a:r>
              <a:rPr lang="pt-BR" sz="1600" b="1" dirty="0">
                <a:latin typeface="Quicksand"/>
              </a:rPr>
              <a:t>Swift</a:t>
            </a:r>
            <a:r>
              <a:rPr lang="pt-BR" sz="1600" dirty="0">
                <a:latin typeface="Quicksand"/>
              </a:rPr>
              <a:t>.</a:t>
            </a:r>
          </a:p>
          <a:p>
            <a:pPr marL="171450" indent="-171450">
              <a:spcAft>
                <a:spcPts val="1200"/>
              </a:spcAft>
              <a:buFont typeface="Wingdings" panose="05000000000000000000" pitchFamily="2" charset="2"/>
              <a:buChar char="q"/>
            </a:pPr>
            <a:r>
              <a:rPr lang="pt-BR" sz="1600" dirty="0">
                <a:latin typeface="Quicksand"/>
              </a:rPr>
              <a:t>O Aplicativo mobile não adota a estratégia de armazenamento em bancos de dados local. As poucas informações que são salvas no dispositivo, utiliza-se  de um arquivo que é persistido em sessões (</a:t>
            </a:r>
            <a:r>
              <a:rPr lang="pt-BR" sz="1600" b="1" dirty="0" err="1">
                <a:latin typeface="Quicksand"/>
              </a:rPr>
              <a:t>Preferences</a:t>
            </a:r>
            <a:r>
              <a:rPr lang="pt-BR" sz="1600" dirty="0">
                <a:latin typeface="Quicksand"/>
              </a:rPr>
              <a:t>).</a:t>
            </a:r>
          </a:p>
          <a:p>
            <a:pPr marL="171450" indent="-171450">
              <a:spcAft>
                <a:spcPts val="1200"/>
              </a:spcAft>
              <a:buFont typeface="Wingdings" panose="05000000000000000000" pitchFamily="2" charset="2"/>
              <a:buChar char="q"/>
            </a:pPr>
            <a:r>
              <a:rPr lang="pt-BR" sz="1600" dirty="0">
                <a:latin typeface="Quicksand"/>
              </a:rPr>
              <a:t>Os </a:t>
            </a:r>
            <a:r>
              <a:rPr lang="pt-BR" sz="1600" b="1" dirty="0">
                <a:latin typeface="Quicksand"/>
              </a:rPr>
              <a:t>Microservices </a:t>
            </a:r>
            <a:r>
              <a:rPr lang="pt-BR" sz="1600" dirty="0">
                <a:latin typeface="Quicksand"/>
              </a:rPr>
              <a:t>que são consumidos pelo APP são desenvolvidos na linguagem </a:t>
            </a:r>
            <a:r>
              <a:rPr lang="pt-BR" sz="1600" b="1" dirty="0">
                <a:latin typeface="Quicksand"/>
              </a:rPr>
              <a:t>Java</a:t>
            </a:r>
            <a:r>
              <a:rPr lang="pt-BR" sz="1600" dirty="0">
                <a:latin typeface="Quicksand"/>
              </a:rPr>
              <a:t> com </a:t>
            </a:r>
            <a:r>
              <a:rPr lang="pt-BR" sz="1600" dirty="0" err="1">
                <a:latin typeface="Quicksand"/>
              </a:rPr>
              <a:t>SpringBoot</a:t>
            </a:r>
            <a:r>
              <a:rPr lang="pt-BR" sz="1600" dirty="0">
                <a:latin typeface="Quicksand"/>
              </a:rPr>
              <a:t>. Estas aplicações são empacotadas em containers para execução em cluster </a:t>
            </a:r>
            <a:r>
              <a:rPr lang="pt-BR" sz="1600" b="1" dirty="0" err="1">
                <a:latin typeface="Quicksand"/>
              </a:rPr>
              <a:t>Kurbenetes</a:t>
            </a:r>
            <a:r>
              <a:rPr lang="pt-BR" sz="1600" b="1" dirty="0">
                <a:latin typeface="Quicksand"/>
              </a:rPr>
              <a:t> </a:t>
            </a:r>
            <a:r>
              <a:rPr lang="pt-BR" sz="1600" dirty="0">
                <a:latin typeface="Quicksand"/>
              </a:rPr>
              <a:t>(gerido pelo </a:t>
            </a:r>
            <a:r>
              <a:rPr lang="pt-BR" sz="1600" dirty="0" err="1">
                <a:latin typeface="Quicksand"/>
              </a:rPr>
              <a:t>Red</a:t>
            </a:r>
            <a:r>
              <a:rPr lang="pt-BR" sz="1600" dirty="0">
                <a:latin typeface="Quicksand"/>
              </a:rPr>
              <a:t> </a:t>
            </a:r>
            <a:r>
              <a:rPr lang="pt-BR" sz="1600" dirty="0" err="1">
                <a:latin typeface="Quicksand"/>
              </a:rPr>
              <a:t>Hat</a:t>
            </a:r>
            <a:r>
              <a:rPr lang="pt-BR" sz="1600" dirty="0">
                <a:latin typeface="Quicksand"/>
              </a:rPr>
              <a:t> </a:t>
            </a:r>
            <a:r>
              <a:rPr lang="pt-BR" sz="1600" dirty="0" err="1">
                <a:latin typeface="Quicksand"/>
              </a:rPr>
              <a:t>OpenShift</a:t>
            </a:r>
            <a:r>
              <a:rPr lang="pt-BR" sz="1600" dirty="0">
                <a:latin typeface="Quicksand"/>
              </a:rPr>
              <a:t>).</a:t>
            </a:r>
          </a:p>
          <a:p>
            <a:pPr marL="171450" indent="-171450">
              <a:spcAft>
                <a:spcPts val="1200"/>
              </a:spcAft>
              <a:buFont typeface="Wingdings" panose="05000000000000000000" pitchFamily="2" charset="2"/>
              <a:buChar char="q"/>
            </a:pPr>
            <a:r>
              <a:rPr lang="pt-BR" sz="1600" dirty="0">
                <a:latin typeface="Quicksand"/>
              </a:rPr>
              <a:t>Os bancos de dados para os serviços de gestão de identidade e login do usuário utilizados são </a:t>
            </a:r>
            <a:r>
              <a:rPr lang="pt-BR" sz="1600" b="1" dirty="0">
                <a:latin typeface="Quicksand"/>
              </a:rPr>
              <a:t>MYSQL e PostgreSQL </a:t>
            </a:r>
            <a:r>
              <a:rPr lang="pt-BR" sz="1600" dirty="0">
                <a:latin typeface="Quicksand"/>
              </a:rPr>
              <a:t>que são contratados via serviços (RDS) no ambiente AWS.</a:t>
            </a:r>
            <a:endParaRPr lang="pt-BR" sz="1600" b="1" dirty="0">
              <a:latin typeface="Quicksand"/>
            </a:endParaRPr>
          </a:p>
          <a:p>
            <a:pPr marL="171450" indent="-171450">
              <a:spcAft>
                <a:spcPts val="1200"/>
              </a:spcAft>
              <a:buFont typeface="Wingdings" panose="05000000000000000000" pitchFamily="2" charset="2"/>
              <a:buChar char="q"/>
            </a:pPr>
            <a:r>
              <a:rPr lang="pt-BR" sz="1600" dirty="0">
                <a:latin typeface="Quicksand"/>
              </a:rPr>
              <a:t>É utilizado o </a:t>
            </a:r>
            <a:r>
              <a:rPr lang="pt-BR" sz="1600" b="1" dirty="0" err="1">
                <a:latin typeface="Quicksand"/>
              </a:rPr>
              <a:t>ElasticSearch</a:t>
            </a:r>
            <a:r>
              <a:rPr lang="pt-BR" sz="1600" dirty="0">
                <a:latin typeface="Quicksand"/>
              </a:rPr>
              <a:t> alocado na AWS como plataforma para armazenamento das </a:t>
            </a:r>
            <a:r>
              <a:rPr lang="pt-BR" sz="1600" i="1" dirty="0" err="1">
                <a:latin typeface="Quicksand"/>
              </a:rPr>
              <a:t>push</a:t>
            </a:r>
            <a:r>
              <a:rPr lang="pt-BR" sz="1600" i="1" dirty="0">
                <a:latin typeface="Quicksand"/>
              </a:rPr>
              <a:t> </a:t>
            </a:r>
            <a:r>
              <a:rPr lang="pt-BR" sz="1600" i="1" dirty="0" err="1">
                <a:latin typeface="Quicksand"/>
              </a:rPr>
              <a:t>notifications</a:t>
            </a:r>
            <a:r>
              <a:rPr lang="pt-BR" sz="1600" dirty="0">
                <a:latin typeface="Quicksand"/>
              </a:rPr>
              <a:t> geradas pelo </a:t>
            </a:r>
            <a:r>
              <a:rPr lang="pt-BR" sz="1600" dirty="0" err="1">
                <a:latin typeface="Quicksand"/>
              </a:rPr>
              <a:t>Notification</a:t>
            </a:r>
            <a:r>
              <a:rPr lang="pt-BR" sz="1600" dirty="0">
                <a:latin typeface="Quicksand"/>
              </a:rPr>
              <a:t> Center.</a:t>
            </a:r>
          </a:p>
        </p:txBody>
      </p:sp>
      <p:sp>
        <p:nvSpPr>
          <p:cNvPr id="5" name="Título 4">
            <a:extLst>
              <a:ext uri="{FF2B5EF4-FFF2-40B4-BE49-F238E27FC236}">
                <a16:creationId xmlns:a16="http://schemas.microsoft.com/office/drawing/2014/main" id="{54190095-AD0F-462F-AF53-1172F7CB913B}"/>
              </a:ext>
            </a:extLst>
          </p:cNvPr>
          <p:cNvSpPr>
            <a:spLocks noGrp="1"/>
          </p:cNvSpPr>
          <p:nvPr>
            <p:ph type="title"/>
          </p:nvPr>
        </p:nvSpPr>
        <p:spPr/>
        <p:txBody>
          <a:bodyPr/>
          <a:lstStyle/>
          <a:p>
            <a:r>
              <a:rPr lang="pt-BR" dirty="0"/>
              <a:t>Arranjo arquitetural</a:t>
            </a:r>
          </a:p>
        </p:txBody>
      </p:sp>
      <p:sp>
        <p:nvSpPr>
          <p:cNvPr id="6" name="Subtítulo 5">
            <a:extLst>
              <a:ext uri="{FF2B5EF4-FFF2-40B4-BE49-F238E27FC236}">
                <a16:creationId xmlns:a16="http://schemas.microsoft.com/office/drawing/2014/main" id="{0AEF790E-D618-4E4E-8520-D3B67E2D05C4}"/>
              </a:ext>
            </a:extLst>
          </p:cNvPr>
          <p:cNvSpPr>
            <a:spLocks noGrp="1"/>
          </p:cNvSpPr>
          <p:nvPr>
            <p:ph type="subTitle" idx="1"/>
          </p:nvPr>
        </p:nvSpPr>
        <p:spPr/>
        <p:txBody>
          <a:bodyPr>
            <a:normAutofit fontScale="92500" lnSpcReduction="10000"/>
          </a:bodyPr>
          <a:lstStyle/>
          <a:p>
            <a:r>
              <a:rPr lang="pt-BR" dirty="0"/>
              <a:t>Emprego das Tecnologias</a:t>
            </a:r>
          </a:p>
        </p:txBody>
      </p:sp>
      <p:pic>
        <p:nvPicPr>
          <p:cNvPr id="7" name="Gráfico 6">
            <a:extLst>
              <a:ext uri="{FF2B5EF4-FFF2-40B4-BE49-F238E27FC236}">
                <a16:creationId xmlns:a16="http://schemas.microsoft.com/office/drawing/2014/main" id="{22FD574C-C4DC-45E0-B5FE-C7C1164214B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95934" y="2956653"/>
            <a:ext cx="1590152" cy="1590152"/>
          </a:xfrm>
          <a:prstGeom prst="rect">
            <a:avLst/>
          </a:prstGeom>
        </p:spPr>
      </p:pic>
    </p:spTree>
    <p:extLst>
      <p:ext uri="{BB962C8B-B14F-4D97-AF65-F5344CB8AC3E}">
        <p14:creationId xmlns:p14="http://schemas.microsoft.com/office/powerpoint/2010/main" val="2623980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770435-09F9-4773-A420-D8CA692C401F}"/>
              </a:ext>
            </a:extLst>
          </p:cNvPr>
          <p:cNvSpPr>
            <a:spLocks noGrp="1"/>
          </p:cNvSpPr>
          <p:nvPr>
            <p:ph type="title"/>
          </p:nvPr>
        </p:nvSpPr>
        <p:spPr/>
        <p:txBody>
          <a:bodyPr/>
          <a:lstStyle/>
          <a:p>
            <a:r>
              <a:rPr lang="pt-BR" dirty="0"/>
              <a:t>Arranjo arquitetural</a:t>
            </a:r>
          </a:p>
        </p:txBody>
      </p:sp>
      <p:sp>
        <p:nvSpPr>
          <p:cNvPr id="3" name="Subtítulo 2">
            <a:extLst>
              <a:ext uri="{FF2B5EF4-FFF2-40B4-BE49-F238E27FC236}">
                <a16:creationId xmlns:a16="http://schemas.microsoft.com/office/drawing/2014/main" id="{79ED03EC-EF86-4581-9BD9-A5B7D7277B24}"/>
              </a:ext>
            </a:extLst>
          </p:cNvPr>
          <p:cNvSpPr>
            <a:spLocks noGrp="1"/>
          </p:cNvSpPr>
          <p:nvPr>
            <p:ph type="subTitle" idx="1"/>
          </p:nvPr>
        </p:nvSpPr>
        <p:spPr/>
        <p:txBody>
          <a:bodyPr>
            <a:normAutofit fontScale="92500" lnSpcReduction="10000"/>
          </a:bodyPr>
          <a:lstStyle/>
          <a:p>
            <a:r>
              <a:rPr lang="pt-BR" dirty="0"/>
              <a:t>Integrações</a:t>
            </a:r>
          </a:p>
        </p:txBody>
      </p:sp>
      <p:sp>
        <p:nvSpPr>
          <p:cNvPr id="4" name="CaixaDeTexto 3">
            <a:extLst>
              <a:ext uri="{FF2B5EF4-FFF2-40B4-BE49-F238E27FC236}">
                <a16:creationId xmlns:a16="http://schemas.microsoft.com/office/drawing/2014/main" id="{AE928F27-8BEC-448C-89F1-C04E942A7859}"/>
              </a:ext>
            </a:extLst>
          </p:cNvPr>
          <p:cNvSpPr txBox="1"/>
          <p:nvPr/>
        </p:nvSpPr>
        <p:spPr>
          <a:xfrm>
            <a:off x="252903" y="1889681"/>
            <a:ext cx="9820027" cy="3724096"/>
          </a:xfrm>
          <a:prstGeom prst="rect">
            <a:avLst/>
          </a:prstGeom>
          <a:noFill/>
        </p:spPr>
        <p:txBody>
          <a:bodyPr wrap="square" lIns="91440" tIns="45720" rIns="91440" bIns="45720" anchor="t">
            <a:spAutoFit/>
          </a:bodyPr>
          <a:lstStyle/>
          <a:p>
            <a:pPr marL="171450" indent="-171450">
              <a:spcAft>
                <a:spcPts val="1200"/>
              </a:spcAft>
              <a:buFont typeface="Wingdings" panose="05000000000000000000" pitchFamily="2" charset="2"/>
              <a:buChar char="q"/>
            </a:pPr>
            <a:r>
              <a:rPr lang="pt-BR" sz="1600" dirty="0">
                <a:latin typeface="Quicksand"/>
              </a:rPr>
              <a:t>A </a:t>
            </a:r>
            <a:r>
              <a:rPr lang="pt-BR" sz="1600" b="1" dirty="0">
                <a:latin typeface="Quicksand"/>
              </a:rPr>
              <a:t>integração com os serviços é feita via API</a:t>
            </a:r>
            <a:r>
              <a:rPr lang="pt-BR" sz="1600" dirty="0">
                <a:latin typeface="Quicksand"/>
              </a:rPr>
              <a:t> e conta com troca de arquivos JSON. Há uma camada de abstração, via SDK, para cada parceiro fornecedor integrado à plataforma.</a:t>
            </a:r>
          </a:p>
          <a:p>
            <a:pPr marL="171450" indent="-171450">
              <a:spcAft>
                <a:spcPts val="1200"/>
              </a:spcAft>
              <a:buFont typeface="Wingdings" panose="05000000000000000000" pitchFamily="2" charset="2"/>
              <a:buChar char="q"/>
            </a:pPr>
            <a:r>
              <a:rPr lang="pt-BR" sz="1600" dirty="0">
                <a:latin typeface="Quicksand"/>
              </a:rPr>
              <a:t>A integração com os serviços da VR  é feito com </a:t>
            </a:r>
            <a:r>
              <a:rPr lang="pt-BR" sz="1600" b="1" dirty="0">
                <a:latin typeface="Quicksand"/>
              </a:rPr>
              <a:t>três</a:t>
            </a:r>
            <a:r>
              <a:rPr lang="pt-BR" sz="1600" dirty="0">
                <a:latin typeface="Quicksand"/>
              </a:rPr>
              <a:t> </a:t>
            </a:r>
            <a:r>
              <a:rPr lang="pt-BR" sz="1600" b="1" dirty="0">
                <a:latin typeface="Quicksand"/>
              </a:rPr>
              <a:t>provedores de serviços </a:t>
            </a:r>
            <a:r>
              <a:rPr lang="pt-BR" sz="1600" dirty="0">
                <a:latin typeface="Quicksand"/>
              </a:rPr>
              <a:t>diferentes:</a:t>
            </a:r>
          </a:p>
          <a:p>
            <a:pPr marL="742950" lvl="1" indent="-285750">
              <a:spcAft>
                <a:spcPts val="1200"/>
              </a:spcAft>
              <a:buFont typeface="Wingdings" panose="05000000000000000000" pitchFamily="2" charset="2"/>
              <a:buChar char="§"/>
            </a:pPr>
            <a:r>
              <a:rPr lang="pt-BR" sz="1600" dirty="0">
                <a:latin typeface="Quicksand"/>
              </a:rPr>
              <a:t>API Gateway da </a:t>
            </a:r>
            <a:r>
              <a:rPr lang="pt-BR" sz="1600" dirty="0" err="1">
                <a:latin typeface="Quicksand"/>
              </a:rPr>
              <a:t>Sensidia</a:t>
            </a:r>
            <a:r>
              <a:rPr lang="pt-BR" sz="1600" dirty="0">
                <a:latin typeface="Quicksand"/>
              </a:rPr>
              <a:t>;</a:t>
            </a:r>
            <a:endParaRPr lang="pt-BR" sz="1600" dirty="0">
              <a:latin typeface="Calibri"/>
              <a:cs typeface="Calibri"/>
            </a:endParaRPr>
          </a:p>
          <a:p>
            <a:pPr marL="742950" lvl="1" indent="-285750">
              <a:spcAft>
                <a:spcPts val="1200"/>
              </a:spcAft>
              <a:buFont typeface="Wingdings" panose="05000000000000000000" pitchFamily="2" charset="2"/>
              <a:buChar char="§"/>
            </a:pPr>
            <a:r>
              <a:rPr lang="pt-BR" sz="1600" dirty="0">
                <a:latin typeface="Quicksand"/>
              </a:rPr>
              <a:t>Barramento IBM </a:t>
            </a:r>
            <a:r>
              <a:rPr lang="pt-BR" sz="1600" dirty="0" err="1">
                <a:latin typeface="Quicksand"/>
              </a:rPr>
              <a:t>Websphere</a:t>
            </a:r>
            <a:r>
              <a:rPr lang="pt-BR" sz="1600" dirty="0">
                <a:latin typeface="Quicksand"/>
              </a:rPr>
              <a:t>;</a:t>
            </a:r>
            <a:endParaRPr lang="pt-BR" sz="1600" dirty="0">
              <a:latin typeface="Calibri"/>
              <a:cs typeface="Calibri"/>
            </a:endParaRPr>
          </a:p>
          <a:p>
            <a:pPr marL="742950" lvl="1" indent="-285750">
              <a:spcAft>
                <a:spcPts val="1200"/>
              </a:spcAft>
              <a:buFont typeface="Wingdings" panose="05000000000000000000" pitchFamily="2" charset="2"/>
              <a:buChar char="§"/>
            </a:pPr>
            <a:r>
              <a:rPr lang="pt-BR" sz="1600" dirty="0">
                <a:latin typeface="Quicksand"/>
              </a:rPr>
              <a:t>4Time WAS.</a:t>
            </a:r>
            <a:endParaRPr lang="pt-BR" sz="1600" dirty="0">
              <a:cs typeface="Calibri" panose="020F0502020204030204"/>
            </a:endParaRPr>
          </a:p>
          <a:p>
            <a:pPr marL="171450" indent="-171450">
              <a:spcAft>
                <a:spcPts val="1200"/>
              </a:spcAft>
              <a:buFont typeface="Wingdings" panose="05000000000000000000" pitchFamily="2" charset="2"/>
              <a:buChar char="q"/>
            </a:pPr>
            <a:r>
              <a:rPr lang="pt-BR" sz="1600" b="1" dirty="0">
                <a:latin typeface="Quicksand"/>
              </a:rPr>
              <a:t> </a:t>
            </a:r>
            <a:r>
              <a:rPr lang="pt-BR" sz="1600" dirty="0">
                <a:latin typeface="Quicksand"/>
              </a:rPr>
              <a:t>Para comunicação via </a:t>
            </a:r>
            <a:r>
              <a:rPr lang="pt-BR" sz="1600" b="1" dirty="0">
                <a:latin typeface="Quicksand"/>
              </a:rPr>
              <a:t>notificações</a:t>
            </a:r>
            <a:r>
              <a:rPr lang="pt-BR" sz="1600" dirty="0">
                <a:latin typeface="Quicksand"/>
              </a:rPr>
              <a:t> é utilizado um broker de mensagens, através do </a:t>
            </a:r>
            <a:r>
              <a:rPr lang="pt-BR" sz="1600" b="1" dirty="0">
                <a:latin typeface="Quicksand"/>
              </a:rPr>
              <a:t>Amazon MQ for </a:t>
            </a:r>
            <a:r>
              <a:rPr lang="pt-BR" sz="1600" b="1" dirty="0" err="1">
                <a:latin typeface="Quicksand"/>
              </a:rPr>
              <a:t>Rabbit</a:t>
            </a:r>
            <a:r>
              <a:rPr lang="pt-BR" sz="1600" b="1" dirty="0">
                <a:latin typeface="Quicksand"/>
              </a:rPr>
              <a:t> MQ, </a:t>
            </a:r>
            <a:r>
              <a:rPr lang="pt-BR" sz="1600" dirty="0">
                <a:latin typeface="Quicksand"/>
              </a:rPr>
              <a:t>conectado ao serviço </a:t>
            </a:r>
            <a:r>
              <a:rPr lang="pt-BR" sz="1600" dirty="0" err="1">
                <a:latin typeface="Quicksand"/>
              </a:rPr>
              <a:t>Notification</a:t>
            </a:r>
            <a:r>
              <a:rPr lang="pt-BR" sz="1600" dirty="0">
                <a:latin typeface="Quicksand"/>
              </a:rPr>
              <a:t> Center, responsável pelo envio de mensagens transacionais e relacionais.</a:t>
            </a:r>
          </a:p>
          <a:p>
            <a:pPr marL="171450" indent="-171450">
              <a:spcAft>
                <a:spcPts val="1200"/>
              </a:spcAft>
              <a:buFont typeface="Wingdings" panose="05000000000000000000" pitchFamily="2" charset="2"/>
              <a:buChar char="q"/>
            </a:pPr>
            <a:r>
              <a:rPr lang="pt-BR" sz="1600" dirty="0">
                <a:latin typeface="Quicksand"/>
              </a:rPr>
              <a:t>Integração com </a:t>
            </a:r>
            <a:r>
              <a:rPr lang="pt-BR" sz="1600" b="1" dirty="0">
                <a:latin typeface="Quicksand"/>
              </a:rPr>
              <a:t>Plataforma Google Maps</a:t>
            </a:r>
            <a:r>
              <a:rPr lang="pt-BR" sz="1600" dirty="0">
                <a:latin typeface="Quicksand"/>
              </a:rPr>
              <a:t> para disponibilizar o recurso de adicionar marcadores, utilizado para facilitar a trajetória até os estabelecimentos da rede credenciada.</a:t>
            </a:r>
          </a:p>
        </p:txBody>
      </p:sp>
      <p:pic>
        <p:nvPicPr>
          <p:cNvPr id="7" name="Gráfico 6">
            <a:extLst>
              <a:ext uri="{FF2B5EF4-FFF2-40B4-BE49-F238E27FC236}">
                <a16:creationId xmlns:a16="http://schemas.microsoft.com/office/drawing/2014/main" id="{29762B72-B28B-4275-AF19-9A90139F364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95934" y="2956653"/>
            <a:ext cx="1590152" cy="1590152"/>
          </a:xfrm>
          <a:prstGeom prst="rect">
            <a:avLst/>
          </a:prstGeom>
        </p:spPr>
      </p:pic>
    </p:spTree>
    <p:extLst>
      <p:ext uri="{BB962C8B-B14F-4D97-AF65-F5344CB8AC3E}">
        <p14:creationId xmlns:p14="http://schemas.microsoft.com/office/powerpoint/2010/main" val="2905193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10">
            <a:extLst>
              <a:ext uri="{FF2B5EF4-FFF2-40B4-BE49-F238E27FC236}">
                <a16:creationId xmlns:a16="http://schemas.microsoft.com/office/drawing/2014/main" id="{9E525724-93B1-411B-AD00-0AB3F017FB12}"/>
              </a:ext>
            </a:extLst>
          </p:cNvPr>
          <p:cNvSpPr txBox="1"/>
          <p:nvPr/>
        </p:nvSpPr>
        <p:spPr>
          <a:xfrm>
            <a:off x="333588" y="1720403"/>
            <a:ext cx="9626199" cy="4062651"/>
          </a:xfrm>
          <a:prstGeom prst="rect">
            <a:avLst/>
          </a:prstGeom>
          <a:noFill/>
        </p:spPr>
        <p:txBody>
          <a:bodyPr wrap="square" lIns="91440" tIns="45720" rIns="91440" bIns="45720" anchor="t">
            <a:spAutoFit/>
          </a:bodyPr>
          <a:lstStyle/>
          <a:p>
            <a:pPr marL="171450" indent="-171450">
              <a:spcAft>
                <a:spcPts val="1200"/>
              </a:spcAft>
              <a:buFont typeface="Wingdings" panose="05000000000000000000" pitchFamily="2" charset="2"/>
              <a:buChar char="q"/>
            </a:pPr>
            <a:r>
              <a:rPr lang="pt-BR" sz="1600" dirty="0">
                <a:latin typeface="Quicksand" pitchFamily="2" charset="77"/>
              </a:rPr>
              <a:t>As informação de senha de acesso dos usuários são armazenadas de forma criptografada através de um </a:t>
            </a:r>
            <a:r>
              <a:rPr lang="pt-BR" sz="1600" b="1" dirty="0">
                <a:latin typeface="Quicksand" pitchFamily="2" charset="77"/>
              </a:rPr>
              <a:t>algoritmo simétrico</a:t>
            </a:r>
            <a:r>
              <a:rPr lang="pt-BR" sz="1600" dirty="0">
                <a:latin typeface="Quicksand" pitchFamily="2" charset="77"/>
              </a:rPr>
              <a:t>. </a:t>
            </a:r>
          </a:p>
          <a:p>
            <a:pPr marL="171450" indent="-171450">
              <a:spcAft>
                <a:spcPts val="1200"/>
              </a:spcAft>
              <a:buFont typeface="Wingdings" panose="05000000000000000000" pitchFamily="2" charset="2"/>
              <a:buChar char="q"/>
            </a:pPr>
            <a:r>
              <a:rPr lang="pt-BR" sz="1600" dirty="0">
                <a:latin typeface="Quicksand" pitchFamily="2" charset="77"/>
              </a:rPr>
              <a:t>O Aplicativo não utiliza-se de </a:t>
            </a:r>
            <a:r>
              <a:rPr lang="pt-BR" sz="1600" b="1" dirty="0">
                <a:latin typeface="Quicksand" pitchFamily="2" charset="77"/>
              </a:rPr>
              <a:t>recursos de ofuscação </a:t>
            </a:r>
            <a:r>
              <a:rPr lang="pt-BR" sz="1600" dirty="0">
                <a:latin typeface="Quicksand" pitchFamily="2" charset="77"/>
              </a:rPr>
              <a:t>para proporcionar redução do tamanho do APP e ajudar contra ataques de engenharia reversa, principalmente na versão Android.</a:t>
            </a:r>
          </a:p>
          <a:p>
            <a:pPr marL="171450" indent="-171450">
              <a:spcAft>
                <a:spcPts val="1200"/>
              </a:spcAft>
              <a:buFont typeface="Wingdings" panose="05000000000000000000" pitchFamily="2" charset="2"/>
              <a:buChar char="q"/>
            </a:pPr>
            <a:r>
              <a:rPr lang="pt-BR" sz="1600" dirty="0">
                <a:latin typeface="Quicksand"/>
              </a:rPr>
              <a:t>As informações de autenticação são trafegadas para o barramento IBM via JSON utilizando-se </a:t>
            </a:r>
            <a:r>
              <a:rPr lang="pt-BR" sz="1600" b="1" dirty="0">
                <a:latin typeface="Quicksand"/>
              </a:rPr>
              <a:t>protocolo https</a:t>
            </a:r>
            <a:r>
              <a:rPr lang="pt-BR" sz="1600" dirty="0">
                <a:latin typeface="Quicksand"/>
              </a:rPr>
              <a:t>.</a:t>
            </a:r>
          </a:p>
          <a:p>
            <a:pPr marL="171450" indent="-171450">
              <a:spcAft>
                <a:spcPts val="1200"/>
              </a:spcAft>
              <a:buFont typeface="Wingdings" panose="05000000000000000000" pitchFamily="2" charset="2"/>
              <a:buChar char="q"/>
            </a:pPr>
            <a:r>
              <a:rPr lang="pt-BR" sz="1600" dirty="0">
                <a:latin typeface="Quicksand" pitchFamily="2" charset="77"/>
              </a:rPr>
              <a:t>Não existe atualmente um </a:t>
            </a:r>
            <a:r>
              <a:rPr lang="pt-BR" sz="1600" b="1" dirty="0">
                <a:latin typeface="Quicksand" pitchFamily="2" charset="77"/>
              </a:rPr>
              <a:t>mecanismo de positivação </a:t>
            </a:r>
            <a:r>
              <a:rPr lang="pt-BR" sz="1600" dirty="0">
                <a:latin typeface="Quicksand" pitchFamily="2" charset="77"/>
              </a:rPr>
              <a:t>via SMS ou checagem do CPF a partir de um birô de crédito.</a:t>
            </a:r>
          </a:p>
          <a:p>
            <a:pPr marL="171450" indent="-171450">
              <a:spcAft>
                <a:spcPts val="1200"/>
              </a:spcAft>
              <a:buFont typeface="Wingdings" panose="05000000000000000000" pitchFamily="2" charset="2"/>
              <a:buChar char="q"/>
            </a:pPr>
            <a:r>
              <a:rPr lang="pt-BR" sz="1600" dirty="0">
                <a:latin typeface="Quicksand"/>
              </a:rPr>
              <a:t>Como mecanismo de autenticação do APP é utilizada a solução </a:t>
            </a:r>
            <a:r>
              <a:rPr lang="pt-BR" sz="1600" b="1" dirty="0" err="1">
                <a:latin typeface="Quicksand"/>
              </a:rPr>
              <a:t>Red</a:t>
            </a:r>
            <a:r>
              <a:rPr lang="pt-BR" sz="1600" b="1" dirty="0">
                <a:latin typeface="Quicksand"/>
              </a:rPr>
              <a:t> </a:t>
            </a:r>
            <a:r>
              <a:rPr lang="pt-BR" sz="1600" b="1" dirty="0" err="1">
                <a:latin typeface="Quicksand"/>
              </a:rPr>
              <a:t>Hat</a:t>
            </a:r>
            <a:r>
              <a:rPr lang="pt-BR" sz="1600" b="1" dirty="0">
                <a:latin typeface="Quicksand"/>
              </a:rPr>
              <a:t> Single </a:t>
            </a:r>
            <a:r>
              <a:rPr lang="pt-BR" sz="1600" b="1" dirty="0" err="1">
                <a:latin typeface="Quicksand"/>
              </a:rPr>
              <a:t>Sign-On</a:t>
            </a:r>
            <a:r>
              <a:rPr lang="pt-BR" sz="1600" b="1" dirty="0">
                <a:latin typeface="Quicksand"/>
              </a:rPr>
              <a:t> (RH-SSO)</a:t>
            </a:r>
            <a:r>
              <a:rPr lang="pt-BR" sz="1600" dirty="0">
                <a:latin typeface="Quicksand"/>
              </a:rPr>
              <a:t>, baseado no padrão </a:t>
            </a:r>
            <a:r>
              <a:rPr lang="pt-BR" sz="1600" dirty="0" err="1">
                <a:latin typeface="Quicksand"/>
              </a:rPr>
              <a:t>OAuth</a:t>
            </a:r>
            <a:r>
              <a:rPr lang="pt-BR" sz="1600" dirty="0">
                <a:latin typeface="Quicksand"/>
              </a:rPr>
              <a:t> 2.0.</a:t>
            </a:r>
          </a:p>
          <a:p>
            <a:pPr marL="171450" indent="-171450" algn="just">
              <a:spcAft>
                <a:spcPts val="1200"/>
              </a:spcAft>
              <a:buFont typeface="Wingdings" panose="05000000000000000000" pitchFamily="2" charset="2"/>
              <a:buChar char="q"/>
            </a:pPr>
            <a:r>
              <a:rPr lang="pt-BR" sz="1600" dirty="0">
                <a:latin typeface="Quicksand"/>
              </a:rPr>
              <a:t>A segurança da comunicação entre as redes Cloud AWS e TIVIT é garantida por uma </a:t>
            </a:r>
            <a:r>
              <a:rPr lang="pt-BR" sz="1600" b="1" i="1" dirty="0">
                <a:latin typeface="Quicksand"/>
              </a:rPr>
              <a:t>VPN site-</a:t>
            </a:r>
            <a:r>
              <a:rPr lang="pt-BR" sz="1600" b="1" i="1" dirty="0" err="1">
                <a:latin typeface="Quicksand"/>
              </a:rPr>
              <a:t>to</a:t>
            </a:r>
            <a:r>
              <a:rPr lang="pt-BR" sz="1600" b="1" i="1" dirty="0">
                <a:latin typeface="Quicksand"/>
              </a:rPr>
              <a:t>-site</a:t>
            </a:r>
            <a:r>
              <a:rPr lang="pt-BR" sz="1600" dirty="0">
                <a:latin typeface="Quicksand"/>
              </a:rPr>
              <a:t>, estabelecida entre os ambientes. Este mecanismo garante que as duas redes possam se comunicar internamente através de acesso entre si.</a:t>
            </a:r>
            <a:endParaRPr lang="pt-BR" sz="1600" b="1" dirty="0">
              <a:solidFill>
                <a:srgbClr val="FF0000"/>
              </a:solidFill>
              <a:latin typeface="Quicksand"/>
            </a:endParaRPr>
          </a:p>
        </p:txBody>
      </p:sp>
      <p:sp>
        <p:nvSpPr>
          <p:cNvPr id="5" name="Título 4">
            <a:extLst>
              <a:ext uri="{FF2B5EF4-FFF2-40B4-BE49-F238E27FC236}">
                <a16:creationId xmlns:a16="http://schemas.microsoft.com/office/drawing/2014/main" id="{D6CC5D44-6425-4B48-BCB5-7EA75FA6EA32}"/>
              </a:ext>
            </a:extLst>
          </p:cNvPr>
          <p:cNvSpPr>
            <a:spLocks noGrp="1"/>
          </p:cNvSpPr>
          <p:nvPr>
            <p:ph type="title"/>
          </p:nvPr>
        </p:nvSpPr>
        <p:spPr/>
        <p:txBody>
          <a:bodyPr/>
          <a:lstStyle/>
          <a:p>
            <a:r>
              <a:rPr lang="pt-BR" dirty="0"/>
              <a:t>Arranjo arquitetural</a:t>
            </a:r>
          </a:p>
        </p:txBody>
      </p:sp>
      <p:sp>
        <p:nvSpPr>
          <p:cNvPr id="6" name="Subtítulo 5">
            <a:extLst>
              <a:ext uri="{FF2B5EF4-FFF2-40B4-BE49-F238E27FC236}">
                <a16:creationId xmlns:a16="http://schemas.microsoft.com/office/drawing/2014/main" id="{02DEB47E-D27E-40C4-BBD0-714F6EADCD55}"/>
              </a:ext>
            </a:extLst>
          </p:cNvPr>
          <p:cNvSpPr>
            <a:spLocks noGrp="1"/>
          </p:cNvSpPr>
          <p:nvPr>
            <p:ph type="subTitle" idx="1"/>
          </p:nvPr>
        </p:nvSpPr>
        <p:spPr/>
        <p:txBody>
          <a:bodyPr>
            <a:normAutofit fontScale="92500" lnSpcReduction="10000"/>
          </a:bodyPr>
          <a:lstStyle/>
          <a:p>
            <a:r>
              <a:rPr lang="pt-BR" dirty="0"/>
              <a:t>Segurança</a:t>
            </a:r>
          </a:p>
        </p:txBody>
      </p:sp>
      <p:pic>
        <p:nvPicPr>
          <p:cNvPr id="7" name="Gráfico 6">
            <a:extLst>
              <a:ext uri="{FF2B5EF4-FFF2-40B4-BE49-F238E27FC236}">
                <a16:creationId xmlns:a16="http://schemas.microsoft.com/office/drawing/2014/main" id="{C6A81125-81C5-4AA6-AF0A-608693F29A3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95934" y="2956653"/>
            <a:ext cx="1590152" cy="1590152"/>
          </a:xfrm>
          <a:prstGeom prst="rect">
            <a:avLst/>
          </a:prstGeom>
        </p:spPr>
      </p:pic>
    </p:spTree>
    <p:extLst>
      <p:ext uri="{BB962C8B-B14F-4D97-AF65-F5344CB8AC3E}">
        <p14:creationId xmlns:p14="http://schemas.microsoft.com/office/powerpoint/2010/main" val="331567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2" descr="Graphical user interface&#10;&#10;Description automatically generated">
            <a:extLst>
              <a:ext uri="{FF2B5EF4-FFF2-40B4-BE49-F238E27FC236}">
                <a16:creationId xmlns:a16="http://schemas.microsoft.com/office/drawing/2014/main" id="{037302A8-140C-494A-8A6D-649C1BA3A75D}"/>
              </a:ext>
            </a:extLst>
          </p:cNvPr>
          <p:cNvPicPr>
            <a:picLocks noChangeAspect="1"/>
          </p:cNvPicPr>
          <p:nvPr/>
        </p:nvPicPr>
        <p:blipFill>
          <a:blip r:embed="rId2"/>
          <a:stretch>
            <a:fillRect/>
          </a:stretch>
        </p:blipFill>
        <p:spPr>
          <a:xfrm>
            <a:off x="565806" y="1160014"/>
            <a:ext cx="11060387" cy="5524030"/>
          </a:xfrm>
          <a:prstGeom prst="rect">
            <a:avLst/>
          </a:prstGeom>
        </p:spPr>
      </p:pic>
      <p:sp>
        <p:nvSpPr>
          <p:cNvPr id="5" name="Título 4">
            <a:extLst>
              <a:ext uri="{FF2B5EF4-FFF2-40B4-BE49-F238E27FC236}">
                <a16:creationId xmlns:a16="http://schemas.microsoft.com/office/drawing/2014/main" id="{3C6CF16B-1DDD-484B-8C82-DA1A3D9092E5}"/>
              </a:ext>
            </a:extLst>
          </p:cNvPr>
          <p:cNvSpPr>
            <a:spLocks noGrp="1"/>
          </p:cNvSpPr>
          <p:nvPr>
            <p:ph type="title"/>
          </p:nvPr>
        </p:nvSpPr>
        <p:spPr/>
        <p:txBody>
          <a:bodyPr/>
          <a:lstStyle/>
          <a:p>
            <a:r>
              <a:rPr lang="pt-BR" dirty="0"/>
              <a:t>CENÁRIO ATUAL</a:t>
            </a:r>
          </a:p>
        </p:txBody>
      </p:sp>
      <p:sp>
        <p:nvSpPr>
          <p:cNvPr id="6" name="Subtítulo 5">
            <a:extLst>
              <a:ext uri="{FF2B5EF4-FFF2-40B4-BE49-F238E27FC236}">
                <a16:creationId xmlns:a16="http://schemas.microsoft.com/office/drawing/2014/main" id="{ADDF8E5D-696D-40C9-A9F7-B8BE358A5833}"/>
              </a:ext>
            </a:extLst>
          </p:cNvPr>
          <p:cNvSpPr>
            <a:spLocks noGrp="1"/>
          </p:cNvSpPr>
          <p:nvPr>
            <p:ph type="subTitle" idx="1"/>
          </p:nvPr>
        </p:nvSpPr>
        <p:spPr/>
        <p:txBody>
          <a:bodyPr>
            <a:normAutofit fontScale="92500" lnSpcReduction="10000"/>
          </a:bodyPr>
          <a:lstStyle/>
          <a:p>
            <a:r>
              <a:rPr lang="pt-BR" i="1" dirty="0"/>
              <a:t>Blue Print </a:t>
            </a:r>
            <a:r>
              <a:rPr lang="pt-BR" dirty="0"/>
              <a:t>– Desenho do arranjo arquitetural</a:t>
            </a:r>
          </a:p>
        </p:txBody>
      </p:sp>
    </p:spTree>
    <p:extLst>
      <p:ext uri="{BB962C8B-B14F-4D97-AF65-F5344CB8AC3E}">
        <p14:creationId xmlns:p14="http://schemas.microsoft.com/office/powerpoint/2010/main" val="159703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0065DDFD-791F-4192-9B71-93062F030DAE}"/>
              </a:ext>
            </a:extLst>
          </p:cNvPr>
          <p:cNvSpPr txBox="1"/>
          <p:nvPr/>
        </p:nvSpPr>
        <p:spPr>
          <a:xfrm rot="10800000" flipV="1">
            <a:off x="333131" y="1920458"/>
            <a:ext cx="9608728" cy="36625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spcAft>
                <a:spcPts val="1200"/>
              </a:spcAft>
              <a:buFont typeface="Wingdings" panose="05000000000000000000" pitchFamily="2" charset="2"/>
              <a:buChar char="q"/>
            </a:pPr>
            <a:r>
              <a:rPr lang="pt-BR" sz="1600" dirty="0">
                <a:latin typeface="Quicksand"/>
              </a:rPr>
              <a:t>Há uma iniciativa em fase de testes de </a:t>
            </a:r>
            <a:r>
              <a:rPr lang="pt-BR" sz="1600" b="1" dirty="0">
                <a:latin typeface="Quicksand"/>
              </a:rPr>
              <a:t>pipeline CI/CD </a:t>
            </a:r>
            <a:r>
              <a:rPr lang="pt-BR" sz="1600" dirty="0">
                <a:latin typeface="Quicksand"/>
              </a:rPr>
              <a:t>tanto para iOS quanto Android utilizando ferramenta </a:t>
            </a:r>
            <a:r>
              <a:rPr lang="pt-BR" sz="1600" b="1" dirty="0">
                <a:latin typeface="Quicksand"/>
              </a:rPr>
              <a:t>SaaS (</a:t>
            </a:r>
            <a:r>
              <a:rPr lang="pt-BR" sz="1600" b="1" dirty="0" err="1">
                <a:latin typeface="Quicksand"/>
              </a:rPr>
              <a:t>Bitrise</a:t>
            </a:r>
            <a:r>
              <a:rPr lang="pt-BR" sz="1600" b="1" dirty="0">
                <a:latin typeface="Quicksand"/>
              </a:rPr>
              <a:t>) na nuvem.</a:t>
            </a:r>
          </a:p>
          <a:p>
            <a:pPr marL="171450" indent="-171450">
              <a:spcAft>
                <a:spcPts val="1200"/>
              </a:spcAft>
              <a:buFont typeface="Wingdings" panose="05000000000000000000" pitchFamily="2" charset="2"/>
              <a:buChar char="q"/>
            </a:pPr>
            <a:r>
              <a:rPr lang="pt-BR" sz="1600" dirty="0">
                <a:latin typeface="Quicksand"/>
              </a:rPr>
              <a:t>Em paralelo, também está sendo analisada opção de criação de ambiente na própria empresa para a execução de pipeline CI/CD.</a:t>
            </a:r>
            <a:endParaRPr lang="pt-BR" sz="1600" dirty="0">
              <a:latin typeface="Quicksand" pitchFamily="2" charset="77"/>
            </a:endParaRPr>
          </a:p>
          <a:p>
            <a:pPr marL="171450" indent="-171450">
              <a:spcAft>
                <a:spcPts val="1200"/>
              </a:spcAft>
              <a:buFont typeface="Wingdings" panose="05000000000000000000" pitchFamily="2" charset="2"/>
              <a:buChar char="q"/>
            </a:pPr>
            <a:r>
              <a:rPr lang="pt-BR" sz="1600" dirty="0">
                <a:latin typeface="Quicksand"/>
              </a:rPr>
              <a:t>Apesar dessa iniciativa, atualmente, os processos relacionados a </a:t>
            </a:r>
            <a:r>
              <a:rPr lang="pt-BR" sz="1600" i="1" dirty="0" err="1">
                <a:latin typeface="Quicksand"/>
              </a:rPr>
              <a:t>Integration</a:t>
            </a:r>
            <a:r>
              <a:rPr lang="pt-BR" sz="1600" dirty="0">
                <a:latin typeface="Quicksand"/>
              </a:rPr>
              <a:t> e </a:t>
            </a:r>
            <a:r>
              <a:rPr lang="pt-BR" sz="1600" i="1" dirty="0">
                <a:latin typeface="Quicksand"/>
              </a:rPr>
              <a:t>Delivery</a:t>
            </a:r>
            <a:r>
              <a:rPr lang="pt-BR" sz="1600" dirty="0">
                <a:latin typeface="Quicksand"/>
              </a:rPr>
              <a:t> dos aplicativos (tanto iOS quanto Android) estão sendo disparados manualmente nas próprias máquinas dos desenvolvedores.</a:t>
            </a:r>
          </a:p>
          <a:p>
            <a:pPr marL="171450" indent="-171450">
              <a:spcAft>
                <a:spcPts val="1200"/>
              </a:spcAft>
              <a:buFont typeface="Wingdings" panose="05000000000000000000" pitchFamily="2" charset="2"/>
              <a:buChar char="q"/>
            </a:pPr>
            <a:r>
              <a:rPr lang="pt-BR" sz="1600" dirty="0">
                <a:latin typeface="Quicksand" pitchFamily="2" charset="77"/>
              </a:rPr>
              <a:t>Há um pipeline consolidado e específico para </a:t>
            </a:r>
            <a:r>
              <a:rPr lang="pt-BR" sz="1600" b="1" dirty="0">
                <a:latin typeface="Quicksand" pitchFamily="2" charset="77"/>
              </a:rPr>
              <a:t>testes de integração</a:t>
            </a:r>
            <a:r>
              <a:rPr lang="pt-BR" sz="1600" dirty="0">
                <a:latin typeface="Quicksand" pitchFamily="2" charset="77"/>
              </a:rPr>
              <a:t>. Esse pipeline é executado diariamente em horário específico (ou também sob demanda) e executa uma suíte de testes de sanidade escrita em Ruby. </a:t>
            </a:r>
            <a:endParaRPr lang="pt-BR" sz="1600" dirty="0">
              <a:latin typeface="Quicksand"/>
              <a:ea typeface="+mn-lt"/>
              <a:cs typeface="+mn-lt"/>
            </a:endParaRPr>
          </a:p>
          <a:p>
            <a:pPr marL="628650" lvl="2" indent="-171450">
              <a:spcAft>
                <a:spcPts val="1200"/>
              </a:spcAft>
              <a:buFont typeface="Wingdings" panose="05000000000000000000" pitchFamily="2" charset="2"/>
              <a:buChar char="§"/>
            </a:pPr>
            <a:r>
              <a:rPr lang="pt-BR" sz="1600" b="1" dirty="0">
                <a:latin typeface="Quicksand" pitchFamily="2" charset="77"/>
              </a:rPr>
              <a:t>Testes de regressão </a:t>
            </a:r>
            <a:r>
              <a:rPr lang="pt-BR" sz="1600" dirty="0">
                <a:latin typeface="Quicksand" pitchFamily="2" charset="77"/>
              </a:rPr>
              <a:t>não fazem parte dessa pipeline executada diariamente, mas podem vir a ser executados sob demanda</a:t>
            </a:r>
            <a:endParaRPr lang="pt-BR" sz="1600" dirty="0">
              <a:latin typeface="Quicksand"/>
              <a:ea typeface="+mn-lt"/>
              <a:cs typeface="+mn-lt"/>
            </a:endParaRPr>
          </a:p>
        </p:txBody>
      </p:sp>
      <p:sp>
        <p:nvSpPr>
          <p:cNvPr id="9" name="Título 8">
            <a:extLst>
              <a:ext uri="{FF2B5EF4-FFF2-40B4-BE49-F238E27FC236}">
                <a16:creationId xmlns:a16="http://schemas.microsoft.com/office/drawing/2014/main" id="{FA1CBE6A-AEE7-485D-A917-9F982CF008ED}"/>
              </a:ext>
            </a:extLst>
          </p:cNvPr>
          <p:cNvSpPr>
            <a:spLocks noGrp="1"/>
          </p:cNvSpPr>
          <p:nvPr>
            <p:ph type="title"/>
          </p:nvPr>
        </p:nvSpPr>
        <p:spPr/>
        <p:txBody>
          <a:bodyPr/>
          <a:lstStyle/>
          <a:p>
            <a:r>
              <a:rPr lang="pt-BR" dirty="0"/>
              <a:t>Aspectos da Implementação</a:t>
            </a:r>
          </a:p>
        </p:txBody>
      </p:sp>
      <p:sp>
        <p:nvSpPr>
          <p:cNvPr id="10" name="Subtítulo 9">
            <a:extLst>
              <a:ext uri="{FF2B5EF4-FFF2-40B4-BE49-F238E27FC236}">
                <a16:creationId xmlns:a16="http://schemas.microsoft.com/office/drawing/2014/main" id="{DEDC6052-52A4-4EFD-AAAB-AF3258BE411C}"/>
              </a:ext>
            </a:extLst>
          </p:cNvPr>
          <p:cNvSpPr>
            <a:spLocks noGrp="1"/>
          </p:cNvSpPr>
          <p:nvPr>
            <p:ph type="subTitle" idx="1"/>
          </p:nvPr>
        </p:nvSpPr>
        <p:spPr/>
        <p:txBody>
          <a:bodyPr>
            <a:normAutofit fontScale="92500" lnSpcReduction="10000"/>
          </a:bodyPr>
          <a:lstStyle/>
          <a:p>
            <a:r>
              <a:rPr lang="pt-BR" dirty="0"/>
              <a:t>CI / CD / Build &amp; </a:t>
            </a:r>
            <a:r>
              <a:rPr lang="pt-BR" dirty="0" err="1"/>
              <a:t>Deploy</a:t>
            </a:r>
            <a:endParaRPr lang="pt-BR" dirty="0"/>
          </a:p>
        </p:txBody>
      </p:sp>
      <p:pic>
        <p:nvPicPr>
          <p:cNvPr id="6" name="Gráfico 5">
            <a:extLst>
              <a:ext uri="{FF2B5EF4-FFF2-40B4-BE49-F238E27FC236}">
                <a16:creationId xmlns:a16="http://schemas.microsoft.com/office/drawing/2014/main" id="{DCEC4FF7-92A9-47F3-A3D1-37445E2BCB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295934" y="2956653"/>
            <a:ext cx="1590152" cy="1590152"/>
          </a:xfrm>
          <a:prstGeom prst="rect">
            <a:avLst/>
          </a:prstGeom>
        </p:spPr>
      </p:pic>
    </p:spTree>
    <p:extLst>
      <p:ext uri="{BB962C8B-B14F-4D97-AF65-F5344CB8AC3E}">
        <p14:creationId xmlns:p14="http://schemas.microsoft.com/office/powerpoint/2010/main" val="68603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BE6D0A31-82A5-4F45-B600-1FC86BA57A49}"/>
              </a:ext>
            </a:extLst>
          </p:cNvPr>
          <p:cNvSpPr txBox="1"/>
          <p:nvPr/>
        </p:nvSpPr>
        <p:spPr>
          <a:xfrm rot="10800000" flipV="1">
            <a:off x="67415" y="934551"/>
            <a:ext cx="10228519"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spcAft>
                <a:spcPts val="1200"/>
              </a:spcAft>
              <a:buFont typeface="Wingdings" panose="05000000000000000000" pitchFamily="2" charset="2"/>
              <a:buChar char="q"/>
            </a:pPr>
            <a:r>
              <a:rPr lang="pt-BR" sz="1400" dirty="0">
                <a:latin typeface="Quicksand" pitchFamily="2" charset="0"/>
                <a:ea typeface="+mn-lt"/>
                <a:cs typeface="+mn-lt"/>
              </a:rPr>
              <a:t>A cobertura de </a:t>
            </a:r>
            <a:r>
              <a:rPr lang="pt-BR" sz="1400" b="1" dirty="0">
                <a:latin typeface="Quicksand" pitchFamily="2" charset="0"/>
                <a:ea typeface="+mn-lt"/>
                <a:cs typeface="+mn-lt"/>
              </a:rPr>
              <a:t>testes unitários </a:t>
            </a:r>
            <a:r>
              <a:rPr lang="pt-BR" sz="1400" dirty="0">
                <a:latin typeface="Quicksand" pitchFamily="2" charset="0"/>
                <a:ea typeface="+mn-lt"/>
                <a:cs typeface="+mn-lt"/>
              </a:rPr>
              <a:t>é ainda incipiente para os apps (tanto iOS quanto Android).</a:t>
            </a:r>
          </a:p>
          <a:p>
            <a:pPr marL="342900" indent="-342900">
              <a:spcAft>
                <a:spcPts val="1200"/>
              </a:spcAft>
              <a:buFont typeface="Wingdings" panose="05000000000000000000" pitchFamily="2" charset="2"/>
              <a:buChar char="q"/>
            </a:pPr>
            <a:r>
              <a:rPr lang="pt-BR" sz="1400" dirty="0">
                <a:latin typeface="Quicksand"/>
                <a:ea typeface="+mn-lt"/>
                <a:cs typeface="+mn-lt"/>
              </a:rPr>
              <a:t>Para os </a:t>
            </a:r>
            <a:r>
              <a:rPr lang="pt-BR" sz="1400" b="1" dirty="0">
                <a:latin typeface="Quicksand"/>
                <a:ea typeface="+mn-lt"/>
                <a:cs typeface="+mn-lt"/>
              </a:rPr>
              <a:t>testes de integração</a:t>
            </a:r>
            <a:r>
              <a:rPr lang="pt-BR" sz="1400" dirty="0">
                <a:latin typeface="Quicksand"/>
                <a:ea typeface="+mn-lt"/>
                <a:cs typeface="+mn-lt"/>
              </a:rPr>
              <a:t>, já há um conjunto significativo de testes automatizados executados diariamente. Os scripts desses testes são codificados em Ruby e estão em um repositório apartado do repositório do código fonte dos apps.</a:t>
            </a:r>
          </a:p>
          <a:p>
            <a:pPr marL="342900" lvl="1" indent="-342900">
              <a:spcAft>
                <a:spcPts val="1200"/>
              </a:spcAft>
              <a:buFont typeface="Wingdings" panose="05000000000000000000" pitchFamily="2" charset="2"/>
              <a:buChar char="q"/>
            </a:pPr>
            <a:r>
              <a:rPr lang="pt-BR" sz="1400" dirty="0">
                <a:latin typeface="Quicksand"/>
                <a:ea typeface="+mn-lt"/>
                <a:cs typeface="+mn-lt"/>
              </a:rPr>
              <a:t>Em relação aos </a:t>
            </a:r>
            <a:r>
              <a:rPr lang="pt-BR" sz="1400" b="1" dirty="0">
                <a:latin typeface="Quicksand"/>
                <a:ea typeface="+mn-lt"/>
                <a:cs typeface="+mn-lt"/>
              </a:rPr>
              <a:t>testes sistêmicos</a:t>
            </a:r>
            <a:r>
              <a:rPr lang="pt-BR" sz="1400" dirty="0">
                <a:latin typeface="Quicksand"/>
                <a:ea typeface="+mn-lt"/>
                <a:cs typeface="+mn-lt"/>
              </a:rPr>
              <a:t>, os critérios de aceite das histórias são especificados em linguagem </a:t>
            </a:r>
            <a:r>
              <a:rPr lang="pt-BR" sz="1400" dirty="0" err="1">
                <a:latin typeface="Quicksand"/>
                <a:ea typeface="+mn-lt"/>
                <a:cs typeface="+mn-lt"/>
              </a:rPr>
              <a:t>Gherkin</a:t>
            </a:r>
            <a:r>
              <a:rPr lang="pt-BR" sz="1400" dirty="0">
                <a:latin typeface="Quicksand"/>
                <a:ea typeface="+mn-lt"/>
                <a:cs typeface="+mn-lt"/>
              </a:rPr>
              <a:t>. Em um exemplo visto, os termos utilizados estão mais voltados para a parte tecnológica do que para o negócio em si. </a:t>
            </a:r>
          </a:p>
          <a:p>
            <a:pPr marL="342900" lvl="1" indent="-342900">
              <a:spcAft>
                <a:spcPts val="1200"/>
              </a:spcAft>
              <a:buFont typeface="Wingdings" panose="05000000000000000000" pitchFamily="2" charset="2"/>
              <a:buChar char="q"/>
            </a:pPr>
            <a:r>
              <a:rPr lang="pt-BR" sz="1400" b="1" dirty="0">
                <a:latin typeface="Quicksand"/>
                <a:ea typeface="+mn-lt"/>
                <a:cs typeface="+mn-lt"/>
              </a:rPr>
              <a:t>BDD (</a:t>
            </a:r>
            <a:r>
              <a:rPr lang="pt-BR" sz="1400" b="1" dirty="0" err="1">
                <a:latin typeface="Quicksand"/>
                <a:ea typeface="+mn-lt"/>
                <a:cs typeface="+mn-lt"/>
              </a:rPr>
              <a:t>Behaviour</a:t>
            </a:r>
            <a:r>
              <a:rPr lang="pt-BR" sz="1400" b="1" dirty="0">
                <a:latin typeface="Quicksand"/>
                <a:ea typeface="+mn-lt"/>
                <a:cs typeface="+mn-lt"/>
              </a:rPr>
              <a:t> </a:t>
            </a:r>
            <a:r>
              <a:rPr lang="pt-BR" sz="1400" b="1" dirty="0" err="1">
                <a:latin typeface="Quicksand"/>
                <a:ea typeface="+mn-lt"/>
                <a:cs typeface="+mn-lt"/>
              </a:rPr>
              <a:t>Driven</a:t>
            </a:r>
            <a:r>
              <a:rPr lang="pt-BR" sz="1400" b="1" dirty="0">
                <a:latin typeface="Quicksand"/>
                <a:ea typeface="+mn-lt"/>
                <a:cs typeface="+mn-lt"/>
              </a:rPr>
              <a:t> </a:t>
            </a:r>
            <a:r>
              <a:rPr lang="pt-BR" sz="1400" b="1" dirty="0" err="1">
                <a:latin typeface="Quicksand"/>
                <a:ea typeface="+mn-lt"/>
                <a:cs typeface="+mn-lt"/>
              </a:rPr>
              <a:t>Development</a:t>
            </a:r>
            <a:r>
              <a:rPr lang="pt-BR" sz="1400" b="1" dirty="0">
                <a:latin typeface="Quicksand"/>
                <a:ea typeface="+mn-lt"/>
                <a:cs typeface="+mn-lt"/>
              </a:rPr>
              <a:t>)</a:t>
            </a:r>
            <a:r>
              <a:rPr lang="pt-BR" sz="1400" dirty="0">
                <a:latin typeface="Quicksand"/>
                <a:ea typeface="+mn-lt"/>
                <a:cs typeface="+mn-lt"/>
              </a:rPr>
              <a:t>, apesar do uso de especificação dos critérios de aceite e testes de aceitação em </a:t>
            </a:r>
            <a:r>
              <a:rPr lang="pt-BR" sz="1400" dirty="0" err="1">
                <a:latin typeface="Quicksand"/>
                <a:ea typeface="+mn-lt"/>
                <a:cs typeface="+mn-lt"/>
              </a:rPr>
              <a:t>Gherkin</a:t>
            </a:r>
            <a:r>
              <a:rPr lang="pt-BR" sz="1400" dirty="0">
                <a:latin typeface="Quicksand"/>
                <a:ea typeface="+mn-lt"/>
                <a:cs typeface="+mn-lt"/>
              </a:rPr>
              <a:t>, as práticas e técnicas relacionadas ao BDD ainda estão sendo consideradas e não há consenso se devem ser adotadas na empresa</a:t>
            </a:r>
          </a:p>
          <a:p>
            <a:pPr marL="342900" lvl="1" indent="-342900">
              <a:spcAft>
                <a:spcPts val="1200"/>
              </a:spcAft>
              <a:buFont typeface="Wingdings" panose="05000000000000000000" pitchFamily="2" charset="2"/>
              <a:buChar char="q"/>
            </a:pPr>
            <a:r>
              <a:rPr lang="pt-BR" sz="1400" dirty="0">
                <a:latin typeface="Quicksand"/>
                <a:ea typeface="+mn-lt"/>
                <a:cs typeface="+mn-lt"/>
              </a:rPr>
              <a:t>Os </a:t>
            </a:r>
            <a:r>
              <a:rPr lang="pt-BR" sz="1400" b="1" dirty="0">
                <a:latin typeface="Quicksand"/>
                <a:ea typeface="+mn-lt"/>
                <a:cs typeface="+mn-lt"/>
              </a:rPr>
              <a:t>critérios de aceite </a:t>
            </a:r>
            <a:r>
              <a:rPr lang="pt-BR" sz="1400" dirty="0">
                <a:latin typeface="Quicksand"/>
                <a:ea typeface="+mn-lt"/>
                <a:cs typeface="+mn-lt"/>
              </a:rPr>
              <a:t>são a base para os testes funcionais de aceitação, porém a especificação dos cenários (com exemplos concretos de uso) só é feita quando há requisição do time de desenvolvimento.</a:t>
            </a:r>
          </a:p>
          <a:p>
            <a:pPr marL="342900" lvl="1" indent="-342900">
              <a:spcAft>
                <a:spcPts val="1200"/>
              </a:spcAft>
              <a:buFont typeface="Wingdings" panose="05000000000000000000" pitchFamily="2" charset="2"/>
              <a:buChar char="q"/>
            </a:pPr>
            <a:r>
              <a:rPr lang="pt-BR" sz="1400" dirty="0">
                <a:latin typeface="Quicksand"/>
                <a:ea typeface="+mn-lt"/>
                <a:cs typeface="+mn-lt"/>
              </a:rPr>
              <a:t>Observamos que há iniciativa de </a:t>
            </a:r>
            <a:r>
              <a:rPr lang="pt-BR" sz="1400" b="1" dirty="0">
                <a:latin typeface="Quicksand"/>
                <a:ea typeface="+mn-lt"/>
                <a:cs typeface="+mn-lt"/>
              </a:rPr>
              <a:t>automação de testes </a:t>
            </a:r>
            <a:r>
              <a:rPr lang="pt-BR" sz="1400" dirty="0">
                <a:latin typeface="Quicksand"/>
                <a:ea typeface="+mn-lt"/>
                <a:cs typeface="+mn-lt"/>
              </a:rPr>
              <a:t>sistêmicos funcionais com utilização de </a:t>
            </a:r>
            <a:r>
              <a:rPr lang="pt-BR" sz="1400" dirty="0" err="1">
                <a:latin typeface="Quicksand"/>
                <a:ea typeface="+mn-lt"/>
                <a:cs typeface="+mn-lt"/>
              </a:rPr>
              <a:t>stack</a:t>
            </a:r>
            <a:r>
              <a:rPr lang="pt-BR" sz="1400" dirty="0">
                <a:latin typeface="Quicksand"/>
                <a:ea typeface="+mn-lt"/>
                <a:cs typeface="+mn-lt"/>
              </a:rPr>
              <a:t> com </a:t>
            </a:r>
            <a:r>
              <a:rPr lang="pt-BR" sz="1400" dirty="0" err="1">
                <a:latin typeface="Quicksand"/>
                <a:ea typeface="+mn-lt"/>
                <a:cs typeface="+mn-lt"/>
              </a:rPr>
              <a:t>Appium</a:t>
            </a:r>
            <a:r>
              <a:rPr lang="pt-BR" sz="1400" dirty="0">
                <a:latin typeface="Quicksand"/>
                <a:ea typeface="+mn-lt"/>
                <a:cs typeface="+mn-lt"/>
              </a:rPr>
              <a:t>, mas essa iniciativa está atualmente pausada.</a:t>
            </a:r>
          </a:p>
          <a:p>
            <a:pPr marL="342900" lvl="1" indent="-342900">
              <a:spcAft>
                <a:spcPts val="1200"/>
              </a:spcAft>
              <a:buFont typeface="Wingdings" panose="05000000000000000000" pitchFamily="2" charset="2"/>
              <a:buChar char="q"/>
            </a:pPr>
            <a:r>
              <a:rPr lang="pt-BR" sz="1400" dirty="0">
                <a:latin typeface="Quicksand"/>
                <a:ea typeface="+mn-lt"/>
                <a:cs typeface="+mn-lt"/>
              </a:rPr>
              <a:t>Atualmente, os dispositivos onde são testados os apps se resumem aos dispositivos físicos do próprio time de </a:t>
            </a:r>
            <a:r>
              <a:rPr lang="pt-BR" sz="1400" dirty="0" err="1">
                <a:latin typeface="Quicksand"/>
                <a:ea typeface="+mn-lt"/>
                <a:cs typeface="+mn-lt"/>
              </a:rPr>
              <a:t>testers</a:t>
            </a:r>
            <a:r>
              <a:rPr lang="pt-BR" sz="1400" dirty="0">
                <a:latin typeface="Quicksand"/>
                <a:ea typeface="+mn-lt"/>
                <a:cs typeface="+mn-lt"/>
              </a:rPr>
              <a:t>. Há em curso um estudo de uso de </a:t>
            </a:r>
            <a:r>
              <a:rPr lang="pt-BR" sz="1400" b="1" dirty="0">
                <a:latin typeface="Quicksand"/>
                <a:ea typeface="+mn-lt"/>
                <a:cs typeface="+mn-lt"/>
              </a:rPr>
              <a:t>serviços de teste </a:t>
            </a:r>
            <a:r>
              <a:rPr lang="pt-BR" sz="1400" dirty="0">
                <a:latin typeface="Quicksand"/>
                <a:ea typeface="+mn-lt"/>
                <a:cs typeface="+mn-lt"/>
              </a:rPr>
              <a:t>com "device </a:t>
            </a:r>
            <a:r>
              <a:rPr lang="pt-BR" sz="1400" dirty="0" err="1">
                <a:latin typeface="Quicksand"/>
                <a:ea typeface="+mn-lt"/>
                <a:cs typeface="+mn-lt"/>
              </a:rPr>
              <a:t>farms</a:t>
            </a:r>
            <a:r>
              <a:rPr lang="pt-BR" sz="1400" dirty="0">
                <a:latin typeface="Quicksand"/>
                <a:ea typeface="+mn-lt"/>
                <a:cs typeface="+mn-lt"/>
              </a:rPr>
              <a:t>" utilizando </a:t>
            </a:r>
            <a:r>
              <a:rPr lang="pt-BR" sz="1400" dirty="0" err="1">
                <a:latin typeface="Quicksand"/>
                <a:ea typeface="+mn-lt"/>
                <a:cs typeface="+mn-lt"/>
              </a:rPr>
              <a:t>providers</a:t>
            </a:r>
            <a:r>
              <a:rPr lang="pt-BR" sz="1400" dirty="0">
                <a:latin typeface="Quicksand"/>
                <a:ea typeface="+mn-lt"/>
                <a:cs typeface="+mn-lt"/>
              </a:rPr>
              <a:t> como AWS e Google </a:t>
            </a:r>
            <a:r>
              <a:rPr lang="pt-BR" sz="1400" dirty="0" err="1">
                <a:latin typeface="Quicksand"/>
                <a:ea typeface="+mn-lt"/>
                <a:cs typeface="+mn-lt"/>
              </a:rPr>
              <a:t>Firebase</a:t>
            </a:r>
            <a:r>
              <a:rPr lang="pt-BR" sz="1400" dirty="0">
                <a:latin typeface="Quicksand"/>
                <a:ea typeface="+mn-lt"/>
                <a:cs typeface="+mn-lt"/>
              </a:rPr>
              <a:t>.</a:t>
            </a:r>
          </a:p>
          <a:p>
            <a:pPr marL="342900" lvl="1" indent="-342900">
              <a:spcAft>
                <a:spcPts val="1200"/>
              </a:spcAft>
              <a:buFont typeface="Wingdings" panose="05000000000000000000" pitchFamily="2" charset="2"/>
              <a:buChar char="q"/>
            </a:pPr>
            <a:r>
              <a:rPr lang="pt-BR" sz="1400" dirty="0">
                <a:latin typeface="Quicksand"/>
                <a:ea typeface="+mn-lt"/>
                <a:cs typeface="+mn-lt"/>
              </a:rPr>
              <a:t>É utilizado o plugin </a:t>
            </a:r>
            <a:r>
              <a:rPr lang="pt-BR" sz="1400" dirty="0" err="1">
                <a:latin typeface="Quicksand"/>
                <a:ea typeface="+mn-lt"/>
                <a:cs typeface="+mn-lt"/>
              </a:rPr>
              <a:t>Zephyr</a:t>
            </a:r>
            <a:r>
              <a:rPr lang="pt-BR" sz="1400" dirty="0">
                <a:latin typeface="Quicksand"/>
                <a:ea typeface="+mn-lt"/>
                <a:cs typeface="+mn-lt"/>
              </a:rPr>
              <a:t> </a:t>
            </a:r>
            <a:r>
              <a:rPr lang="pt-BR" sz="1400" dirty="0" err="1">
                <a:latin typeface="Quicksand"/>
                <a:ea typeface="+mn-lt"/>
                <a:cs typeface="+mn-lt"/>
              </a:rPr>
              <a:t>Scale</a:t>
            </a:r>
            <a:r>
              <a:rPr lang="pt-BR" sz="1400" dirty="0">
                <a:latin typeface="Quicksand"/>
                <a:ea typeface="+mn-lt"/>
                <a:cs typeface="+mn-lt"/>
              </a:rPr>
              <a:t> no JIRA que </a:t>
            </a:r>
            <a:r>
              <a:rPr lang="pt-BR" sz="1400" b="1" dirty="0">
                <a:latin typeface="Quicksand"/>
                <a:ea typeface="+mn-lt"/>
                <a:cs typeface="+mn-lt"/>
              </a:rPr>
              <a:t>gerencia os ciclos e suítes de testes </a:t>
            </a:r>
            <a:r>
              <a:rPr lang="pt-BR" sz="1400" dirty="0">
                <a:latin typeface="Quicksand"/>
                <a:ea typeface="+mn-lt"/>
                <a:cs typeface="+mn-lt"/>
              </a:rPr>
              <a:t>e, para testes automatizados (com execução via Jenkins), atualiza também status dos casos de testes definidos.</a:t>
            </a:r>
          </a:p>
          <a:p>
            <a:pPr marL="342900" lvl="1" indent="-342900">
              <a:spcAft>
                <a:spcPts val="1200"/>
              </a:spcAft>
              <a:buFont typeface="Wingdings" panose="05000000000000000000" pitchFamily="2" charset="2"/>
              <a:buChar char="q"/>
            </a:pPr>
            <a:r>
              <a:rPr lang="pt-BR" sz="1400" dirty="0">
                <a:latin typeface="Quicksand"/>
                <a:ea typeface="+mn-lt"/>
                <a:cs typeface="+mn-lt"/>
              </a:rPr>
              <a:t>Para casos específicos (sob demanda), é construída suíte de </a:t>
            </a:r>
            <a:r>
              <a:rPr lang="pt-BR" sz="1400" b="1" dirty="0">
                <a:latin typeface="Quicksand"/>
                <a:ea typeface="+mn-lt"/>
                <a:cs typeface="+mn-lt"/>
              </a:rPr>
              <a:t>testes de performance</a:t>
            </a:r>
            <a:r>
              <a:rPr lang="pt-BR" sz="1400" dirty="0">
                <a:latin typeface="Quicksand"/>
                <a:ea typeface="+mn-lt"/>
                <a:cs typeface="+mn-lt"/>
              </a:rPr>
              <a:t>, utilizando </a:t>
            </a:r>
            <a:r>
              <a:rPr lang="pt-BR" sz="1400" dirty="0" err="1">
                <a:latin typeface="Quicksand"/>
                <a:ea typeface="+mn-lt"/>
                <a:cs typeface="+mn-lt"/>
              </a:rPr>
              <a:t>jMeter</a:t>
            </a:r>
            <a:r>
              <a:rPr lang="pt-BR" sz="1400" dirty="0">
                <a:latin typeface="Quicksand"/>
                <a:ea typeface="+mn-lt"/>
                <a:cs typeface="+mn-lt"/>
              </a:rPr>
              <a:t>, executados em ambiente de desenvolvimento e homologação.</a:t>
            </a:r>
          </a:p>
        </p:txBody>
      </p:sp>
      <p:sp>
        <p:nvSpPr>
          <p:cNvPr id="3" name="Título 2">
            <a:extLst>
              <a:ext uri="{FF2B5EF4-FFF2-40B4-BE49-F238E27FC236}">
                <a16:creationId xmlns:a16="http://schemas.microsoft.com/office/drawing/2014/main" id="{39F1CCFF-EA92-41DF-8291-E6C817DD5391}"/>
              </a:ext>
            </a:extLst>
          </p:cNvPr>
          <p:cNvSpPr>
            <a:spLocks noGrp="1"/>
          </p:cNvSpPr>
          <p:nvPr>
            <p:ph type="title"/>
          </p:nvPr>
        </p:nvSpPr>
        <p:spPr/>
        <p:txBody>
          <a:bodyPr/>
          <a:lstStyle/>
          <a:p>
            <a:r>
              <a:rPr lang="pt-BR" dirty="0"/>
              <a:t>Aspectos da Implementação</a:t>
            </a:r>
          </a:p>
        </p:txBody>
      </p:sp>
      <p:sp>
        <p:nvSpPr>
          <p:cNvPr id="4" name="Subtítulo 3">
            <a:extLst>
              <a:ext uri="{FF2B5EF4-FFF2-40B4-BE49-F238E27FC236}">
                <a16:creationId xmlns:a16="http://schemas.microsoft.com/office/drawing/2014/main" id="{ED5B0B19-FFDF-44C9-BF9C-67ADCE50555A}"/>
              </a:ext>
            </a:extLst>
          </p:cNvPr>
          <p:cNvSpPr>
            <a:spLocks noGrp="1"/>
          </p:cNvSpPr>
          <p:nvPr>
            <p:ph type="subTitle" idx="1"/>
          </p:nvPr>
        </p:nvSpPr>
        <p:spPr/>
        <p:txBody>
          <a:bodyPr>
            <a:normAutofit fontScale="92500" lnSpcReduction="10000"/>
          </a:bodyPr>
          <a:lstStyle/>
          <a:p>
            <a:r>
              <a:rPr lang="pt-BR" dirty="0"/>
              <a:t>Testes</a:t>
            </a:r>
          </a:p>
        </p:txBody>
      </p:sp>
      <p:pic>
        <p:nvPicPr>
          <p:cNvPr id="6" name="Gráfico 5">
            <a:extLst>
              <a:ext uri="{FF2B5EF4-FFF2-40B4-BE49-F238E27FC236}">
                <a16:creationId xmlns:a16="http://schemas.microsoft.com/office/drawing/2014/main" id="{CE7781E4-AD80-4983-BE9D-453D67E2E2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295934" y="2956653"/>
            <a:ext cx="1590152" cy="1590152"/>
          </a:xfrm>
          <a:prstGeom prst="rect">
            <a:avLst/>
          </a:prstGeom>
        </p:spPr>
      </p:pic>
    </p:spTree>
    <p:extLst>
      <p:ext uri="{BB962C8B-B14F-4D97-AF65-F5344CB8AC3E}">
        <p14:creationId xmlns:p14="http://schemas.microsoft.com/office/powerpoint/2010/main" val="72726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DFD002D-CCD0-2A48-8C11-487365E37594}"/>
              </a:ext>
            </a:extLst>
          </p:cNvPr>
          <p:cNvSpPr/>
          <p:nvPr/>
        </p:nvSpPr>
        <p:spPr>
          <a:xfrm>
            <a:off x="0" y="0"/>
            <a:ext cx="12192000" cy="5249592"/>
          </a:xfrm>
          <a:prstGeom prst="rect">
            <a:avLst/>
          </a:prstGeom>
          <a:solidFill>
            <a:schemeClr val="accent1">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4" name="Google Shape;102;p1">
            <a:extLst>
              <a:ext uri="{FF2B5EF4-FFF2-40B4-BE49-F238E27FC236}">
                <a16:creationId xmlns:a16="http://schemas.microsoft.com/office/drawing/2014/main" id="{7D7D08E8-D79B-4745-B564-826CF12C3102}"/>
              </a:ext>
            </a:extLst>
          </p:cNvPr>
          <p:cNvPicPr preferRelativeResize="0"/>
          <p:nvPr/>
        </p:nvPicPr>
        <p:blipFill rotWithShape="1">
          <a:blip r:embed="rId3">
            <a:alphaModFix/>
          </a:blip>
          <a:srcRect/>
          <a:stretch/>
        </p:blipFill>
        <p:spPr>
          <a:xfrm>
            <a:off x="4535463" y="759022"/>
            <a:ext cx="3121073" cy="3731548"/>
          </a:xfrm>
          <a:prstGeom prst="rect">
            <a:avLst/>
          </a:prstGeom>
          <a:noFill/>
          <a:ln>
            <a:noFill/>
          </a:ln>
        </p:spPr>
      </p:pic>
      <p:sp>
        <p:nvSpPr>
          <p:cNvPr id="4" name="TextBox 3">
            <a:extLst>
              <a:ext uri="{FF2B5EF4-FFF2-40B4-BE49-F238E27FC236}">
                <a16:creationId xmlns:a16="http://schemas.microsoft.com/office/drawing/2014/main" id="{8F2ED399-3DB8-6542-8ED8-957A7B8D7FE3}"/>
              </a:ext>
            </a:extLst>
          </p:cNvPr>
          <p:cNvSpPr txBox="1"/>
          <p:nvPr/>
        </p:nvSpPr>
        <p:spPr>
          <a:xfrm>
            <a:off x="2506086" y="5623893"/>
            <a:ext cx="7179825" cy="769441"/>
          </a:xfrm>
          <a:prstGeom prst="rect">
            <a:avLst/>
          </a:prstGeom>
          <a:noFill/>
        </p:spPr>
        <p:txBody>
          <a:bodyPr wrap="square" rtlCol="0">
            <a:spAutoFit/>
          </a:bodyPr>
          <a:lstStyle/>
          <a:p>
            <a:pPr algn="ctr"/>
            <a:r>
              <a:rPr lang="en-BR" sz="4400">
                <a:latin typeface="Quicksand" pitchFamily="2" charset="77"/>
              </a:rPr>
              <a:t>SEE YOU SOON!</a:t>
            </a:r>
          </a:p>
        </p:txBody>
      </p:sp>
    </p:spTree>
    <p:extLst>
      <p:ext uri="{BB962C8B-B14F-4D97-AF65-F5344CB8AC3E}">
        <p14:creationId xmlns:p14="http://schemas.microsoft.com/office/powerpoint/2010/main" val="175111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A666053C-B833-4222-A843-D5C923E6BF9D}"/>
              </a:ext>
            </a:extLst>
          </p:cNvPr>
          <p:cNvGrpSpPr/>
          <p:nvPr/>
        </p:nvGrpSpPr>
        <p:grpSpPr>
          <a:xfrm>
            <a:off x="0" y="1206500"/>
            <a:ext cx="4591050" cy="5651502"/>
            <a:chOff x="0" y="1910973"/>
            <a:chExt cx="3684494" cy="4535547"/>
          </a:xfrm>
        </p:grpSpPr>
        <p:pic>
          <p:nvPicPr>
            <p:cNvPr id="2050" name="Picture 2" descr="Foto profissional grátis de aparelho eletrônico, celular, chromakey">
              <a:extLst>
                <a:ext uri="{FF2B5EF4-FFF2-40B4-BE49-F238E27FC236}">
                  <a16:creationId xmlns:a16="http://schemas.microsoft.com/office/drawing/2014/main" id="{1C568424-1CEB-4778-9C0A-76BC4949CD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490" b="7445"/>
            <a:stretch/>
          </p:blipFill>
          <p:spPr bwMode="auto">
            <a:xfrm>
              <a:off x="0" y="1910973"/>
              <a:ext cx="3684494" cy="453554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0345F141-7727-49FB-8A80-BC74E3BCD81B}"/>
                </a:ext>
              </a:extLst>
            </p:cNvPr>
            <p:cNvPicPr>
              <a:picLocks noChangeAspect="1"/>
            </p:cNvPicPr>
            <p:nvPr/>
          </p:nvPicPr>
          <p:blipFill>
            <a:blip r:embed="rId4"/>
            <a:stretch>
              <a:fillRect/>
            </a:stretch>
          </p:blipFill>
          <p:spPr>
            <a:xfrm rot="665612">
              <a:off x="2051402" y="3473150"/>
              <a:ext cx="769934" cy="753726"/>
            </a:xfrm>
            <a:prstGeom prst="rect">
              <a:avLst/>
            </a:prstGeom>
          </p:spPr>
        </p:pic>
      </p:grpSp>
      <p:sp>
        <p:nvSpPr>
          <p:cNvPr id="2" name="Título 1">
            <a:extLst>
              <a:ext uri="{FF2B5EF4-FFF2-40B4-BE49-F238E27FC236}">
                <a16:creationId xmlns:a16="http://schemas.microsoft.com/office/drawing/2014/main" id="{1C7B4F99-4323-488E-B362-9755322630FA}"/>
              </a:ext>
            </a:extLst>
          </p:cNvPr>
          <p:cNvSpPr>
            <a:spLocks noGrp="1"/>
          </p:cNvSpPr>
          <p:nvPr>
            <p:ph type="title"/>
          </p:nvPr>
        </p:nvSpPr>
        <p:spPr/>
        <p:txBody>
          <a:bodyPr/>
          <a:lstStyle/>
          <a:p>
            <a:r>
              <a:rPr lang="pt-BR" dirty="0"/>
              <a:t>Diretrizes de negócio</a:t>
            </a:r>
          </a:p>
        </p:txBody>
      </p:sp>
      <p:sp>
        <p:nvSpPr>
          <p:cNvPr id="3" name="Subtítulo 2">
            <a:extLst>
              <a:ext uri="{FF2B5EF4-FFF2-40B4-BE49-F238E27FC236}">
                <a16:creationId xmlns:a16="http://schemas.microsoft.com/office/drawing/2014/main" id="{5B86CF63-A900-4498-9885-1CD3AA7F590D}"/>
              </a:ext>
            </a:extLst>
          </p:cNvPr>
          <p:cNvSpPr>
            <a:spLocks noGrp="1"/>
          </p:cNvSpPr>
          <p:nvPr>
            <p:ph type="subTitle" idx="1"/>
          </p:nvPr>
        </p:nvSpPr>
        <p:spPr/>
        <p:txBody>
          <a:bodyPr>
            <a:normAutofit fontScale="92500" lnSpcReduction="10000"/>
          </a:bodyPr>
          <a:lstStyle/>
          <a:p>
            <a:r>
              <a:rPr lang="pt-BR" dirty="0"/>
              <a:t>Nosso entendimento sobre ambições para o Super App da VR</a:t>
            </a:r>
          </a:p>
        </p:txBody>
      </p:sp>
      <p:sp>
        <p:nvSpPr>
          <p:cNvPr id="42" name="Forma Livre: Forma 41">
            <a:extLst>
              <a:ext uri="{FF2B5EF4-FFF2-40B4-BE49-F238E27FC236}">
                <a16:creationId xmlns:a16="http://schemas.microsoft.com/office/drawing/2014/main" id="{B3DE4324-E6CA-4E12-A718-D72BF86DA2C9}"/>
              </a:ext>
            </a:extLst>
          </p:cNvPr>
          <p:cNvSpPr/>
          <p:nvPr/>
        </p:nvSpPr>
        <p:spPr>
          <a:xfrm>
            <a:off x="0" y="1206500"/>
            <a:ext cx="12192000" cy="5651500"/>
          </a:xfrm>
          <a:custGeom>
            <a:avLst/>
            <a:gdLst>
              <a:gd name="connsiteX0" fmla="*/ 0 w 12192000"/>
              <a:gd name="connsiteY0" fmla="*/ 0 h 5651500"/>
              <a:gd name="connsiteX1" fmla="*/ 12192000 w 12192000"/>
              <a:gd name="connsiteY1" fmla="*/ 0 h 5651500"/>
              <a:gd name="connsiteX2" fmla="*/ 12192000 w 12192000"/>
              <a:gd name="connsiteY2" fmla="*/ 5651500 h 5651500"/>
              <a:gd name="connsiteX3" fmla="*/ 3991804 w 12192000"/>
              <a:gd name="connsiteY3" fmla="*/ 5651500 h 5651500"/>
              <a:gd name="connsiteX4" fmla="*/ 4112180 w 12192000"/>
              <a:gd name="connsiteY4" fmla="*/ 5438039 h 5651500"/>
              <a:gd name="connsiteX5" fmla="*/ 4559300 w 12192000"/>
              <a:gd name="connsiteY5" fmla="*/ 3497022 h 5651500"/>
              <a:gd name="connsiteX6" fmla="*/ 1941260 w 12192000"/>
              <a:gd name="connsiteY6" fmla="*/ 25400 h 5651500"/>
              <a:gd name="connsiteX7" fmla="*/ 90026 w 12192000"/>
              <a:gd name="connsiteY7" fmla="*/ 1042215 h 5651500"/>
              <a:gd name="connsiteX8" fmla="*/ 0 w 12192000"/>
              <a:gd name="connsiteY8" fmla="*/ 1173564 h 565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651500">
                <a:moveTo>
                  <a:pt x="0" y="0"/>
                </a:moveTo>
                <a:lnTo>
                  <a:pt x="12192000" y="0"/>
                </a:lnTo>
                <a:lnTo>
                  <a:pt x="12192000" y="5651500"/>
                </a:lnTo>
                <a:lnTo>
                  <a:pt x="3991804" y="5651500"/>
                </a:lnTo>
                <a:lnTo>
                  <a:pt x="4112180" y="5438039"/>
                </a:lnTo>
                <a:cubicBezTo>
                  <a:pt x="4394469" y="4883965"/>
                  <a:pt x="4559300" y="4216019"/>
                  <a:pt x="4559300" y="3497022"/>
                </a:cubicBezTo>
                <a:cubicBezTo>
                  <a:pt x="4559300" y="1579698"/>
                  <a:pt x="3387164" y="25400"/>
                  <a:pt x="1941260" y="25400"/>
                </a:cubicBezTo>
                <a:cubicBezTo>
                  <a:pt x="1218308" y="25400"/>
                  <a:pt x="563798" y="413975"/>
                  <a:pt x="90026" y="1042215"/>
                </a:cubicBezTo>
                <a:lnTo>
                  <a:pt x="0" y="1173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Forma Livre: Forma 44">
            <a:extLst>
              <a:ext uri="{FF2B5EF4-FFF2-40B4-BE49-F238E27FC236}">
                <a16:creationId xmlns:a16="http://schemas.microsoft.com/office/drawing/2014/main" id="{D7C703F1-1E6C-4654-A17C-5BA58331EEC2}"/>
              </a:ext>
            </a:extLst>
          </p:cNvPr>
          <p:cNvSpPr/>
          <p:nvPr/>
        </p:nvSpPr>
        <p:spPr>
          <a:xfrm>
            <a:off x="3988595" y="5584397"/>
            <a:ext cx="8203404" cy="1273603"/>
          </a:xfrm>
          <a:custGeom>
            <a:avLst/>
            <a:gdLst>
              <a:gd name="connsiteX0" fmla="*/ 3456746 w 8200193"/>
              <a:gd name="connsiteY0" fmla="*/ 966 h 1269515"/>
              <a:gd name="connsiteX1" fmla="*/ 5333171 w 8200193"/>
              <a:gd name="connsiteY1" fmla="*/ 292006 h 1269515"/>
              <a:gd name="connsiteX2" fmla="*/ 7304846 w 8200193"/>
              <a:gd name="connsiteY2" fmla="*/ 75805 h 1269515"/>
              <a:gd name="connsiteX3" fmla="*/ 7932529 w 8200193"/>
              <a:gd name="connsiteY3" fmla="*/ 95684 h 1269515"/>
              <a:gd name="connsiteX4" fmla="*/ 8200193 w 8200193"/>
              <a:gd name="connsiteY4" fmla="*/ 113463 h 1269515"/>
              <a:gd name="connsiteX5" fmla="*/ 8200193 w 8200193"/>
              <a:gd name="connsiteY5" fmla="*/ 1269515 h 1269515"/>
              <a:gd name="connsiteX6" fmla="*/ 0 w 8200193"/>
              <a:gd name="connsiteY6" fmla="*/ 1269515 h 1269515"/>
              <a:gd name="connsiteX7" fmla="*/ 120376 w 8200193"/>
              <a:gd name="connsiteY7" fmla="*/ 1056054 h 1269515"/>
              <a:gd name="connsiteX8" fmla="*/ 449795 w 8200193"/>
              <a:gd name="connsiteY8" fmla="*/ 147392 h 1269515"/>
              <a:gd name="connsiteX9" fmla="*/ 473346 w 8200193"/>
              <a:gd name="connsiteY9" fmla="*/ 31949 h 1269515"/>
              <a:gd name="connsiteX10" fmla="*/ 659745 w 8200193"/>
              <a:gd name="connsiteY10" fmla="*/ 49559 h 1269515"/>
              <a:gd name="connsiteX11" fmla="*/ 1799396 w 8200193"/>
              <a:gd name="connsiteY11" fmla="*/ 192221 h 1269515"/>
              <a:gd name="connsiteX12" fmla="*/ 3456746 w 8200193"/>
              <a:gd name="connsiteY12" fmla="*/ 966 h 126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00193" h="1269515">
                <a:moveTo>
                  <a:pt x="3456746" y="966"/>
                </a:moveTo>
                <a:cubicBezTo>
                  <a:pt x="4045708" y="17597"/>
                  <a:pt x="4691821" y="279534"/>
                  <a:pt x="5333171" y="292006"/>
                </a:cubicBezTo>
                <a:cubicBezTo>
                  <a:pt x="5974521" y="304479"/>
                  <a:pt x="6565071" y="78577"/>
                  <a:pt x="7304846" y="75805"/>
                </a:cubicBezTo>
                <a:cubicBezTo>
                  <a:pt x="7489790" y="75112"/>
                  <a:pt x="7705392" y="82735"/>
                  <a:pt x="7932529" y="95684"/>
                </a:cubicBezTo>
                <a:lnTo>
                  <a:pt x="8200193" y="113463"/>
                </a:lnTo>
                <a:lnTo>
                  <a:pt x="8200193" y="1269515"/>
                </a:lnTo>
                <a:lnTo>
                  <a:pt x="0" y="1269515"/>
                </a:lnTo>
                <a:lnTo>
                  <a:pt x="120376" y="1056054"/>
                </a:lnTo>
                <a:cubicBezTo>
                  <a:pt x="261521" y="779017"/>
                  <a:pt x="373301" y="473512"/>
                  <a:pt x="449795" y="147392"/>
                </a:cubicBezTo>
                <a:lnTo>
                  <a:pt x="473346" y="31949"/>
                </a:lnTo>
                <a:lnTo>
                  <a:pt x="659745" y="49559"/>
                </a:lnTo>
                <a:cubicBezTo>
                  <a:pt x="1042754" y="96333"/>
                  <a:pt x="1400537" y="195339"/>
                  <a:pt x="1799396" y="192221"/>
                </a:cubicBezTo>
                <a:cubicBezTo>
                  <a:pt x="2331208" y="188064"/>
                  <a:pt x="2867784" y="-15665"/>
                  <a:pt x="3456746" y="966"/>
                </a:cubicBezTo>
                <a:close/>
              </a:path>
            </a:pathLst>
          </a:cu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CaixaDeTexto 40">
            <a:extLst>
              <a:ext uri="{FF2B5EF4-FFF2-40B4-BE49-F238E27FC236}">
                <a16:creationId xmlns:a16="http://schemas.microsoft.com/office/drawing/2014/main" id="{633726D1-9571-4DBC-B6F7-5C5F3548FC24}"/>
              </a:ext>
            </a:extLst>
          </p:cNvPr>
          <p:cNvSpPr txBox="1"/>
          <p:nvPr/>
        </p:nvSpPr>
        <p:spPr>
          <a:xfrm>
            <a:off x="3954390" y="1914474"/>
            <a:ext cx="8237609" cy="2585323"/>
          </a:xfrm>
          <a:prstGeom prst="rect">
            <a:avLst/>
          </a:prstGeom>
          <a:noFill/>
        </p:spPr>
        <p:txBody>
          <a:bodyPr wrap="square" lIns="91440" tIns="45720" rIns="91440" bIns="45720" rtlCol="0" anchor="t">
            <a:spAutoFit/>
          </a:bodyPr>
          <a:lstStyle/>
          <a:p>
            <a:pPr marL="285750" indent="-285750" algn="l">
              <a:buFont typeface="Quicksand Light" pitchFamily="2" charset="0"/>
              <a:buChar char="‹"/>
            </a:pPr>
            <a:r>
              <a:rPr lang="pt-BR" b="1" dirty="0">
                <a:solidFill>
                  <a:srgbClr val="525252"/>
                </a:solidFill>
                <a:latin typeface="Quicksand" pitchFamily="2" charset="0"/>
              </a:rPr>
              <a:t>Relacionamento sólido e conexão recorrente com trabalhadores</a:t>
            </a:r>
            <a:r>
              <a:rPr lang="pt-BR" dirty="0">
                <a:solidFill>
                  <a:srgbClr val="525252"/>
                </a:solidFill>
                <a:latin typeface="Quicksand" pitchFamily="2" charset="0"/>
              </a:rPr>
              <a:t> e suas famílias.</a:t>
            </a:r>
          </a:p>
          <a:p>
            <a:pPr marL="285750" indent="-285750" algn="l">
              <a:buFont typeface="Quicksand Light" pitchFamily="2" charset="0"/>
              <a:buChar char="‹"/>
            </a:pPr>
            <a:endParaRPr lang="pt-BR" dirty="0">
              <a:solidFill>
                <a:srgbClr val="525252"/>
              </a:solidFill>
              <a:latin typeface="Quicksand" pitchFamily="2" charset="0"/>
            </a:endParaRPr>
          </a:p>
          <a:p>
            <a:pPr marL="285750" indent="-285750" algn="l">
              <a:buFont typeface="Quicksand Light" pitchFamily="2" charset="0"/>
              <a:buChar char="‹"/>
            </a:pPr>
            <a:endParaRPr lang="pt-BR" dirty="0">
              <a:solidFill>
                <a:srgbClr val="525252"/>
              </a:solidFill>
              <a:latin typeface="Quicksand" pitchFamily="2" charset="0"/>
            </a:endParaRPr>
          </a:p>
          <a:p>
            <a:pPr marL="625475" indent="-285750" algn="l">
              <a:buFont typeface="Quicksand Light" pitchFamily="2" charset="0"/>
              <a:buChar char="‹"/>
            </a:pPr>
            <a:r>
              <a:rPr lang="pt-BR" b="1" dirty="0">
                <a:solidFill>
                  <a:srgbClr val="525252"/>
                </a:solidFill>
                <a:latin typeface="Quicksand" pitchFamily="2" charset="0"/>
              </a:rPr>
              <a:t>Funcionalmente simples,</a:t>
            </a:r>
            <a:r>
              <a:rPr lang="pt-BR" dirty="0">
                <a:solidFill>
                  <a:srgbClr val="525252"/>
                </a:solidFill>
                <a:latin typeface="Quicksand" pitchFamily="2" charset="0"/>
              </a:rPr>
              <a:t> que traga serviços, benefícios, utilidades, facilidades e agilidade.</a:t>
            </a:r>
          </a:p>
          <a:p>
            <a:pPr marL="285750" indent="-285750" algn="l">
              <a:buFont typeface="Quicksand Light" pitchFamily="2" charset="0"/>
              <a:buChar char="‹"/>
            </a:pPr>
            <a:endParaRPr lang="pt-BR" dirty="0">
              <a:solidFill>
                <a:srgbClr val="525252"/>
              </a:solidFill>
              <a:latin typeface="Quicksand" pitchFamily="2" charset="0"/>
            </a:endParaRPr>
          </a:p>
          <a:p>
            <a:pPr marL="285750" indent="-285750" algn="l">
              <a:buFont typeface="Quicksand Light" pitchFamily="2" charset="0"/>
              <a:buChar char="‹"/>
            </a:pPr>
            <a:endParaRPr lang="pt-BR" dirty="0">
              <a:solidFill>
                <a:srgbClr val="525252"/>
              </a:solidFill>
              <a:latin typeface="Quicksand" pitchFamily="2" charset="0"/>
            </a:endParaRPr>
          </a:p>
          <a:p>
            <a:pPr marL="895350" indent="-285750" algn="l">
              <a:buFont typeface="Quicksand Light" pitchFamily="2" charset="0"/>
              <a:buChar char="‹"/>
            </a:pPr>
            <a:r>
              <a:rPr lang="pt-BR" b="1" dirty="0">
                <a:solidFill>
                  <a:srgbClr val="525252"/>
                </a:solidFill>
                <a:latin typeface="Quicksand"/>
              </a:rPr>
              <a:t>Time </a:t>
            </a:r>
            <a:r>
              <a:rPr lang="pt-BR" b="1" dirty="0" err="1">
                <a:solidFill>
                  <a:srgbClr val="525252"/>
                </a:solidFill>
                <a:latin typeface="Quicksand"/>
              </a:rPr>
              <a:t>to</a:t>
            </a:r>
            <a:r>
              <a:rPr lang="pt-BR" b="1" dirty="0">
                <a:solidFill>
                  <a:srgbClr val="525252"/>
                </a:solidFill>
                <a:latin typeface="Quicksand"/>
              </a:rPr>
              <a:t> </a:t>
            </a:r>
            <a:r>
              <a:rPr lang="pt-BR" b="1" dirty="0" err="1">
                <a:solidFill>
                  <a:srgbClr val="525252"/>
                </a:solidFill>
                <a:latin typeface="Quicksand"/>
              </a:rPr>
              <a:t>market</a:t>
            </a:r>
            <a:r>
              <a:rPr lang="pt-BR" dirty="0">
                <a:solidFill>
                  <a:srgbClr val="525252"/>
                </a:solidFill>
                <a:latin typeface="Quicksand"/>
              </a:rPr>
              <a:t>, disponibilizar novidades rapidamente.</a:t>
            </a:r>
            <a:endParaRPr lang="pt-BR" dirty="0">
              <a:solidFill>
                <a:srgbClr val="525252"/>
              </a:solidFill>
              <a:latin typeface="Quicksand" pitchFamily="2" charset="0"/>
            </a:endParaRPr>
          </a:p>
        </p:txBody>
      </p:sp>
    </p:spTree>
    <p:extLst>
      <p:ext uri="{BB962C8B-B14F-4D97-AF65-F5344CB8AC3E}">
        <p14:creationId xmlns:p14="http://schemas.microsoft.com/office/powerpoint/2010/main" val="385581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Forma Livre: Forma 84">
            <a:extLst>
              <a:ext uri="{FF2B5EF4-FFF2-40B4-BE49-F238E27FC236}">
                <a16:creationId xmlns:a16="http://schemas.microsoft.com/office/drawing/2014/main" id="{8534DD9F-9CD2-4B53-B51F-B0B0D839C260}"/>
              </a:ext>
            </a:extLst>
          </p:cNvPr>
          <p:cNvSpPr/>
          <p:nvPr/>
        </p:nvSpPr>
        <p:spPr>
          <a:xfrm>
            <a:off x="-1" y="911225"/>
            <a:ext cx="7572149" cy="5954223"/>
          </a:xfrm>
          <a:custGeom>
            <a:avLst/>
            <a:gdLst>
              <a:gd name="connsiteX0" fmla="*/ 0 w 7154696"/>
              <a:gd name="connsiteY0" fmla="*/ 0 h 5757814"/>
              <a:gd name="connsiteX1" fmla="*/ 315119 w 7154696"/>
              <a:gd name="connsiteY1" fmla="*/ 100453 h 5757814"/>
              <a:gd name="connsiteX2" fmla="*/ 3492500 w 7154696"/>
              <a:gd name="connsiteY2" fmla="*/ 1521266 h 5757814"/>
              <a:gd name="connsiteX3" fmla="*/ 4470400 w 7154696"/>
              <a:gd name="connsiteY3" fmla="*/ 4315266 h 5757814"/>
              <a:gd name="connsiteX4" fmla="*/ 6604000 w 7154696"/>
              <a:gd name="connsiteY4" fmla="*/ 4505766 h 5757814"/>
              <a:gd name="connsiteX5" fmla="*/ 7124700 w 7154696"/>
              <a:gd name="connsiteY5" fmla="*/ 4950266 h 5757814"/>
              <a:gd name="connsiteX6" fmla="*/ 7061200 w 7154696"/>
              <a:gd name="connsiteY6" fmla="*/ 5724966 h 5757814"/>
              <a:gd name="connsiteX7" fmla="*/ 7052793 w 7154696"/>
              <a:gd name="connsiteY7" fmla="*/ 5757814 h 5757814"/>
              <a:gd name="connsiteX8" fmla="*/ 0 w 7154696"/>
              <a:gd name="connsiteY8" fmla="*/ 5757814 h 5757814"/>
              <a:gd name="connsiteX9" fmla="*/ 0 w 7154696"/>
              <a:gd name="connsiteY9" fmla="*/ 0 h 575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54696" h="5757814">
                <a:moveTo>
                  <a:pt x="0" y="0"/>
                </a:moveTo>
                <a:lnTo>
                  <a:pt x="315119" y="100453"/>
                </a:lnTo>
                <a:cubicBezTo>
                  <a:pt x="1586442" y="528549"/>
                  <a:pt x="2905125" y="1146616"/>
                  <a:pt x="3492500" y="1521266"/>
                </a:cubicBezTo>
                <a:cubicBezTo>
                  <a:pt x="4667250" y="2270566"/>
                  <a:pt x="3951817" y="3817849"/>
                  <a:pt x="4470400" y="4315266"/>
                </a:cubicBezTo>
                <a:cubicBezTo>
                  <a:pt x="4988983" y="4812683"/>
                  <a:pt x="6161617" y="4399933"/>
                  <a:pt x="6604000" y="4505766"/>
                </a:cubicBezTo>
                <a:cubicBezTo>
                  <a:pt x="7046383" y="4611599"/>
                  <a:pt x="7048500" y="4747066"/>
                  <a:pt x="7124700" y="4950266"/>
                </a:cubicBezTo>
                <a:cubicBezTo>
                  <a:pt x="7200900" y="5153466"/>
                  <a:pt x="7114117" y="5517533"/>
                  <a:pt x="7061200" y="5724966"/>
                </a:cubicBezTo>
                <a:lnTo>
                  <a:pt x="7052793" y="5757814"/>
                </a:lnTo>
                <a:lnTo>
                  <a:pt x="0" y="5757814"/>
                </a:lnTo>
                <a:lnTo>
                  <a:pt x="0" y="0"/>
                </a:lnTo>
                <a:close/>
              </a:path>
            </a:pathLst>
          </a:custGeom>
          <a:gradFill>
            <a:gsLst>
              <a:gs pos="36000">
                <a:schemeClr val="bg1">
                  <a:alpha val="40000"/>
                </a:schemeClr>
              </a:gs>
              <a:gs pos="47000">
                <a:schemeClr val="accent1">
                  <a:lumMod val="5000"/>
                  <a:lumOff val="95000"/>
                </a:schemeClr>
              </a:gs>
              <a:gs pos="88000">
                <a:schemeClr val="accent1">
                  <a:lumMod val="60000"/>
                  <a:lumOff val="4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2" name="Título 1">
            <a:extLst>
              <a:ext uri="{FF2B5EF4-FFF2-40B4-BE49-F238E27FC236}">
                <a16:creationId xmlns:a16="http://schemas.microsoft.com/office/drawing/2014/main" id="{9C25CA3C-0C56-4F96-B688-03EA36CB41C3}"/>
              </a:ext>
            </a:extLst>
          </p:cNvPr>
          <p:cNvSpPr>
            <a:spLocks noGrp="1"/>
          </p:cNvSpPr>
          <p:nvPr>
            <p:ph type="title"/>
          </p:nvPr>
        </p:nvSpPr>
        <p:spPr/>
        <p:txBody>
          <a:bodyPr/>
          <a:lstStyle/>
          <a:p>
            <a:r>
              <a:rPr lang="pt-BR" dirty="0"/>
              <a:t>Jornadas iniciais</a:t>
            </a:r>
          </a:p>
        </p:txBody>
      </p:sp>
      <p:sp>
        <p:nvSpPr>
          <p:cNvPr id="3" name="Subtítulo 2">
            <a:extLst>
              <a:ext uri="{FF2B5EF4-FFF2-40B4-BE49-F238E27FC236}">
                <a16:creationId xmlns:a16="http://schemas.microsoft.com/office/drawing/2014/main" id="{829D958C-4EBF-43A4-8FF9-B34E54871889}"/>
              </a:ext>
            </a:extLst>
          </p:cNvPr>
          <p:cNvSpPr>
            <a:spLocks noGrp="1"/>
          </p:cNvSpPr>
          <p:nvPr>
            <p:ph type="subTitle" idx="1"/>
          </p:nvPr>
        </p:nvSpPr>
        <p:spPr/>
        <p:txBody>
          <a:bodyPr>
            <a:normAutofit fontScale="92500" lnSpcReduction="10000"/>
          </a:bodyPr>
          <a:lstStyle/>
          <a:p>
            <a:r>
              <a:rPr lang="pt-BR" dirty="0"/>
              <a:t>Ponto de partida para o projeto</a:t>
            </a:r>
          </a:p>
        </p:txBody>
      </p:sp>
      <p:grpSp>
        <p:nvGrpSpPr>
          <p:cNvPr id="37" name="Agrupar 36">
            <a:extLst>
              <a:ext uri="{FF2B5EF4-FFF2-40B4-BE49-F238E27FC236}">
                <a16:creationId xmlns:a16="http://schemas.microsoft.com/office/drawing/2014/main" id="{C8E93CA5-4968-4049-A782-4882AD0F2D33}"/>
              </a:ext>
            </a:extLst>
          </p:cNvPr>
          <p:cNvGrpSpPr/>
          <p:nvPr/>
        </p:nvGrpSpPr>
        <p:grpSpPr>
          <a:xfrm>
            <a:off x="4619852" y="2344194"/>
            <a:ext cx="2952295" cy="3086230"/>
            <a:chOff x="4358610" y="2071099"/>
            <a:chExt cx="3474782" cy="3632419"/>
          </a:xfrm>
        </p:grpSpPr>
        <p:sp>
          <p:nvSpPr>
            <p:cNvPr id="4" name="Shape">
              <a:extLst>
                <a:ext uri="{FF2B5EF4-FFF2-40B4-BE49-F238E27FC236}">
                  <a16:creationId xmlns:a16="http://schemas.microsoft.com/office/drawing/2014/main" id="{FA87DFB0-8FBE-48F8-9888-54737BF9B038}"/>
                </a:ext>
              </a:extLst>
            </p:cNvPr>
            <p:cNvSpPr/>
            <p:nvPr/>
          </p:nvSpPr>
          <p:spPr>
            <a:xfrm>
              <a:off x="5062916" y="2378296"/>
              <a:ext cx="715544" cy="1756356"/>
            </a:xfrm>
            <a:custGeom>
              <a:avLst/>
              <a:gdLst/>
              <a:ahLst/>
              <a:cxnLst>
                <a:cxn ang="0">
                  <a:pos x="wd2" y="hd2"/>
                </a:cxn>
                <a:cxn ang="5400000">
                  <a:pos x="wd2" y="hd2"/>
                </a:cxn>
                <a:cxn ang="10800000">
                  <a:pos x="wd2" y="hd2"/>
                </a:cxn>
                <a:cxn ang="16200000">
                  <a:pos x="wd2" y="hd2"/>
                </a:cxn>
              </a:cxnLst>
              <a:rect l="0" t="0" r="r" b="b"/>
              <a:pathLst>
                <a:path w="21600" h="21537" extrusionOk="0">
                  <a:moveTo>
                    <a:pt x="16850" y="1929"/>
                  </a:moveTo>
                  <a:lnTo>
                    <a:pt x="11648" y="4043"/>
                  </a:lnTo>
                  <a:cubicBezTo>
                    <a:pt x="10721" y="4419"/>
                    <a:pt x="11377" y="5062"/>
                    <a:pt x="12689" y="5062"/>
                  </a:cubicBezTo>
                  <a:lnTo>
                    <a:pt x="16850" y="5062"/>
                  </a:lnTo>
                  <a:lnTo>
                    <a:pt x="16850" y="15913"/>
                  </a:lnTo>
                  <a:cubicBezTo>
                    <a:pt x="16850" y="17273"/>
                    <a:pt x="14136" y="18366"/>
                    <a:pt x="10811" y="18366"/>
                  </a:cubicBezTo>
                  <a:lnTo>
                    <a:pt x="6107" y="18366"/>
                  </a:lnTo>
                  <a:lnTo>
                    <a:pt x="6107" y="17319"/>
                  </a:lnTo>
                  <a:cubicBezTo>
                    <a:pt x="6107" y="17144"/>
                    <a:pt x="5587" y="17061"/>
                    <a:pt x="5293" y="17181"/>
                  </a:cubicBezTo>
                  <a:lnTo>
                    <a:pt x="0" y="19331"/>
                  </a:lnTo>
                  <a:lnTo>
                    <a:pt x="5293" y="21481"/>
                  </a:lnTo>
                  <a:cubicBezTo>
                    <a:pt x="5587" y="21600"/>
                    <a:pt x="6107" y="21517"/>
                    <a:pt x="6107" y="21343"/>
                  </a:cubicBezTo>
                  <a:lnTo>
                    <a:pt x="6107" y="20295"/>
                  </a:lnTo>
                  <a:lnTo>
                    <a:pt x="10811" y="20295"/>
                  </a:lnTo>
                  <a:cubicBezTo>
                    <a:pt x="16782" y="20295"/>
                    <a:pt x="21600" y="18329"/>
                    <a:pt x="21600" y="15913"/>
                  </a:cubicBezTo>
                  <a:lnTo>
                    <a:pt x="21600" y="5062"/>
                  </a:lnTo>
                  <a:lnTo>
                    <a:pt x="21600" y="0"/>
                  </a:lnTo>
                  <a:lnTo>
                    <a:pt x="16850" y="1929"/>
                  </a:lnTo>
                  <a:close/>
                </a:path>
              </a:pathLst>
            </a:custGeom>
            <a:solidFill>
              <a:schemeClr val="accent6">
                <a:lumMod val="75000"/>
              </a:schemeClr>
            </a:solidFill>
            <a:ln w="12700">
              <a:miter lim="400000"/>
            </a:ln>
          </p:spPr>
          <p:txBody>
            <a:bodyPr lIns="38100" tIns="38100" rIns="38100" bIns="38100" anchor="ctr"/>
            <a:lstStyle/>
            <a:p>
              <a:pPr>
                <a:defRPr sz="3000">
                  <a:solidFill>
                    <a:srgbClr val="FFFFFF"/>
                  </a:solidFill>
                </a:defRPr>
              </a:pPr>
              <a:endParaRPr dirty="0">
                <a:latin typeface="Quicksand Light" pitchFamily="2" charset="0"/>
              </a:endParaRPr>
            </a:p>
          </p:txBody>
        </p:sp>
        <p:sp>
          <p:nvSpPr>
            <p:cNvPr id="5" name="Shape">
              <a:extLst>
                <a:ext uri="{FF2B5EF4-FFF2-40B4-BE49-F238E27FC236}">
                  <a16:creationId xmlns:a16="http://schemas.microsoft.com/office/drawing/2014/main" id="{D3EB4D5D-5DA0-4661-A587-CD7781E9E2F7}"/>
                </a:ext>
              </a:extLst>
            </p:cNvPr>
            <p:cNvSpPr/>
            <p:nvPr/>
          </p:nvSpPr>
          <p:spPr>
            <a:xfrm>
              <a:off x="5325157" y="2190980"/>
              <a:ext cx="640618" cy="2443476"/>
            </a:xfrm>
            <a:custGeom>
              <a:avLst/>
              <a:gdLst/>
              <a:ahLst/>
              <a:cxnLst>
                <a:cxn ang="0">
                  <a:pos x="wd2" y="hd2"/>
                </a:cxn>
                <a:cxn ang="5400000">
                  <a:pos x="wd2" y="hd2"/>
                </a:cxn>
                <a:cxn ang="10800000">
                  <a:pos x="wd2" y="hd2"/>
                </a:cxn>
                <a:cxn ang="16200000">
                  <a:pos x="wd2" y="hd2"/>
                </a:cxn>
              </a:cxnLst>
              <a:rect l="0" t="0" r="r" b="b"/>
              <a:pathLst>
                <a:path w="21600" h="21568" extrusionOk="0">
                  <a:moveTo>
                    <a:pt x="16295" y="1382"/>
                  </a:moveTo>
                  <a:lnTo>
                    <a:pt x="16295" y="5317"/>
                  </a:lnTo>
                  <a:lnTo>
                    <a:pt x="16295" y="16825"/>
                  </a:lnTo>
                  <a:cubicBezTo>
                    <a:pt x="16295" y="17506"/>
                    <a:pt x="14855" y="18115"/>
                    <a:pt x="12531" y="18412"/>
                  </a:cubicBezTo>
                  <a:lnTo>
                    <a:pt x="4977" y="19384"/>
                  </a:lnTo>
                  <a:lnTo>
                    <a:pt x="3815" y="18743"/>
                  </a:lnTo>
                  <a:cubicBezTo>
                    <a:pt x="3613" y="18631"/>
                    <a:pt x="2981" y="18637"/>
                    <a:pt x="2829" y="18756"/>
                  </a:cubicBezTo>
                  <a:lnTo>
                    <a:pt x="0" y="20820"/>
                  </a:lnTo>
                  <a:lnTo>
                    <a:pt x="7882" y="21560"/>
                  </a:lnTo>
                  <a:cubicBezTo>
                    <a:pt x="8337" y="21600"/>
                    <a:pt x="8741" y="21481"/>
                    <a:pt x="8539" y="21369"/>
                  </a:cubicBezTo>
                  <a:lnTo>
                    <a:pt x="7225" y="20641"/>
                  </a:lnTo>
                  <a:lnTo>
                    <a:pt x="14855" y="19662"/>
                  </a:lnTo>
                  <a:cubicBezTo>
                    <a:pt x="19023" y="19127"/>
                    <a:pt x="21600" y="18042"/>
                    <a:pt x="21600" y="16832"/>
                  </a:cubicBezTo>
                  <a:lnTo>
                    <a:pt x="21600" y="5324"/>
                  </a:lnTo>
                  <a:lnTo>
                    <a:pt x="21600" y="0"/>
                  </a:lnTo>
                  <a:lnTo>
                    <a:pt x="16295" y="1382"/>
                  </a:lnTo>
                  <a:close/>
                </a:path>
              </a:pathLst>
            </a:custGeom>
            <a:solidFill>
              <a:srgbClr val="00B050"/>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6" name="Shape">
              <a:extLst>
                <a:ext uri="{FF2B5EF4-FFF2-40B4-BE49-F238E27FC236}">
                  <a16:creationId xmlns:a16="http://schemas.microsoft.com/office/drawing/2014/main" id="{4C4ABB37-D4A3-4C03-B3D2-3F649BC0D03D}"/>
                </a:ext>
              </a:extLst>
            </p:cNvPr>
            <p:cNvSpPr/>
            <p:nvPr/>
          </p:nvSpPr>
          <p:spPr>
            <a:xfrm>
              <a:off x="6389108" y="2378296"/>
              <a:ext cx="715544" cy="1754856"/>
            </a:xfrm>
            <a:custGeom>
              <a:avLst/>
              <a:gdLst/>
              <a:ahLst/>
              <a:cxnLst>
                <a:cxn ang="0">
                  <a:pos x="wd2" y="hd2"/>
                </a:cxn>
                <a:cxn ang="5400000">
                  <a:pos x="wd2" y="hd2"/>
                </a:cxn>
                <a:cxn ang="10800000">
                  <a:pos x="wd2" y="hd2"/>
                </a:cxn>
                <a:cxn ang="16200000">
                  <a:pos x="wd2" y="hd2"/>
                </a:cxn>
              </a:cxnLst>
              <a:rect l="0" t="0" r="r" b="b"/>
              <a:pathLst>
                <a:path w="21600" h="21537" extrusionOk="0">
                  <a:moveTo>
                    <a:pt x="16307" y="17186"/>
                  </a:moveTo>
                  <a:cubicBezTo>
                    <a:pt x="16013" y="17067"/>
                    <a:pt x="15493" y="17149"/>
                    <a:pt x="15493" y="17324"/>
                  </a:cubicBezTo>
                  <a:lnTo>
                    <a:pt x="15493" y="18372"/>
                  </a:lnTo>
                  <a:lnTo>
                    <a:pt x="10789" y="18372"/>
                  </a:lnTo>
                  <a:cubicBezTo>
                    <a:pt x="7441" y="18372"/>
                    <a:pt x="4750" y="17269"/>
                    <a:pt x="4750" y="15917"/>
                  </a:cubicBezTo>
                  <a:lnTo>
                    <a:pt x="4750" y="5048"/>
                  </a:lnTo>
                  <a:lnTo>
                    <a:pt x="8866" y="5048"/>
                  </a:lnTo>
                  <a:cubicBezTo>
                    <a:pt x="10178" y="5048"/>
                    <a:pt x="10834" y="4405"/>
                    <a:pt x="9907" y="4028"/>
                  </a:cubicBezTo>
                  <a:lnTo>
                    <a:pt x="4750" y="1931"/>
                  </a:lnTo>
                  <a:lnTo>
                    <a:pt x="0" y="0"/>
                  </a:lnTo>
                  <a:lnTo>
                    <a:pt x="0" y="5048"/>
                  </a:lnTo>
                  <a:lnTo>
                    <a:pt x="0" y="15908"/>
                  </a:lnTo>
                  <a:cubicBezTo>
                    <a:pt x="0" y="18336"/>
                    <a:pt x="4840" y="20294"/>
                    <a:pt x="10789" y="20294"/>
                  </a:cubicBezTo>
                  <a:lnTo>
                    <a:pt x="15493" y="20294"/>
                  </a:lnTo>
                  <a:lnTo>
                    <a:pt x="15493" y="21343"/>
                  </a:lnTo>
                  <a:cubicBezTo>
                    <a:pt x="15493" y="21517"/>
                    <a:pt x="16013" y="21600"/>
                    <a:pt x="16307" y="21480"/>
                  </a:cubicBezTo>
                  <a:lnTo>
                    <a:pt x="21600" y="19329"/>
                  </a:lnTo>
                  <a:lnTo>
                    <a:pt x="16307" y="17186"/>
                  </a:lnTo>
                  <a:close/>
                </a:path>
              </a:pathLst>
            </a:custGeom>
            <a:solidFill>
              <a:schemeClr val="accent5"/>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7" name="Shape">
              <a:extLst>
                <a:ext uri="{FF2B5EF4-FFF2-40B4-BE49-F238E27FC236}">
                  <a16:creationId xmlns:a16="http://schemas.microsoft.com/office/drawing/2014/main" id="{84025A44-1BE3-4231-9881-9BA051D189F3}"/>
                </a:ext>
              </a:extLst>
            </p:cNvPr>
            <p:cNvSpPr/>
            <p:nvPr/>
          </p:nvSpPr>
          <p:spPr>
            <a:xfrm>
              <a:off x="6194300" y="2190980"/>
              <a:ext cx="640618" cy="2441977"/>
            </a:xfrm>
            <a:custGeom>
              <a:avLst/>
              <a:gdLst/>
              <a:ahLst/>
              <a:cxnLst>
                <a:cxn ang="0">
                  <a:pos x="wd2" y="hd2"/>
                </a:cxn>
                <a:cxn ang="5400000">
                  <a:pos x="wd2" y="hd2"/>
                </a:cxn>
                <a:cxn ang="10800000">
                  <a:pos x="wd2" y="hd2"/>
                </a:cxn>
                <a:cxn ang="16200000">
                  <a:pos x="wd2" y="hd2"/>
                </a:cxn>
              </a:cxnLst>
              <a:rect l="0" t="0" r="r" b="b"/>
              <a:pathLst>
                <a:path w="21600" h="21568" extrusionOk="0">
                  <a:moveTo>
                    <a:pt x="18771" y="18761"/>
                  </a:moveTo>
                  <a:cubicBezTo>
                    <a:pt x="18619" y="18642"/>
                    <a:pt x="17987" y="18635"/>
                    <a:pt x="17785" y="18748"/>
                  </a:cubicBezTo>
                  <a:lnTo>
                    <a:pt x="16623" y="19390"/>
                  </a:lnTo>
                  <a:lnTo>
                    <a:pt x="9069" y="18417"/>
                  </a:lnTo>
                  <a:cubicBezTo>
                    <a:pt x="6745" y="18119"/>
                    <a:pt x="5305" y="17510"/>
                    <a:pt x="5305" y="16829"/>
                  </a:cubicBezTo>
                  <a:lnTo>
                    <a:pt x="5305" y="5314"/>
                  </a:lnTo>
                  <a:lnTo>
                    <a:pt x="5305" y="1390"/>
                  </a:lnTo>
                  <a:lnTo>
                    <a:pt x="0" y="0"/>
                  </a:lnTo>
                  <a:lnTo>
                    <a:pt x="0" y="5314"/>
                  </a:lnTo>
                  <a:lnTo>
                    <a:pt x="0" y="16829"/>
                  </a:lnTo>
                  <a:cubicBezTo>
                    <a:pt x="0" y="18040"/>
                    <a:pt x="2577" y="19132"/>
                    <a:pt x="6745" y="19661"/>
                  </a:cubicBezTo>
                  <a:lnTo>
                    <a:pt x="14375" y="20640"/>
                  </a:lnTo>
                  <a:lnTo>
                    <a:pt x="13061" y="21368"/>
                  </a:lnTo>
                  <a:cubicBezTo>
                    <a:pt x="12859" y="21481"/>
                    <a:pt x="13288" y="21600"/>
                    <a:pt x="13718" y="21560"/>
                  </a:cubicBezTo>
                  <a:lnTo>
                    <a:pt x="21600" y="20819"/>
                  </a:lnTo>
                  <a:lnTo>
                    <a:pt x="18771" y="18761"/>
                  </a:ln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8" name="Shape">
              <a:extLst>
                <a:ext uri="{FF2B5EF4-FFF2-40B4-BE49-F238E27FC236}">
                  <a16:creationId xmlns:a16="http://schemas.microsoft.com/office/drawing/2014/main" id="{BC765BA5-01C5-414B-9B13-666D363C93A2}"/>
                </a:ext>
              </a:extLst>
            </p:cNvPr>
            <p:cNvSpPr/>
            <p:nvPr/>
          </p:nvSpPr>
          <p:spPr>
            <a:xfrm>
              <a:off x="5902088" y="2071099"/>
              <a:ext cx="360152" cy="2937855"/>
            </a:xfrm>
            <a:custGeom>
              <a:avLst/>
              <a:gdLst/>
              <a:ahLst/>
              <a:cxnLst>
                <a:cxn ang="0">
                  <a:pos x="wd2" y="hd2"/>
                </a:cxn>
                <a:cxn ang="5400000">
                  <a:pos x="wd2" y="hd2"/>
                </a:cxn>
                <a:cxn ang="10800000">
                  <a:pos x="wd2" y="hd2"/>
                </a:cxn>
                <a:cxn ang="16200000">
                  <a:pos x="wd2" y="hd2"/>
                </a:cxn>
              </a:cxnLst>
              <a:rect l="0" t="0" r="r" b="b"/>
              <a:pathLst>
                <a:path w="20975" h="21600" extrusionOk="0">
                  <a:moveTo>
                    <a:pt x="20035" y="20113"/>
                  </a:moveTo>
                  <a:lnTo>
                    <a:pt x="15060" y="20113"/>
                  </a:lnTo>
                  <a:lnTo>
                    <a:pt x="15060" y="5288"/>
                  </a:lnTo>
                  <a:lnTo>
                    <a:pt x="15060" y="4980"/>
                  </a:lnTo>
                  <a:lnTo>
                    <a:pt x="15060" y="578"/>
                  </a:lnTo>
                  <a:lnTo>
                    <a:pt x="10478" y="0"/>
                  </a:lnTo>
                  <a:lnTo>
                    <a:pt x="5896" y="578"/>
                  </a:lnTo>
                  <a:lnTo>
                    <a:pt x="5896" y="4980"/>
                  </a:lnTo>
                  <a:lnTo>
                    <a:pt x="5896" y="5288"/>
                  </a:lnTo>
                  <a:lnTo>
                    <a:pt x="5896" y="20113"/>
                  </a:lnTo>
                  <a:lnTo>
                    <a:pt x="922" y="20113"/>
                  </a:lnTo>
                  <a:cubicBezTo>
                    <a:pt x="93" y="20113"/>
                    <a:pt x="-300" y="20239"/>
                    <a:pt x="267" y="20311"/>
                  </a:cubicBezTo>
                  <a:lnTo>
                    <a:pt x="10478" y="21600"/>
                  </a:lnTo>
                  <a:lnTo>
                    <a:pt x="20689" y="20311"/>
                  </a:lnTo>
                  <a:cubicBezTo>
                    <a:pt x="21300" y="20239"/>
                    <a:pt x="20864" y="20113"/>
                    <a:pt x="20035" y="20113"/>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9" name="Shape">
              <a:extLst>
                <a:ext uri="{FF2B5EF4-FFF2-40B4-BE49-F238E27FC236}">
                  <a16:creationId xmlns:a16="http://schemas.microsoft.com/office/drawing/2014/main" id="{2B0D972B-B818-4C5C-B11D-2F9BFAE055A9}"/>
                </a:ext>
              </a:extLst>
            </p:cNvPr>
            <p:cNvSpPr/>
            <p:nvPr/>
          </p:nvSpPr>
          <p:spPr>
            <a:xfrm>
              <a:off x="6988516" y="3682011"/>
              <a:ext cx="844876" cy="543965"/>
            </a:xfrm>
            <a:custGeom>
              <a:avLst/>
              <a:gdLst/>
              <a:ahLst/>
              <a:cxnLst>
                <a:cxn ang="0">
                  <a:pos x="wd2" y="hd2"/>
                </a:cxn>
                <a:cxn ang="5400000">
                  <a:pos x="wd2" y="hd2"/>
                </a:cxn>
                <a:cxn ang="10800000">
                  <a:pos x="wd2" y="hd2"/>
                </a:cxn>
                <a:cxn ang="16200000">
                  <a:pos x="wd2" y="hd2"/>
                </a:cxn>
              </a:cxnLst>
              <a:rect l="0" t="0" r="r" b="b"/>
              <a:pathLst>
                <a:path w="21347" h="21600" extrusionOk="0">
                  <a:moveTo>
                    <a:pt x="14475" y="0"/>
                  </a:moveTo>
                  <a:lnTo>
                    <a:pt x="769" y="0"/>
                  </a:lnTo>
                  <a:cubicBezTo>
                    <a:pt x="88" y="0"/>
                    <a:pt x="-253" y="1279"/>
                    <a:pt x="220" y="2053"/>
                  </a:cubicBezTo>
                  <a:lnTo>
                    <a:pt x="4783" y="9372"/>
                  </a:lnTo>
                  <a:cubicBezTo>
                    <a:pt x="5275" y="10175"/>
                    <a:pt x="5275" y="11425"/>
                    <a:pt x="4783" y="12228"/>
                  </a:cubicBezTo>
                  <a:lnTo>
                    <a:pt x="220" y="19547"/>
                  </a:lnTo>
                  <a:cubicBezTo>
                    <a:pt x="-253" y="20321"/>
                    <a:pt x="88" y="21600"/>
                    <a:pt x="769" y="21600"/>
                  </a:cubicBezTo>
                  <a:lnTo>
                    <a:pt x="14475" y="21600"/>
                  </a:lnTo>
                  <a:cubicBezTo>
                    <a:pt x="18261" y="21600"/>
                    <a:pt x="21347" y="16780"/>
                    <a:pt x="21347" y="10800"/>
                  </a:cubicBezTo>
                  <a:cubicBezTo>
                    <a:pt x="21347" y="4820"/>
                    <a:pt x="18261" y="0"/>
                    <a:pt x="14475" y="0"/>
                  </a:cubicBezTo>
                </a:path>
              </a:pathLst>
            </a:custGeom>
            <a:solidFill>
              <a:schemeClr val="accent5">
                <a:lumMod val="40000"/>
                <a:lumOff val="60000"/>
              </a:schemeClr>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10" name="Shape">
              <a:extLst>
                <a:ext uri="{FF2B5EF4-FFF2-40B4-BE49-F238E27FC236}">
                  <a16:creationId xmlns:a16="http://schemas.microsoft.com/office/drawing/2014/main" id="{0C2429D0-2899-4F9E-8D5C-A5F64A4F7416}"/>
                </a:ext>
              </a:extLst>
            </p:cNvPr>
            <p:cNvSpPr/>
            <p:nvPr/>
          </p:nvSpPr>
          <p:spPr>
            <a:xfrm>
              <a:off x="5812177" y="4858351"/>
              <a:ext cx="543965" cy="845167"/>
            </a:xfrm>
            <a:custGeom>
              <a:avLst/>
              <a:gdLst/>
              <a:ahLst/>
              <a:cxnLst>
                <a:cxn ang="0">
                  <a:pos x="wd2" y="hd2"/>
                </a:cxn>
                <a:cxn ang="5400000">
                  <a:pos x="wd2" y="hd2"/>
                </a:cxn>
                <a:cxn ang="10800000">
                  <a:pos x="wd2" y="hd2"/>
                </a:cxn>
                <a:cxn ang="16200000">
                  <a:pos x="wd2" y="hd2"/>
                </a:cxn>
              </a:cxnLst>
              <a:rect l="0" t="0" r="r" b="b"/>
              <a:pathLst>
                <a:path w="21600" h="21600" extrusionOk="0">
                  <a:moveTo>
                    <a:pt x="20380" y="0"/>
                  </a:moveTo>
                  <a:cubicBezTo>
                    <a:pt x="20083" y="0"/>
                    <a:pt x="19785" y="77"/>
                    <a:pt x="19547" y="230"/>
                  </a:cubicBezTo>
                  <a:lnTo>
                    <a:pt x="12228" y="4845"/>
                  </a:lnTo>
                  <a:cubicBezTo>
                    <a:pt x="11841" y="5094"/>
                    <a:pt x="11306" y="5228"/>
                    <a:pt x="10800" y="5228"/>
                  </a:cubicBezTo>
                  <a:cubicBezTo>
                    <a:pt x="10294" y="5228"/>
                    <a:pt x="9759" y="5094"/>
                    <a:pt x="9372" y="4845"/>
                  </a:cubicBezTo>
                  <a:lnTo>
                    <a:pt x="2053" y="230"/>
                  </a:lnTo>
                  <a:cubicBezTo>
                    <a:pt x="1815" y="77"/>
                    <a:pt x="1517" y="0"/>
                    <a:pt x="1220" y="0"/>
                  </a:cubicBezTo>
                  <a:cubicBezTo>
                    <a:pt x="595" y="0"/>
                    <a:pt x="0" y="306"/>
                    <a:pt x="0" y="785"/>
                  </a:cubicBezTo>
                  <a:lnTo>
                    <a:pt x="0" y="14649"/>
                  </a:lnTo>
                  <a:cubicBezTo>
                    <a:pt x="0" y="18479"/>
                    <a:pt x="4820" y="21600"/>
                    <a:pt x="10800" y="21600"/>
                  </a:cubicBezTo>
                  <a:cubicBezTo>
                    <a:pt x="16750" y="21600"/>
                    <a:pt x="21600" y="18498"/>
                    <a:pt x="21600" y="14649"/>
                  </a:cubicBezTo>
                  <a:lnTo>
                    <a:pt x="21600" y="785"/>
                  </a:lnTo>
                  <a:cubicBezTo>
                    <a:pt x="21600" y="306"/>
                    <a:pt x="21005" y="0"/>
                    <a:pt x="20380" y="0"/>
                  </a:cubicBezTo>
                </a:path>
              </a:pathLst>
            </a:custGeom>
            <a:solidFill>
              <a:schemeClr val="accent4">
                <a:lumMod val="60000"/>
                <a:lumOff val="40000"/>
              </a:schemeClr>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11" name="Shape">
              <a:extLst>
                <a:ext uri="{FF2B5EF4-FFF2-40B4-BE49-F238E27FC236}">
                  <a16:creationId xmlns:a16="http://schemas.microsoft.com/office/drawing/2014/main" id="{D47D3403-F1E1-49B7-ACB1-3B3272C55A69}"/>
                </a:ext>
              </a:extLst>
            </p:cNvPr>
            <p:cNvSpPr/>
            <p:nvPr/>
          </p:nvSpPr>
          <p:spPr>
            <a:xfrm>
              <a:off x="4358610" y="3682011"/>
              <a:ext cx="844875" cy="543965"/>
            </a:xfrm>
            <a:custGeom>
              <a:avLst/>
              <a:gdLst/>
              <a:ahLst/>
              <a:cxnLst>
                <a:cxn ang="0">
                  <a:pos x="wd2" y="hd2"/>
                </a:cxn>
                <a:cxn ang="5400000">
                  <a:pos x="wd2" y="hd2"/>
                </a:cxn>
                <a:cxn ang="10800000">
                  <a:pos x="wd2" y="hd2"/>
                </a:cxn>
                <a:cxn ang="16200000">
                  <a:pos x="wd2" y="hd2"/>
                </a:cxn>
              </a:cxnLst>
              <a:rect l="0" t="0" r="r" b="b"/>
              <a:pathLst>
                <a:path w="21347" h="21600" extrusionOk="0">
                  <a:moveTo>
                    <a:pt x="20578" y="0"/>
                  </a:moveTo>
                  <a:lnTo>
                    <a:pt x="6872" y="0"/>
                  </a:lnTo>
                  <a:cubicBezTo>
                    <a:pt x="3086" y="0"/>
                    <a:pt x="0" y="4820"/>
                    <a:pt x="0" y="10800"/>
                  </a:cubicBezTo>
                  <a:cubicBezTo>
                    <a:pt x="0" y="16750"/>
                    <a:pt x="3067" y="21600"/>
                    <a:pt x="6872" y="21600"/>
                  </a:cubicBezTo>
                  <a:lnTo>
                    <a:pt x="20578" y="21600"/>
                  </a:lnTo>
                  <a:cubicBezTo>
                    <a:pt x="21259" y="21600"/>
                    <a:pt x="21600" y="20321"/>
                    <a:pt x="21127" y="19547"/>
                  </a:cubicBezTo>
                  <a:lnTo>
                    <a:pt x="16564" y="12228"/>
                  </a:lnTo>
                  <a:cubicBezTo>
                    <a:pt x="16072" y="11425"/>
                    <a:pt x="16072" y="10175"/>
                    <a:pt x="16564" y="9372"/>
                  </a:cubicBezTo>
                  <a:lnTo>
                    <a:pt x="21127" y="2053"/>
                  </a:lnTo>
                  <a:cubicBezTo>
                    <a:pt x="21600" y="1279"/>
                    <a:pt x="21259" y="0"/>
                    <a:pt x="20578" y="0"/>
                  </a:cubicBezTo>
                </a:path>
              </a:pathLst>
            </a:custGeom>
            <a:solidFill>
              <a:schemeClr val="accent6">
                <a:lumMod val="40000"/>
                <a:lumOff val="60000"/>
              </a:schemeClr>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12" name="Shape">
              <a:extLst>
                <a:ext uri="{FF2B5EF4-FFF2-40B4-BE49-F238E27FC236}">
                  <a16:creationId xmlns:a16="http://schemas.microsoft.com/office/drawing/2014/main" id="{DF2E9752-CFF3-4E79-BA48-497CB22BB485}"/>
                </a:ext>
              </a:extLst>
            </p:cNvPr>
            <p:cNvSpPr/>
            <p:nvPr/>
          </p:nvSpPr>
          <p:spPr>
            <a:xfrm>
              <a:off x="4658315" y="4243956"/>
              <a:ext cx="896959" cy="745514"/>
            </a:xfrm>
            <a:custGeom>
              <a:avLst/>
              <a:gdLst/>
              <a:ahLst/>
              <a:cxnLst>
                <a:cxn ang="0">
                  <a:pos x="wd2" y="hd2"/>
                </a:cxn>
                <a:cxn ang="5400000">
                  <a:pos x="wd2" y="hd2"/>
                </a:cxn>
                <a:cxn ang="10800000">
                  <a:pos x="wd2" y="hd2"/>
                </a:cxn>
                <a:cxn ang="16200000">
                  <a:pos x="wd2" y="hd2"/>
                </a:cxn>
              </a:cxnLst>
              <a:rect l="0" t="0" r="r" b="b"/>
              <a:pathLst>
                <a:path w="20587" h="21600" extrusionOk="0">
                  <a:moveTo>
                    <a:pt x="15340" y="0"/>
                  </a:moveTo>
                  <a:cubicBezTo>
                    <a:pt x="15254" y="0"/>
                    <a:pt x="15151" y="22"/>
                    <a:pt x="15048" y="87"/>
                  </a:cubicBezTo>
                  <a:lnTo>
                    <a:pt x="3680" y="6534"/>
                  </a:lnTo>
                  <a:cubicBezTo>
                    <a:pt x="533" y="8314"/>
                    <a:pt x="-860" y="12982"/>
                    <a:pt x="550" y="16954"/>
                  </a:cubicBezTo>
                  <a:cubicBezTo>
                    <a:pt x="1582" y="19863"/>
                    <a:pt x="3869" y="21600"/>
                    <a:pt x="6243" y="21600"/>
                  </a:cubicBezTo>
                  <a:cubicBezTo>
                    <a:pt x="7102" y="21600"/>
                    <a:pt x="7962" y="21383"/>
                    <a:pt x="8805" y="20905"/>
                  </a:cubicBezTo>
                  <a:lnTo>
                    <a:pt x="20172" y="14458"/>
                  </a:lnTo>
                  <a:cubicBezTo>
                    <a:pt x="20740" y="14132"/>
                    <a:pt x="20723" y="13112"/>
                    <a:pt x="20138" y="12830"/>
                  </a:cubicBezTo>
                  <a:lnTo>
                    <a:pt x="14618" y="10116"/>
                  </a:lnTo>
                  <a:cubicBezTo>
                    <a:pt x="14016" y="9812"/>
                    <a:pt x="13723" y="8987"/>
                    <a:pt x="13947" y="8228"/>
                  </a:cubicBezTo>
                  <a:lnTo>
                    <a:pt x="15994" y="1216"/>
                  </a:lnTo>
                  <a:cubicBezTo>
                    <a:pt x="16165" y="586"/>
                    <a:pt x="15787" y="0"/>
                    <a:pt x="15340" y="0"/>
                  </a:cubicBezTo>
                </a:path>
              </a:pathLst>
            </a:custGeom>
            <a:solidFill>
              <a:srgbClr val="00AA13"/>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13" name="Shape">
              <a:extLst>
                <a:ext uri="{FF2B5EF4-FFF2-40B4-BE49-F238E27FC236}">
                  <a16:creationId xmlns:a16="http://schemas.microsoft.com/office/drawing/2014/main" id="{65D98FEF-7379-4F22-87E8-5313F9B894D3}"/>
                </a:ext>
              </a:extLst>
            </p:cNvPr>
            <p:cNvSpPr/>
            <p:nvPr/>
          </p:nvSpPr>
          <p:spPr>
            <a:xfrm>
              <a:off x="6598901" y="4243957"/>
              <a:ext cx="896686" cy="744765"/>
            </a:xfrm>
            <a:custGeom>
              <a:avLst/>
              <a:gdLst/>
              <a:ahLst/>
              <a:cxnLst>
                <a:cxn ang="0">
                  <a:pos x="wd2" y="hd2"/>
                </a:cxn>
                <a:cxn ang="5400000">
                  <a:pos x="wd2" y="hd2"/>
                </a:cxn>
                <a:cxn ang="10800000">
                  <a:pos x="wd2" y="hd2"/>
                </a:cxn>
                <a:cxn ang="16200000">
                  <a:pos x="wd2" y="hd2"/>
                </a:cxn>
              </a:cxnLst>
              <a:rect l="0" t="0" r="r" b="b"/>
              <a:pathLst>
                <a:path w="20581" h="21600" extrusionOk="0">
                  <a:moveTo>
                    <a:pt x="5241" y="0"/>
                  </a:moveTo>
                  <a:cubicBezTo>
                    <a:pt x="4794" y="0"/>
                    <a:pt x="4416" y="587"/>
                    <a:pt x="4587" y="1195"/>
                  </a:cubicBezTo>
                  <a:lnTo>
                    <a:pt x="6634" y="8214"/>
                  </a:lnTo>
                  <a:cubicBezTo>
                    <a:pt x="6858" y="8975"/>
                    <a:pt x="6548" y="9822"/>
                    <a:pt x="5963" y="10105"/>
                  </a:cubicBezTo>
                  <a:lnTo>
                    <a:pt x="443" y="12821"/>
                  </a:lnTo>
                  <a:cubicBezTo>
                    <a:pt x="-125" y="13103"/>
                    <a:pt x="-159" y="14125"/>
                    <a:pt x="409" y="14451"/>
                  </a:cubicBezTo>
                  <a:lnTo>
                    <a:pt x="11776" y="20905"/>
                  </a:lnTo>
                  <a:cubicBezTo>
                    <a:pt x="12602" y="21383"/>
                    <a:pt x="13479" y="21600"/>
                    <a:pt x="14338" y="21600"/>
                  </a:cubicBezTo>
                  <a:cubicBezTo>
                    <a:pt x="16712" y="21600"/>
                    <a:pt x="18999" y="19862"/>
                    <a:pt x="20031" y="16950"/>
                  </a:cubicBezTo>
                  <a:lnTo>
                    <a:pt x="20031" y="16950"/>
                  </a:lnTo>
                  <a:cubicBezTo>
                    <a:pt x="21441" y="12973"/>
                    <a:pt x="20048" y="8323"/>
                    <a:pt x="16901" y="6519"/>
                  </a:cubicBezTo>
                  <a:lnTo>
                    <a:pt x="5533" y="65"/>
                  </a:lnTo>
                  <a:cubicBezTo>
                    <a:pt x="5430" y="22"/>
                    <a:pt x="5344" y="0"/>
                    <a:pt x="5241" y="0"/>
                  </a:cubicBezTo>
                </a:path>
              </a:pathLst>
            </a:custGeom>
            <a:solidFill>
              <a:schemeClr val="accent2">
                <a:lumMod val="60000"/>
                <a:lumOff val="40000"/>
              </a:schemeClr>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pic>
          <p:nvPicPr>
            <p:cNvPr id="14" name="Graphic 27">
              <a:extLst>
                <a:ext uri="{FF2B5EF4-FFF2-40B4-BE49-F238E27FC236}">
                  <a16:creationId xmlns:a16="http://schemas.microsoft.com/office/drawing/2014/main" id="{081CF256-6354-43B5-A95D-3E37DF8E2FA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01480" y="3799008"/>
              <a:ext cx="424518" cy="283768"/>
            </a:xfrm>
            <a:prstGeom prst="rect">
              <a:avLst/>
            </a:prstGeom>
          </p:spPr>
        </p:pic>
        <p:pic>
          <p:nvPicPr>
            <p:cNvPr id="15" name="Graphic 28" descr="Cofrinho estrutura de tópicos">
              <a:extLst>
                <a:ext uri="{FF2B5EF4-FFF2-40B4-BE49-F238E27FC236}">
                  <a16:creationId xmlns:a16="http://schemas.microsoft.com/office/drawing/2014/main" id="{53B36918-DFFC-46E4-8BA0-4719E13C85B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785057" y="4458480"/>
              <a:ext cx="424518" cy="424518"/>
            </a:xfrm>
            <a:prstGeom prst="rect">
              <a:avLst/>
            </a:prstGeom>
          </p:spPr>
        </p:pic>
        <p:pic>
          <p:nvPicPr>
            <p:cNvPr id="16" name="Graphic 29">
              <a:extLst>
                <a:ext uri="{FF2B5EF4-FFF2-40B4-BE49-F238E27FC236}">
                  <a16:creationId xmlns:a16="http://schemas.microsoft.com/office/drawing/2014/main" id="{FA9327EA-48AA-4A1E-B238-9F4689CC819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910002" y="4434004"/>
              <a:ext cx="424518" cy="424518"/>
            </a:xfrm>
            <a:prstGeom prst="rect">
              <a:avLst/>
            </a:prstGeom>
          </p:spPr>
        </p:pic>
        <p:pic>
          <p:nvPicPr>
            <p:cNvPr id="17" name="Graphic 30">
              <a:extLst>
                <a:ext uri="{FF2B5EF4-FFF2-40B4-BE49-F238E27FC236}">
                  <a16:creationId xmlns:a16="http://schemas.microsoft.com/office/drawing/2014/main" id="{F57B662B-EA8D-49B5-96F3-7C4EC160A1E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883743" y="5131877"/>
              <a:ext cx="424518" cy="424518"/>
            </a:xfrm>
            <a:prstGeom prst="rect">
              <a:avLst/>
            </a:prstGeom>
          </p:spPr>
        </p:pic>
        <p:pic>
          <p:nvPicPr>
            <p:cNvPr id="18" name="Graphic 31">
              <a:extLst>
                <a:ext uri="{FF2B5EF4-FFF2-40B4-BE49-F238E27FC236}">
                  <a16:creationId xmlns:a16="http://schemas.microsoft.com/office/drawing/2014/main" id="{F1D9F4D0-315F-44E7-B624-806AC14E4A5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279265" y="3728633"/>
              <a:ext cx="424518" cy="424518"/>
            </a:xfrm>
            <a:prstGeom prst="rect">
              <a:avLst/>
            </a:prstGeom>
          </p:spPr>
        </p:pic>
      </p:grpSp>
      <p:grpSp>
        <p:nvGrpSpPr>
          <p:cNvPr id="19" name="Group 32">
            <a:extLst>
              <a:ext uri="{FF2B5EF4-FFF2-40B4-BE49-F238E27FC236}">
                <a16:creationId xmlns:a16="http://schemas.microsoft.com/office/drawing/2014/main" id="{325ACBE5-EA0E-43C9-AA93-A97A36F7A5E9}"/>
              </a:ext>
            </a:extLst>
          </p:cNvPr>
          <p:cNvGrpSpPr/>
          <p:nvPr/>
        </p:nvGrpSpPr>
        <p:grpSpPr>
          <a:xfrm>
            <a:off x="7896119" y="4576914"/>
            <a:ext cx="3513706" cy="1106282"/>
            <a:chOff x="8921977" y="1252695"/>
            <a:chExt cx="2926080" cy="1619159"/>
          </a:xfrm>
        </p:grpSpPr>
        <p:sp>
          <p:nvSpPr>
            <p:cNvPr id="20" name="TextBox 33">
              <a:extLst>
                <a:ext uri="{FF2B5EF4-FFF2-40B4-BE49-F238E27FC236}">
                  <a16:creationId xmlns:a16="http://schemas.microsoft.com/office/drawing/2014/main" id="{4956852E-133E-4B6F-A399-AD8B224E7332}"/>
                </a:ext>
              </a:extLst>
            </p:cNvPr>
            <p:cNvSpPr txBox="1"/>
            <p:nvPr/>
          </p:nvSpPr>
          <p:spPr>
            <a:xfrm>
              <a:off x="8921977" y="1252695"/>
              <a:ext cx="2926080" cy="675695"/>
            </a:xfrm>
            <a:prstGeom prst="rect">
              <a:avLst/>
            </a:prstGeom>
            <a:noFill/>
          </p:spPr>
          <p:txBody>
            <a:bodyPr wrap="square" lIns="0" rIns="0" rtlCol="0" anchor="b">
              <a:spAutoFit/>
            </a:bodyPr>
            <a:lstStyle/>
            <a:p>
              <a:r>
                <a:rPr lang="en-US" sz="2400" b="1" noProof="1">
                  <a:solidFill>
                    <a:schemeClr val="accent2">
                      <a:lumMod val="75000"/>
                    </a:schemeClr>
                  </a:solidFill>
                  <a:latin typeface="Quicksand" pitchFamily="2" charset="0"/>
                </a:rPr>
                <a:t>Mobilidade</a:t>
              </a:r>
            </a:p>
          </p:txBody>
        </p:sp>
        <p:sp>
          <p:nvSpPr>
            <p:cNvPr id="21" name="TextBox 34">
              <a:extLst>
                <a:ext uri="{FF2B5EF4-FFF2-40B4-BE49-F238E27FC236}">
                  <a16:creationId xmlns:a16="http://schemas.microsoft.com/office/drawing/2014/main" id="{15714909-0F4F-4DF2-8647-09E30BAE67BD}"/>
                </a:ext>
              </a:extLst>
            </p:cNvPr>
            <p:cNvSpPr txBox="1"/>
            <p:nvPr/>
          </p:nvSpPr>
          <p:spPr>
            <a:xfrm>
              <a:off x="8921977" y="1925881"/>
              <a:ext cx="2926080" cy="945973"/>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en-US" sz="1200" noProof="1">
                  <a:solidFill>
                    <a:schemeClr val="tx1">
                      <a:lumMod val="65000"/>
                      <a:lumOff val="35000"/>
                    </a:schemeClr>
                  </a:solidFill>
                  <a:latin typeface="Quicksand Light" pitchFamily="2" charset="0"/>
                </a:rPr>
                <a:t>Roteirização</a:t>
              </a:r>
            </a:p>
            <a:p>
              <a:pPr marL="171450" indent="-171450" algn="just">
                <a:buFont typeface="Arial" panose="020B0604020202020204" pitchFamily="34" charset="0"/>
                <a:buChar char="•"/>
              </a:pPr>
              <a:r>
                <a:rPr lang="en-US" sz="1200" noProof="1">
                  <a:solidFill>
                    <a:schemeClr val="tx1">
                      <a:lumMod val="65000"/>
                      <a:lumOff val="35000"/>
                    </a:schemeClr>
                  </a:solidFill>
                  <a:latin typeface="Quicksand Light" pitchFamily="2" charset="0"/>
                </a:rPr>
                <a:t>Deslocamento</a:t>
              </a:r>
            </a:p>
            <a:p>
              <a:pPr marL="171450" indent="-171450" algn="just">
                <a:buFont typeface="Arial" panose="020B0604020202020204" pitchFamily="34" charset="0"/>
                <a:buChar char="•"/>
              </a:pPr>
              <a:r>
                <a:rPr lang="en-US" sz="1200" noProof="1">
                  <a:solidFill>
                    <a:schemeClr val="tx1">
                      <a:lumMod val="65000"/>
                      <a:lumOff val="35000"/>
                    </a:schemeClr>
                  </a:solidFill>
                  <a:latin typeface="Quicksand Light" pitchFamily="2" charset="0"/>
                </a:rPr>
                <a:t>Vale Transporte</a:t>
              </a:r>
            </a:p>
          </p:txBody>
        </p:sp>
      </p:grpSp>
      <p:grpSp>
        <p:nvGrpSpPr>
          <p:cNvPr id="22" name="Group 35">
            <a:extLst>
              <a:ext uri="{FF2B5EF4-FFF2-40B4-BE49-F238E27FC236}">
                <a16:creationId xmlns:a16="http://schemas.microsoft.com/office/drawing/2014/main" id="{0388DE80-02CE-4808-B2F3-3CC19707C394}"/>
              </a:ext>
            </a:extLst>
          </p:cNvPr>
          <p:cNvGrpSpPr/>
          <p:nvPr/>
        </p:nvGrpSpPr>
        <p:grpSpPr>
          <a:xfrm>
            <a:off x="4527704" y="5649316"/>
            <a:ext cx="3108920" cy="1106282"/>
            <a:chOff x="8109903" y="3859356"/>
            <a:chExt cx="4550227" cy="1619160"/>
          </a:xfrm>
        </p:grpSpPr>
        <p:sp>
          <p:nvSpPr>
            <p:cNvPr id="23" name="TextBox 36">
              <a:extLst>
                <a:ext uri="{FF2B5EF4-FFF2-40B4-BE49-F238E27FC236}">
                  <a16:creationId xmlns:a16="http://schemas.microsoft.com/office/drawing/2014/main" id="{A5841E37-A304-40DB-8E07-996E237D3F01}"/>
                </a:ext>
              </a:extLst>
            </p:cNvPr>
            <p:cNvSpPr txBox="1"/>
            <p:nvPr/>
          </p:nvSpPr>
          <p:spPr>
            <a:xfrm>
              <a:off x="8921977" y="3859356"/>
              <a:ext cx="2926080" cy="675695"/>
            </a:xfrm>
            <a:prstGeom prst="rect">
              <a:avLst/>
            </a:prstGeom>
            <a:noFill/>
          </p:spPr>
          <p:txBody>
            <a:bodyPr wrap="square" lIns="0" rIns="0" rtlCol="0" anchor="b">
              <a:spAutoFit/>
            </a:bodyPr>
            <a:lstStyle/>
            <a:p>
              <a:r>
                <a:rPr lang="en-US" sz="2400" b="1" noProof="1">
                  <a:solidFill>
                    <a:schemeClr val="accent4">
                      <a:lumMod val="75000"/>
                    </a:schemeClr>
                  </a:solidFill>
                  <a:latin typeface="Quicksand" pitchFamily="2" charset="0"/>
                </a:rPr>
                <a:t>Marketplace</a:t>
              </a:r>
            </a:p>
          </p:txBody>
        </p:sp>
        <p:sp>
          <p:nvSpPr>
            <p:cNvPr id="24" name="TextBox 37">
              <a:extLst>
                <a:ext uri="{FF2B5EF4-FFF2-40B4-BE49-F238E27FC236}">
                  <a16:creationId xmlns:a16="http://schemas.microsoft.com/office/drawing/2014/main" id="{3D57DE28-17BB-442B-9122-1CE7F1C0B9B8}"/>
                </a:ext>
              </a:extLst>
            </p:cNvPr>
            <p:cNvSpPr txBox="1"/>
            <p:nvPr/>
          </p:nvSpPr>
          <p:spPr>
            <a:xfrm>
              <a:off x="8109903" y="4532543"/>
              <a:ext cx="4550227" cy="945973"/>
            </a:xfrm>
            <a:prstGeom prst="rect">
              <a:avLst/>
            </a:prstGeom>
            <a:noFill/>
          </p:spPr>
          <p:txBody>
            <a:bodyPr wrap="square" lIns="0" rIns="0" rtlCol="0" anchor="t">
              <a:spAutoFit/>
            </a:bodyPr>
            <a:lstStyle/>
            <a:p>
              <a:pPr marL="1162050" indent="-171450">
                <a:buFont typeface="Arial" panose="020B0604020202020204" pitchFamily="34" charset="0"/>
                <a:buChar char="•"/>
              </a:pPr>
              <a:r>
                <a:rPr lang="en-US" sz="1200" noProof="1">
                  <a:solidFill>
                    <a:schemeClr val="tx1">
                      <a:lumMod val="65000"/>
                      <a:lumOff val="35000"/>
                    </a:schemeClr>
                  </a:solidFill>
                  <a:latin typeface="Quicksand Light" pitchFamily="2" charset="0"/>
                </a:rPr>
                <a:t>Cashback</a:t>
              </a:r>
            </a:p>
            <a:p>
              <a:pPr marL="1162050" indent="-171450">
                <a:buFont typeface="Arial" panose="020B0604020202020204" pitchFamily="34" charset="0"/>
                <a:buChar char="•"/>
              </a:pPr>
              <a:r>
                <a:rPr lang="en-US" sz="1200" noProof="1">
                  <a:solidFill>
                    <a:schemeClr val="tx1">
                      <a:lumMod val="65000"/>
                      <a:lumOff val="35000"/>
                    </a:schemeClr>
                  </a:solidFill>
                  <a:latin typeface="Quicksand Light" pitchFamily="2" charset="0"/>
                </a:rPr>
                <a:t>Marketplace</a:t>
              </a:r>
            </a:p>
            <a:p>
              <a:pPr marL="1162050" indent="-171450">
                <a:buFont typeface="Arial" panose="020B0604020202020204" pitchFamily="34" charset="0"/>
                <a:buChar char="•"/>
              </a:pPr>
              <a:r>
                <a:rPr lang="en-US" sz="1200" noProof="1">
                  <a:solidFill>
                    <a:schemeClr val="tx1">
                      <a:lumMod val="65000"/>
                      <a:lumOff val="35000"/>
                    </a:schemeClr>
                  </a:solidFill>
                  <a:latin typeface="Quicksand Light" pitchFamily="2" charset="0"/>
                </a:rPr>
                <a:t>Fidelidade</a:t>
              </a:r>
            </a:p>
          </p:txBody>
        </p:sp>
      </p:grpSp>
      <p:grpSp>
        <p:nvGrpSpPr>
          <p:cNvPr id="25" name="Group 38">
            <a:extLst>
              <a:ext uri="{FF2B5EF4-FFF2-40B4-BE49-F238E27FC236}">
                <a16:creationId xmlns:a16="http://schemas.microsoft.com/office/drawing/2014/main" id="{A7B5D253-ADAD-47A0-85B5-815BCEA6CA00}"/>
              </a:ext>
            </a:extLst>
          </p:cNvPr>
          <p:cNvGrpSpPr/>
          <p:nvPr/>
        </p:nvGrpSpPr>
        <p:grpSpPr>
          <a:xfrm>
            <a:off x="1076325" y="3212002"/>
            <a:ext cx="3085082" cy="921616"/>
            <a:chOff x="332936" y="2413736"/>
            <a:chExt cx="2926080" cy="1348881"/>
          </a:xfrm>
        </p:grpSpPr>
        <p:sp>
          <p:nvSpPr>
            <p:cNvPr id="26" name="TextBox 39">
              <a:extLst>
                <a:ext uri="{FF2B5EF4-FFF2-40B4-BE49-F238E27FC236}">
                  <a16:creationId xmlns:a16="http://schemas.microsoft.com/office/drawing/2014/main" id="{CE81F013-CC49-49D4-9F0F-857FFABB6BEF}"/>
                </a:ext>
              </a:extLst>
            </p:cNvPr>
            <p:cNvSpPr txBox="1"/>
            <p:nvPr/>
          </p:nvSpPr>
          <p:spPr>
            <a:xfrm>
              <a:off x="332936" y="2413736"/>
              <a:ext cx="2926080" cy="675695"/>
            </a:xfrm>
            <a:prstGeom prst="rect">
              <a:avLst/>
            </a:prstGeom>
            <a:noFill/>
          </p:spPr>
          <p:txBody>
            <a:bodyPr wrap="square" lIns="0" rIns="0" rtlCol="0" anchor="b">
              <a:spAutoFit/>
            </a:bodyPr>
            <a:lstStyle/>
            <a:p>
              <a:pPr algn="r"/>
              <a:r>
                <a:rPr lang="en-US" sz="2400" b="1" noProof="1">
                  <a:solidFill>
                    <a:schemeClr val="accent6">
                      <a:lumMod val="75000"/>
                    </a:schemeClr>
                  </a:solidFill>
                  <a:latin typeface="Quicksand" pitchFamily="2" charset="0"/>
                </a:rPr>
                <a:t>Conta bandeira</a:t>
              </a:r>
            </a:p>
          </p:txBody>
        </p:sp>
        <p:sp>
          <p:nvSpPr>
            <p:cNvPr id="27" name="TextBox 40">
              <a:extLst>
                <a:ext uri="{FF2B5EF4-FFF2-40B4-BE49-F238E27FC236}">
                  <a16:creationId xmlns:a16="http://schemas.microsoft.com/office/drawing/2014/main" id="{BD055FD4-F25C-4456-A1B5-6B0D2895C0FF}"/>
                </a:ext>
              </a:extLst>
            </p:cNvPr>
            <p:cNvSpPr txBox="1"/>
            <p:nvPr/>
          </p:nvSpPr>
          <p:spPr>
            <a:xfrm>
              <a:off x="332936" y="3086922"/>
              <a:ext cx="2926080" cy="675695"/>
            </a:xfrm>
            <a:prstGeom prst="rect">
              <a:avLst/>
            </a:prstGeom>
            <a:noFill/>
          </p:spPr>
          <p:txBody>
            <a:bodyPr wrap="square" lIns="0" rIns="0" rtlCol="0" anchor="t">
              <a:spAutoFit/>
            </a:bodyPr>
            <a:lstStyle/>
            <a:p>
              <a:pPr algn="r"/>
              <a:r>
                <a:rPr lang="pt-BR" sz="1200" noProof="1">
                  <a:solidFill>
                    <a:schemeClr val="tx1">
                      <a:lumMod val="65000"/>
                      <a:lumOff val="35000"/>
                    </a:schemeClr>
                  </a:solidFill>
                  <a:latin typeface="Quicksand Light" pitchFamily="2" charset="0"/>
                </a:rPr>
                <a:t>Carrossel / Saldo / Busca de rede / Cartão virtual / Pagamento via QR Code.</a:t>
              </a:r>
            </a:p>
          </p:txBody>
        </p:sp>
      </p:grpSp>
      <p:grpSp>
        <p:nvGrpSpPr>
          <p:cNvPr id="28" name="Group 41">
            <a:extLst>
              <a:ext uri="{FF2B5EF4-FFF2-40B4-BE49-F238E27FC236}">
                <a16:creationId xmlns:a16="http://schemas.microsoft.com/office/drawing/2014/main" id="{B6B5F13A-77F2-4A24-B33F-35A5E866E0E0}"/>
              </a:ext>
            </a:extLst>
          </p:cNvPr>
          <p:cNvGrpSpPr/>
          <p:nvPr/>
        </p:nvGrpSpPr>
        <p:grpSpPr>
          <a:xfrm>
            <a:off x="995086" y="4576916"/>
            <a:ext cx="3291831" cy="1106282"/>
            <a:chOff x="136843" y="4438308"/>
            <a:chExt cx="3122173" cy="1619159"/>
          </a:xfrm>
        </p:grpSpPr>
        <p:sp>
          <p:nvSpPr>
            <p:cNvPr id="29" name="TextBox 42">
              <a:extLst>
                <a:ext uri="{FF2B5EF4-FFF2-40B4-BE49-F238E27FC236}">
                  <a16:creationId xmlns:a16="http://schemas.microsoft.com/office/drawing/2014/main" id="{ACAF3707-F103-4CC3-94D2-D8C0EBA02594}"/>
                </a:ext>
              </a:extLst>
            </p:cNvPr>
            <p:cNvSpPr txBox="1"/>
            <p:nvPr/>
          </p:nvSpPr>
          <p:spPr>
            <a:xfrm>
              <a:off x="136843" y="4438308"/>
              <a:ext cx="3122173" cy="675695"/>
            </a:xfrm>
            <a:prstGeom prst="rect">
              <a:avLst/>
            </a:prstGeom>
            <a:noFill/>
          </p:spPr>
          <p:txBody>
            <a:bodyPr wrap="square" lIns="0" rIns="0" rtlCol="0" anchor="b">
              <a:spAutoFit/>
            </a:bodyPr>
            <a:lstStyle/>
            <a:p>
              <a:pPr algn="r"/>
              <a:r>
                <a:rPr lang="en-US" sz="2400" b="1" noProof="1">
                  <a:solidFill>
                    <a:srgbClr val="00AA13"/>
                  </a:solidFill>
                  <a:latin typeface="Quicksand" pitchFamily="2" charset="0"/>
                </a:rPr>
                <a:t>Conta de pagamento</a:t>
              </a:r>
            </a:p>
          </p:txBody>
        </p:sp>
        <p:sp>
          <p:nvSpPr>
            <p:cNvPr id="30" name="TextBox 43">
              <a:extLst>
                <a:ext uri="{FF2B5EF4-FFF2-40B4-BE49-F238E27FC236}">
                  <a16:creationId xmlns:a16="http://schemas.microsoft.com/office/drawing/2014/main" id="{0D2D9279-AA5B-43EB-85D7-4966EE93FECB}"/>
                </a:ext>
              </a:extLst>
            </p:cNvPr>
            <p:cNvSpPr txBox="1"/>
            <p:nvPr/>
          </p:nvSpPr>
          <p:spPr>
            <a:xfrm>
              <a:off x="808553" y="5111494"/>
              <a:ext cx="2450462" cy="945973"/>
            </a:xfrm>
            <a:prstGeom prst="rect">
              <a:avLst/>
            </a:prstGeom>
            <a:noFill/>
          </p:spPr>
          <p:txBody>
            <a:bodyPr wrap="square" lIns="0" rIns="0" rtlCol="0" anchor="t">
              <a:spAutoFit/>
            </a:bodyPr>
            <a:lstStyle/>
            <a:p>
              <a:pPr algn="r"/>
              <a:r>
                <a:rPr lang="en-US" sz="1200" noProof="1">
                  <a:solidFill>
                    <a:schemeClr val="tx1">
                      <a:lumMod val="65000"/>
                      <a:lumOff val="35000"/>
                    </a:schemeClr>
                  </a:solidFill>
                  <a:latin typeface="Quicksand Light" pitchFamily="2" charset="0"/>
                </a:rPr>
                <a:t>Serviços Financeiros / Conta Pagamento Digital / Cash-in / Pgamento de contas / PIX / TED</a:t>
              </a:r>
            </a:p>
          </p:txBody>
        </p:sp>
      </p:grpSp>
      <p:grpSp>
        <p:nvGrpSpPr>
          <p:cNvPr id="31" name="Group 44">
            <a:extLst>
              <a:ext uri="{FF2B5EF4-FFF2-40B4-BE49-F238E27FC236}">
                <a16:creationId xmlns:a16="http://schemas.microsoft.com/office/drawing/2014/main" id="{C6CA8BFC-9D99-4E78-B3B5-9D4A20E54C89}"/>
              </a:ext>
            </a:extLst>
          </p:cNvPr>
          <p:cNvGrpSpPr/>
          <p:nvPr/>
        </p:nvGrpSpPr>
        <p:grpSpPr>
          <a:xfrm>
            <a:off x="8030595" y="3212002"/>
            <a:ext cx="2013390" cy="1106282"/>
            <a:chOff x="8921977" y="1252695"/>
            <a:chExt cx="1676674" cy="1619159"/>
          </a:xfrm>
        </p:grpSpPr>
        <p:sp>
          <p:nvSpPr>
            <p:cNvPr id="32" name="TextBox 45">
              <a:extLst>
                <a:ext uri="{FF2B5EF4-FFF2-40B4-BE49-F238E27FC236}">
                  <a16:creationId xmlns:a16="http://schemas.microsoft.com/office/drawing/2014/main" id="{5CEDD72C-0598-49F4-8883-D67A0EB4EEB8}"/>
                </a:ext>
              </a:extLst>
            </p:cNvPr>
            <p:cNvSpPr txBox="1"/>
            <p:nvPr/>
          </p:nvSpPr>
          <p:spPr>
            <a:xfrm>
              <a:off x="8921977" y="1252695"/>
              <a:ext cx="1676674" cy="675695"/>
            </a:xfrm>
            <a:prstGeom prst="rect">
              <a:avLst/>
            </a:prstGeom>
            <a:noFill/>
          </p:spPr>
          <p:txBody>
            <a:bodyPr wrap="square" lIns="0" rIns="0" rtlCol="0" anchor="b">
              <a:spAutoFit/>
            </a:bodyPr>
            <a:lstStyle/>
            <a:p>
              <a:r>
                <a:rPr lang="en-US" sz="2400" b="1" noProof="1">
                  <a:solidFill>
                    <a:schemeClr val="accent5"/>
                  </a:solidFill>
                  <a:latin typeface="Quicksand" pitchFamily="2" charset="0"/>
                </a:rPr>
                <a:t>Ponto</a:t>
              </a:r>
            </a:p>
          </p:txBody>
        </p:sp>
        <p:sp>
          <p:nvSpPr>
            <p:cNvPr id="33" name="TextBox 46">
              <a:extLst>
                <a:ext uri="{FF2B5EF4-FFF2-40B4-BE49-F238E27FC236}">
                  <a16:creationId xmlns:a16="http://schemas.microsoft.com/office/drawing/2014/main" id="{5E327B92-576A-4537-B324-82B777CEBAB2}"/>
                </a:ext>
              </a:extLst>
            </p:cNvPr>
            <p:cNvSpPr txBox="1"/>
            <p:nvPr/>
          </p:nvSpPr>
          <p:spPr>
            <a:xfrm>
              <a:off x="8921977" y="1925881"/>
              <a:ext cx="1676674" cy="945973"/>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pt-BR" sz="1200" noProof="1">
                  <a:solidFill>
                    <a:schemeClr val="tx1">
                      <a:lumMod val="65000"/>
                      <a:lumOff val="35000"/>
                    </a:schemeClr>
                  </a:solidFill>
                  <a:latin typeface="Quicksand Light" pitchFamily="2" charset="0"/>
                </a:rPr>
                <a:t>Marcações de ponto</a:t>
              </a:r>
            </a:p>
            <a:p>
              <a:pPr marL="171450" indent="-171450" algn="just">
                <a:buFont typeface="Arial" panose="020B0604020202020204" pitchFamily="34" charset="0"/>
                <a:buChar char="•"/>
              </a:pPr>
              <a:r>
                <a:rPr lang="pt-BR" sz="1200" noProof="1">
                  <a:solidFill>
                    <a:schemeClr val="tx1">
                      <a:lumMod val="65000"/>
                      <a:lumOff val="35000"/>
                    </a:schemeClr>
                  </a:solidFill>
                  <a:latin typeface="Quicksand Light" pitchFamily="2" charset="0"/>
                </a:rPr>
                <a:t>Horas extras</a:t>
              </a:r>
            </a:p>
            <a:p>
              <a:pPr marL="171450" indent="-171450" algn="just">
                <a:buFont typeface="Arial" panose="020B0604020202020204" pitchFamily="34" charset="0"/>
                <a:buChar char="•"/>
              </a:pPr>
              <a:r>
                <a:rPr lang="pt-BR" sz="1200" noProof="1">
                  <a:solidFill>
                    <a:schemeClr val="tx1">
                      <a:lumMod val="65000"/>
                      <a:lumOff val="35000"/>
                    </a:schemeClr>
                  </a:solidFill>
                  <a:latin typeface="Quicksand Light" pitchFamily="2" charset="0"/>
                </a:rPr>
                <a:t>Banco de horas</a:t>
              </a:r>
            </a:p>
          </p:txBody>
        </p:sp>
      </p:grpSp>
      <p:pic>
        <p:nvPicPr>
          <p:cNvPr id="36" name="Imagem 35">
            <a:extLst>
              <a:ext uri="{FF2B5EF4-FFF2-40B4-BE49-F238E27FC236}">
                <a16:creationId xmlns:a16="http://schemas.microsoft.com/office/drawing/2014/main" id="{68FB67B9-872D-4279-841A-2DC014811A7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614683" y="1316594"/>
            <a:ext cx="973510" cy="944450"/>
          </a:xfrm>
          <a:prstGeom prst="rect">
            <a:avLst/>
          </a:prstGeom>
        </p:spPr>
      </p:pic>
    </p:spTree>
    <p:extLst>
      <p:ext uri="{BB962C8B-B14F-4D97-AF65-F5344CB8AC3E}">
        <p14:creationId xmlns:p14="http://schemas.microsoft.com/office/powerpoint/2010/main" val="3366742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BDD119-11B9-4BF6-A654-035EBFC2D316}"/>
              </a:ext>
            </a:extLst>
          </p:cNvPr>
          <p:cNvSpPr>
            <a:spLocks noGrp="1"/>
          </p:cNvSpPr>
          <p:nvPr>
            <p:ph type="title"/>
          </p:nvPr>
        </p:nvSpPr>
        <p:spPr/>
        <p:txBody>
          <a:bodyPr/>
          <a:lstStyle/>
          <a:p>
            <a:r>
              <a:rPr lang="pt-BR" dirty="0"/>
              <a:t>Requisitos técnicos</a:t>
            </a:r>
            <a:endParaRPr lang="pt-BR"/>
          </a:p>
        </p:txBody>
      </p:sp>
      <p:sp>
        <p:nvSpPr>
          <p:cNvPr id="3" name="Subtítulo 2">
            <a:extLst>
              <a:ext uri="{FF2B5EF4-FFF2-40B4-BE49-F238E27FC236}">
                <a16:creationId xmlns:a16="http://schemas.microsoft.com/office/drawing/2014/main" id="{27400A29-5ED0-4486-A85D-0B124A66648C}"/>
              </a:ext>
            </a:extLst>
          </p:cNvPr>
          <p:cNvSpPr>
            <a:spLocks noGrp="1"/>
          </p:cNvSpPr>
          <p:nvPr>
            <p:ph type="subTitle" idx="1"/>
          </p:nvPr>
        </p:nvSpPr>
        <p:spPr/>
        <p:txBody>
          <a:bodyPr>
            <a:normAutofit fontScale="92500" lnSpcReduction="10000"/>
          </a:bodyPr>
          <a:lstStyle/>
          <a:p>
            <a:r>
              <a:rPr lang="pt-BR" dirty="0"/>
              <a:t>Atributos explicitamente desejados</a:t>
            </a:r>
            <a:endParaRPr lang="pt-BR"/>
          </a:p>
        </p:txBody>
      </p:sp>
      <p:grpSp>
        <p:nvGrpSpPr>
          <p:cNvPr id="54" name="Agrupar 53">
            <a:extLst>
              <a:ext uri="{FF2B5EF4-FFF2-40B4-BE49-F238E27FC236}">
                <a16:creationId xmlns:a16="http://schemas.microsoft.com/office/drawing/2014/main" id="{6B8C20BA-B389-4643-95DF-5FBD756381BF}"/>
              </a:ext>
            </a:extLst>
          </p:cNvPr>
          <p:cNvGrpSpPr/>
          <p:nvPr/>
        </p:nvGrpSpPr>
        <p:grpSpPr>
          <a:xfrm>
            <a:off x="338439" y="1276350"/>
            <a:ext cx="11515121" cy="5337515"/>
            <a:chOff x="338440" y="1252137"/>
            <a:chExt cx="11515121" cy="5337515"/>
          </a:xfrm>
        </p:grpSpPr>
        <p:grpSp>
          <p:nvGrpSpPr>
            <p:cNvPr id="21" name="Group 51">
              <a:extLst>
                <a:ext uri="{FF2B5EF4-FFF2-40B4-BE49-F238E27FC236}">
                  <a16:creationId xmlns:a16="http://schemas.microsoft.com/office/drawing/2014/main" id="{8319AD4A-B2D3-4983-99E8-C164B6732ADB}"/>
                </a:ext>
              </a:extLst>
            </p:cNvPr>
            <p:cNvGrpSpPr/>
            <p:nvPr/>
          </p:nvGrpSpPr>
          <p:grpSpPr>
            <a:xfrm>
              <a:off x="8927481" y="2392043"/>
              <a:ext cx="2926080" cy="857321"/>
              <a:chOff x="8927481" y="2190557"/>
              <a:chExt cx="2926080" cy="857321"/>
            </a:xfrm>
          </p:grpSpPr>
          <p:sp>
            <p:nvSpPr>
              <p:cNvPr id="22" name="TextBox 23">
                <a:extLst>
                  <a:ext uri="{FF2B5EF4-FFF2-40B4-BE49-F238E27FC236}">
                    <a16:creationId xmlns:a16="http://schemas.microsoft.com/office/drawing/2014/main" id="{7AB5BCCD-6CC8-4F4B-BE7D-E9B2D1A52489}"/>
                  </a:ext>
                </a:extLst>
              </p:cNvPr>
              <p:cNvSpPr txBox="1"/>
              <p:nvPr/>
            </p:nvSpPr>
            <p:spPr>
              <a:xfrm>
                <a:off x="8927481" y="2190557"/>
                <a:ext cx="2926080" cy="461665"/>
              </a:xfrm>
              <a:prstGeom prst="rect">
                <a:avLst/>
              </a:prstGeom>
              <a:noFill/>
            </p:spPr>
            <p:txBody>
              <a:bodyPr wrap="square" lIns="0" rIns="0" rtlCol="0" anchor="b">
                <a:spAutoFit/>
              </a:bodyPr>
              <a:lstStyle/>
              <a:p>
                <a:r>
                  <a:rPr lang="en-US" sz="2400" b="1" noProof="1">
                    <a:solidFill>
                      <a:schemeClr val="accent2"/>
                    </a:solidFill>
                    <a:latin typeface="Quicksand" pitchFamily="2" charset="0"/>
                  </a:rPr>
                  <a:t>CI/CD específico</a:t>
                </a:r>
              </a:p>
            </p:txBody>
          </p:sp>
          <p:sp>
            <p:nvSpPr>
              <p:cNvPr id="23" name="TextBox 24">
                <a:extLst>
                  <a:ext uri="{FF2B5EF4-FFF2-40B4-BE49-F238E27FC236}">
                    <a16:creationId xmlns:a16="http://schemas.microsoft.com/office/drawing/2014/main" id="{C670FC14-8ECF-4463-8CD3-654E1FA3B94D}"/>
                  </a:ext>
                </a:extLst>
              </p:cNvPr>
              <p:cNvSpPr txBox="1"/>
              <p:nvPr/>
            </p:nvSpPr>
            <p:spPr>
              <a:xfrm>
                <a:off x="8927481" y="2586213"/>
                <a:ext cx="2926080" cy="461665"/>
              </a:xfrm>
              <a:prstGeom prst="rect">
                <a:avLst/>
              </a:prstGeom>
              <a:noFill/>
            </p:spPr>
            <p:txBody>
              <a:bodyPr wrap="square" lIns="0" rIns="0" rtlCol="0" anchor="t">
                <a:spAutoFit/>
              </a:bodyPr>
              <a:lstStyle/>
              <a:p>
                <a:r>
                  <a:rPr lang="pt-BR" sz="1200" noProof="1">
                    <a:solidFill>
                      <a:schemeClr val="tx1">
                        <a:lumMod val="65000"/>
                        <a:lumOff val="35000"/>
                      </a:schemeClr>
                    </a:solidFill>
                    <a:latin typeface="Quicksand" pitchFamily="2" charset="0"/>
                  </a:rPr>
                  <a:t>Integração às lojas Google Play e App Store através de um pipeline de CI/CD</a:t>
                </a:r>
              </a:p>
            </p:txBody>
          </p:sp>
        </p:grpSp>
        <p:grpSp>
          <p:nvGrpSpPr>
            <p:cNvPr id="24" name="Group 53">
              <a:extLst>
                <a:ext uri="{FF2B5EF4-FFF2-40B4-BE49-F238E27FC236}">
                  <a16:creationId xmlns:a16="http://schemas.microsoft.com/office/drawing/2014/main" id="{F8E1989A-ACD3-4AFF-9BF3-28CFF8F00B87}"/>
                </a:ext>
              </a:extLst>
            </p:cNvPr>
            <p:cNvGrpSpPr/>
            <p:nvPr/>
          </p:nvGrpSpPr>
          <p:grpSpPr>
            <a:xfrm>
              <a:off x="8120123" y="5362999"/>
              <a:ext cx="3733437" cy="1226653"/>
              <a:chOff x="8590269" y="4940175"/>
              <a:chExt cx="3733437" cy="1226653"/>
            </a:xfrm>
          </p:grpSpPr>
          <p:sp>
            <p:nvSpPr>
              <p:cNvPr id="25" name="TextBox 26">
                <a:extLst>
                  <a:ext uri="{FF2B5EF4-FFF2-40B4-BE49-F238E27FC236}">
                    <a16:creationId xmlns:a16="http://schemas.microsoft.com/office/drawing/2014/main" id="{BA78FDBA-5DE4-4C07-BD10-FE337C30DA62}"/>
                  </a:ext>
                </a:extLst>
              </p:cNvPr>
              <p:cNvSpPr txBox="1"/>
              <p:nvPr/>
            </p:nvSpPr>
            <p:spPr>
              <a:xfrm>
                <a:off x="8590270" y="4940175"/>
                <a:ext cx="2926080" cy="461665"/>
              </a:xfrm>
              <a:prstGeom prst="rect">
                <a:avLst/>
              </a:prstGeom>
              <a:noFill/>
            </p:spPr>
            <p:txBody>
              <a:bodyPr wrap="square" lIns="0" rIns="0" rtlCol="0" anchor="b">
                <a:spAutoFit/>
              </a:bodyPr>
              <a:lstStyle/>
              <a:p>
                <a:r>
                  <a:rPr lang="en-US" sz="2400" b="1" noProof="1">
                    <a:solidFill>
                      <a:schemeClr val="tx2"/>
                    </a:solidFill>
                    <a:latin typeface="Quicksand" pitchFamily="2" charset="0"/>
                  </a:rPr>
                  <a:t>Segregação</a:t>
                </a:r>
              </a:p>
            </p:txBody>
          </p:sp>
          <p:sp>
            <p:nvSpPr>
              <p:cNvPr id="26" name="TextBox 27">
                <a:extLst>
                  <a:ext uri="{FF2B5EF4-FFF2-40B4-BE49-F238E27FC236}">
                    <a16:creationId xmlns:a16="http://schemas.microsoft.com/office/drawing/2014/main" id="{0C3AD364-D516-4048-939C-5F013AFE3CA6}"/>
                  </a:ext>
                </a:extLst>
              </p:cNvPr>
              <p:cNvSpPr txBox="1"/>
              <p:nvPr/>
            </p:nvSpPr>
            <p:spPr>
              <a:xfrm>
                <a:off x="8590269" y="5335831"/>
                <a:ext cx="3733437" cy="830997"/>
              </a:xfrm>
              <a:prstGeom prst="rect">
                <a:avLst/>
              </a:prstGeom>
              <a:noFill/>
            </p:spPr>
            <p:txBody>
              <a:bodyPr wrap="square" lIns="0" rIns="0" rtlCol="0" anchor="t">
                <a:spAutoFit/>
              </a:bodyPr>
              <a:lstStyle/>
              <a:p>
                <a:r>
                  <a:rPr lang="pt-BR" sz="1200" noProof="1">
                    <a:solidFill>
                      <a:schemeClr val="tx1">
                        <a:lumMod val="65000"/>
                        <a:lumOff val="35000"/>
                      </a:schemeClr>
                    </a:solidFill>
                    <a:latin typeface="Quicksand" pitchFamily="2" charset="0"/>
                  </a:rPr>
                  <a:t>Emissores: Prover mecanismo para segregação de cadastro/login e ou integrado com emissor.</a:t>
                </a:r>
              </a:p>
              <a:p>
                <a:r>
                  <a:rPr lang="pt-BR" sz="1200" noProof="1">
                    <a:solidFill>
                      <a:schemeClr val="tx1">
                        <a:lumMod val="65000"/>
                        <a:lumOff val="35000"/>
                      </a:schemeClr>
                    </a:solidFill>
                    <a:latin typeface="Quicksand" pitchFamily="2" charset="0"/>
                  </a:rPr>
                  <a:t>Políticas: Implementar funcionalidade de segregação de politicas, termos de uso e LGPD. </a:t>
                </a:r>
              </a:p>
            </p:txBody>
          </p:sp>
        </p:grpSp>
        <p:grpSp>
          <p:nvGrpSpPr>
            <p:cNvPr id="27" name="Group 48">
              <a:extLst>
                <a:ext uri="{FF2B5EF4-FFF2-40B4-BE49-F238E27FC236}">
                  <a16:creationId xmlns:a16="http://schemas.microsoft.com/office/drawing/2014/main" id="{D6DEC144-846D-4B8D-B738-7A55C55BB9F4}"/>
                </a:ext>
              </a:extLst>
            </p:cNvPr>
            <p:cNvGrpSpPr/>
            <p:nvPr/>
          </p:nvGrpSpPr>
          <p:grpSpPr>
            <a:xfrm>
              <a:off x="338440" y="2392043"/>
              <a:ext cx="2926080" cy="1226653"/>
              <a:chOff x="338440" y="2190557"/>
              <a:chExt cx="2926080" cy="1226653"/>
            </a:xfrm>
          </p:grpSpPr>
          <p:sp>
            <p:nvSpPr>
              <p:cNvPr id="28" name="TextBox 29">
                <a:extLst>
                  <a:ext uri="{FF2B5EF4-FFF2-40B4-BE49-F238E27FC236}">
                    <a16:creationId xmlns:a16="http://schemas.microsoft.com/office/drawing/2014/main" id="{544B8739-9672-4F7B-AE1D-A0901306C8BC}"/>
                  </a:ext>
                </a:extLst>
              </p:cNvPr>
              <p:cNvSpPr txBox="1"/>
              <p:nvPr/>
            </p:nvSpPr>
            <p:spPr>
              <a:xfrm>
                <a:off x="338440" y="2190557"/>
                <a:ext cx="2926080" cy="461665"/>
              </a:xfrm>
              <a:prstGeom prst="rect">
                <a:avLst/>
              </a:prstGeom>
              <a:noFill/>
            </p:spPr>
            <p:txBody>
              <a:bodyPr wrap="square" lIns="0" rIns="0" rtlCol="0" anchor="b">
                <a:spAutoFit/>
              </a:bodyPr>
              <a:lstStyle/>
              <a:p>
                <a:pPr algn="r"/>
                <a:r>
                  <a:rPr lang="en-US" sz="2400" b="1" noProof="1">
                    <a:solidFill>
                      <a:schemeClr val="accent1"/>
                    </a:solidFill>
                    <a:latin typeface="Quicksand" pitchFamily="2" charset="0"/>
                  </a:rPr>
                  <a:t>Integração</a:t>
                </a:r>
              </a:p>
            </p:txBody>
          </p:sp>
          <p:sp>
            <p:nvSpPr>
              <p:cNvPr id="29" name="TextBox 30">
                <a:extLst>
                  <a:ext uri="{FF2B5EF4-FFF2-40B4-BE49-F238E27FC236}">
                    <a16:creationId xmlns:a16="http://schemas.microsoft.com/office/drawing/2014/main" id="{AB391B3F-8121-45B4-9EF7-9CAE9E708083}"/>
                  </a:ext>
                </a:extLst>
              </p:cNvPr>
              <p:cNvSpPr txBox="1"/>
              <p:nvPr/>
            </p:nvSpPr>
            <p:spPr>
              <a:xfrm>
                <a:off x="609600" y="2586213"/>
                <a:ext cx="2654919" cy="830997"/>
              </a:xfrm>
              <a:prstGeom prst="rect">
                <a:avLst/>
              </a:prstGeom>
              <a:noFill/>
            </p:spPr>
            <p:txBody>
              <a:bodyPr wrap="square" lIns="0" rIns="0" rtlCol="0" anchor="t">
                <a:spAutoFit/>
              </a:bodyPr>
              <a:lstStyle/>
              <a:p>
                <a:pPr algn="r"/>
                <a:r>
                  <a:rPr lang="pt-BR" sz="1200" noProof="1">
                    <a:solidFill>
                      <a:schemeClr val="tx1">
                        <a:lumMod val="65000"/>
                        <a:lumOff val="35000"/>
                      </a:schemeClr>
                    </a:solidFill>
                    <a:latin typeface="Quicksand" pitchFamily="2" charset="0"/>
                  </a:rPr>
                  <a:t>Agregar novas funcionalidades através de webview, hub de API, incorporação de outros apps e produtos da VR e de parceiros.</a:t>
                </a:r>
              </a:p>
            </p:txBody>
          </p:sp>
        </p:grpSp>
        <p:grpSp>
          <p:nvGrpSpPr>
            <p:cNvPr id="30" name="Group 46">
              <a:extLst>
                <a:ext uri="{FF2B5EF4-FFF2-40B4-BE49-F238E27FC236}">
                  <a16:creationId xmlns:a16="http://schemas.microsoft.com/office/drawing/2014/main" id="{3877DF68-700E-4692-AF5B-C2CCAE5A0613}"/>
                </a:ext>
              </a:extLst>
            </p:cNvPr>
            <p:cNvGrpSpPr/>
            <p:nvPr/>
          </p:nvGrpSpPr>
          <p:grpSpPr>
            <a:xfrm>
              <a:off x="457200" y="5362999"/>
              <a:ext cx="3594868" cy="1226653"/>
              <a:chOff x="2140" y="4940175"/>
              <a:chExt cx="3594868" cy="1226653"/>
            </a:xfrm>
          </p:grpSpPr>
          <p:sp>
            <p:nvSpPr>
              <p:cNvPr id="31" name="TextBox 32">
                <a:extLst>
                  <a:ext uri="{FF2B5EF4-FFF2-40B4-BE49-F238E27FC236}">
                    <a16:creationId xmlns:a16="http://schemas.microsoft.com/office/drawing/2014/main" id="{F1974657-51E0-4F7D-A998-C61655427918}"/>
                  </a:ext>
                </a:extLst>
              </p:cNvPr>
              <p:cNvSpPr txBox="1"/>
              <p:nvPr/>
            </p:nvSpPr>
            <p:spPr>
              <a:xfrm>
                <a:off x="670928" y="4940175"/>
                <a:ext cx="2926080" cy="461665"/>
              </a:xfrm>
              <a:prstGeom prst="rect">
                <a:avLst/>
              </a:prstGeom>
              <a:noFill/>
            </p:spPr>
            <p:txBody>
              <a:bodyPr wrap="square" lIns="0" rIns="0" rtlCol="0" anchor="b">
                <a:spAutoFit/>
              </a:bodyPr>
              <a:lstStyle/>
              <a:p>
                <a:pPr algn="r"/>
                <a:r>
                  <a:rPr lang="en-US" sz="2400" b="1" noProof="1">
                    <a:solidFill>
                      <a:schemeClr val="accent4">
                        <a:lumMod val="50000"/>
                      </a:schemeClr>
                    </a:solidFill>
                    <a:latin typeface="Quicksand" pitchFamily="2" charset="0"/>
                  </a:rPr>
                  <a:t>Distribuição ampla</a:t>
                </a:r>
              </a:p>
            </p:txBody>
          </p:sp>
          <p:sp>
            <p:nvSpPr>
              <p:cNvPr id="32" name="TextBox 33">
                <a:extLst>
                  <a:ext uri="{FF2B5EF4-FFF2-40B4-BE49-F238E27FC236}">
                    <a16:creationId xmlns:a16="http://schemas.microsoft.com/office/drawing/2014/main" id="{9D8F565C-5E9F-433A-90A9-C84B690CDF38}"/>
                  </a:ext>
                </a:extLst>
              </p:cNvPr>
              <p:cNvSpPr txBox="1"/>
              <p:nvPr/>
            </p:nvSpPr>
            <p:spPr>
              <a:xfrm>
                <a:off x="2140" y="5335831"/>
                <a:ext cx="3594868" cy="830997"/>
              </a:xfrm>
              <a:prstGeom prst="rect">
                <a:avLst/>
              </a:prstGeom>
              <a:noFill/>
            </p:spPr>
            <p:txBody>
              <a:bodyPr wrap="square" lIns="0" rIns="0" rtlCol="0" anchor="t">
                <a:spAutoFit/>
              </a:bodyPr>
              <a:lstStyle/>
              <a:p>
                <a:pPr algn="r"/>
                <a:r>
                  <a:rPr lang="pt-BR" sz="1200" noProof="1">
                    <a:solidFill>
                      <a:schemeClr val="tx1">
                        <a:lumMod val="65000"/>
                        <a:lumOff val="35000"/>
                      </a:schemeClr>
                    </a:solidFill>
                    <a:latin typeface="Quicksand" pitchFamily="2" charset="0"/>
                  </a:rPr>
                  <a:t>O SuperApp deve ser compatível com a gama de dispositivos esperados e deverá ter o menor tamanho possível. Seu modelo de atualização do mesmo deve ser prático e ágil.</a:t>
                </a:r>
              </a:p>
            </p:txBody>
          </p:sp>
        </p:grpSp>
        <p:grpSp>
          <p:nvGrpSpPr>
            <p:cNvPr id="33" name="Group 50">
              <a:extLst>
                <a:ext uri="{FF2B5EF4-FFF2-40B4-BE49-F238E27FC236}">
                  <a16:creationId xmlns:a16="http://schemas.microsoft.com/office/drawing/2014/main" id="{5B565428-4D5C-4A47-B89F-B64876A22F18}"/>
                </a:ext>
              </a:extLst>
            </p:cNvPr>
            <p:cNvGrpSpPr/>
            <p:nvPr/>
          </p:nvGrpSpPr>
          <p:grpSpPr>
            <a:xfrm>
              <a:off x="8120124" y="1252137"/>
              <a:ext cx="2926080" cy="1041987"/>
              <a:chOff x="8590270" y="1157469"/>
              <a:chExt cx="2926080" cy="1041987"/>
            </a:xfrm>
          </p:grpSpPr>
          <p:sp>
            <p:nvSpPr>
              <p:cNvPr id="34" name="TextBox 35">
                <a:extLst>
                  <a:ext uri="{FF2B5EF4-FFF2-40B4-BE49-F238E27FC236}">
                    <a16:creationId xmlns:a16="http://schemas.microsoft.com/office/drawing/2014/main" id="{E4293289-3D7E-460F-A59B-C4B201EFE27F}"/>
                  </a:ext>
                </a:extLst>
              </p:cNvPr>
              <p:cNvSpPr txBox="1"/>
              <p:nvPr/>
            </p:nvSpPr>
            <p:spPr>
              <a:xfrm>
                <a:off x="8590270" y="1157469"/>
                <a:ext cx="2926080" cy="461665"/>
              </a:xfrm>
              <a:prstGeom prst="rect">
                <a:avLst/>
              </a:prstGeom>
              <a:noFill/>
            </p:spPr>
            <p:txBody>
              <a:bodyPr wrap="square" lIns="0" rIns="0" rtlCol="0" anchor="b">
                <a:spAutoFit/>
              </a:bodyPr>
              <a:lstStyle/>
              <a:p>
                <a:r>
                  <a:rPr lang="en-US" sz="2400" b="1" noProof="1">
                    <a:solidFill>
                      <a:schemeClr val="accent6">
                        <a:lumMod val="75000"/>
                      </a:schemeClr>
                    </a:solidFill>
                    <a:latin typeface="Quicksand" pitchFamily="2" charset="0"/>
                  </a:rPr>
                  <a:t>Modularidade</a:t>
                </a:r>
              </a:p>
            </p:txBody>
          </p:sp>
          <p:sp>
            <p:nvSpPr>
              <p:cNvPr id="35" name="TextBox 36">
                <a:extLst>
                  <a:ext uri="{FF2B5EF4-FFF2-40B4-BE49-F238E27FC236}">
                    <a16:creationId xmlns:a16="http://schemas.microsoft.com/office/drawing/2014/main" id="{0A0CAD8F-EBDC-4999-839A-D0D134D6EC99}"/>
                  </a:ext>
                </a:extLst>
              </p:cNvPr>
              <p:cNvSpPr txBox="1"/>
              <p:nvPr/>
            </p:nvSpPr>
            <p:spPr>
              <a:xfrm>
                <a:off x="8590270" y="1553125"/>
                <a:ext cx="2926080" cy="646331"/>
              </a:xfrm>
              <a:prstGeom prst="rect">
                <a:avLst/>
              </a:prstGeom>
              <a:noFill/>
            </p:spPr>
            <p:txBody>
              <a:bodyPr wrap="square" lIns="0" rIns="0" rtlCol="0" anchor="t">
                <a:spAutoFit/>
              </a:bodyPr>
              <a:lstStyle/>
              <a:p>
                <a:r>
                  <a:rPr lang="pt-BR" sz="1200" noProof="1">
                    <a:solidFill>
                      <a:schemeClr val="tx1">
                        <a:lumMod val="65000"/>
                        <a:lumOff val="35000"/>
                      </a:schemeClr>
                    </a:solidFill>
                    <a:latin typeface="Quicksand" pitchFamily="2" charset="0"/>
                  </a:rPr>
                  <a:t>Capacidade de ser construído a partir de partes menores para escalar desenvolvimento.</a:t>
                </a:r>
              </a:p>
            </p:txBody>
          </p:sp>
        </p:grpSp>
        <p:grpSp>
          <p:nvGrpSpPr>
            <p:cNvPr id="36" name="Group 49">
              <a:extLst>
                <a:ext uri="{FF2B5EF4-FFF2-40B4-BE49-F238E27FC236}">
                  <a16:creationId xmlns:a16="http://schemas.microsoft.com/office/drawing/2014/main" id="{AF8FCC06-0EFA-4072-8045-345805278D28}"/>
                </a:ext>
              </a:extLst>
            </p:cNvPr>
            <p:cNvGrpSpPr/>
            <p:nvPr/>
          </p:nvGrpSpPr>
          <p:grpSpPr>
            <a:xfrm>
              <a:off x="531330" y="1252137"/>
              <a:ext cx="3609134" cy="1041987"/>
              <a:chOff x="-12125" y="1157469"/>
              <a:chExt cx="3609134" cy="1041987"/>
            </a:xfrm>
          </p:grpSpPr>
          <p:sp>
            <p:nvSpPr>
              <p:cNvPr id="37" name="TextBox 38">
                <a:extLst>
                  <a:ext uri="{FF2B5EF4-FFF2-40B4-BE49-F238E27FC236}">
                    <a16:creationId xmlns:a16="http://schemas.microsoft.com/office/drawing/2014/main" id="{991630C2-EDAC-47A7-A2BD-1C71CB547D0C}"/>
                  </a:ext>
                </a:extLst>
              </p:cNvPr>
              <p:cNvSpPr txBox="1"/>
              <p:nvPr/>
            </p:nvSpPr>
            <p:spPr>
              <a:xfrm>
                <a:off x="670928" y="1157469"/>
                <a:ext cx="2926080" cy="461665"/>
              </a:xfrm>
              <a:prstGeom prst="rect">
                <a:avLst/>
              </a:prstGeom>
              <a:noFill/>
            </p:spPr>
            <p:txBody>
              <a:bodyPr wrap="square" lIns="0" rIns="0" rtlCol="0" anchor="b">
                <a:spAutoFit/>
              </a:bodyPr>
              <a:lstStyle/>
              <a:p>
                <a:pPr algn="r"/>
                <a:r>
                  <a:rPr lang="en-US" sz="2400" b="1" noProof="1">
                    <a:solidFill>
                      <a:srgbClr val="7030A0"/>
                    </a:solidFill>
                    <a:latin typeface="Quicksand" pitchFamily="2" charset="0"/>
                  </a:rPr>
                  <a:t>Whitelabel</a:t>
                </a:r>
              </a:p>
            </p:txBody>
          </p:sp>
          <p:sp>
            <p:nvSpPr>
              <p:cNvPr id="38" name="TextBox 39">
                <a:extLst>
                  <a:ext uri="{FF2B5EF4-FFF2-40B4-BE49-F238E27FC236}">
                    <a16:creationId xmlns:a16="http://schemas.microsoft.com/office/drawing/2014/main" id="{3AF0062B-0367-4860-AA55-4DEDBC2F1E21}"/>
                  </a:ext>
                </a:extLst>
              </p:cNvPr>
              <p:cNvSpPr txBox="1"/>
              <p:nvPr/>
            </p:nvSpPr>
            <p:spPr>
              <a:xfrm>
                <a:off x="-12125" y="1553125"/>
                <a:ext cx="3609134" cy="646331"/>
              </a:xfrm>
              <a:prstGeom prst="rect">
                <a:avLst/>
              </a:prstGeom>
              <a:noFill/>
            </p:spPr>
            <p:txBody>
              <a:bodyPr wrap="square" lIns="0" rIns="0" rtlCol="0" anchor="t">
                <a:spAutoFit/>
              </a:bodyPr>
              <a:lstStyle/>
              <a:p>
                <a:pPr algn="r"/>
                <a:r>
                  <a:rPr lang="pt-BR" sz="1200" noProof="1">
                    <a:solidFill>
                      <a:schemeClr val="tx1">
                        <a:lumMod val="65000"/>
                        <a:lumOff val="35000"/>
                      </a:schemeClr>
                    </a:solidFill>
                    <a:latin typeface="Quicksand" pitchFamily="2" charset="0"/>
                  </a:rPr>
                  <a:t>O super APP deve ser whitelabel, podendo assim ser ofertado para os parceiros emissores da VR de forma personalizada e ser facilmente redistribuído.</a:t>
                </a:r>
              </a:p>
            </p:txBody>
          </p:sp>
        </p:grpSp>
        <p:grpSp>
          <p:nvGrpSpPr>
            <p:cNvPr id="39" name="Group 47">
              <a:extLst>
                <a:ext uri="{FF2B5EF4-FFF2-40B4-BE49-F238E27FC236}">
                  <a16:creationId xmlns:a16="http://schemas.microsoft.com/office/drawing/2014/main" id="{A238D26A-429F-4ED9-AF62-0F8DFE9F851D}"/>
                </a:ext>
              </a:extLst>
            </p:cNvPr>
            <p:cNvGrpSpPr/>
            <p:nvPr/>
          </p:nvGrpSpPr>
          <p:grpSpPr>
            <a:xfrm>
              <a:off x="548963" y="4194524"/>
              <a:ext cx="2926080" cy="857321"/>
              <a:chOff x="548963" y="3876447"/>
              <a:chExt cx="2926080" cy="857321"/>
            </a:xfrm>
          </p:grpSpPr>
          <p:sp>
            <p:nvSpPr>
              <p:cNvPr id="40" name="TextBox 41">
                <a:extLst>
                  <a:ext uri="{FF2B5EF4-FFF2-40B4-BE49-F238E27FC236}">
                    <a16:creationId xmlns:a16="http://schemas.microsoft.com/office/drawing/2014/main" id="{62A1B592-A5BC-481D-9528-08A62CE22288}"/>
                  </a:ext>
                </a:extLst>
              </p:cNvPr>
              <p:cNvSpPr txBox="1"/>
              <p:nvPr/>
            </p:nvSpPr>
            <p:spPr>
              <a:xfrm>
                <a:off x="548963" y="3876447"/>
                <a:ext cx="2926080" cy="461665"/>
              </a:xfrm>
              <a:prstGeom prst="rect">
                <a:avLst/>
              </a:prstGeom>
              <a:noFill/>
            </p:spPr>
            <p:txBody>
              <a:bodyPr wrap="square" lIns="0" rIns="0" rtlCol="0" anchor="b">
                <a:spAutoFit/>
              </a:bodyPr>
              <a:lstStyle/>
              <a:p>
                <a:pPr algn="r"/>
                <a:r>
                  <a:rPr lang="en-US" sz="2400" b="1" noProof="1">
                    <a:solidFill>
                      <a:schemeClr val="accent3">
                        <a:lumMod val="75000"/>
                      </a:schemeClr>
                    </a:solidFill>
                    <a:latin typeface="Quicksand" pitchFamily="2" charset="0"/>
                  </a:rPr>
                  <a:t>Notificações</a:t>
                </a:r>
              </a:p>
            </p:txBody>
          </p:sp>
          <p:sp>
            <p:nvSpPr>
              <p:cNvPr id="41" name="TextBox 42">
                <a:extLst>
                  <a:ext uri="{FF2B5EF4-FFF2-40B4-BE49-F238E27FC236}">
                    <a16:creationId xmlns:a16="http://schemas.microsoft.com/office/drawing/2014/main" id="{4972BD4B-3BBC-4FC3-9EAB-50DFDE08A600}"/>
                  </a:ext>
                </a:extLst>
              </p:cNvPr>
              <p:cNvSpPr txBox="1"/>
              <p:nvPr/>
            </p:nvSpPr>
            <p:spPr>
              <a:xfrm>
                <a:off x="548963" y="4272103"/>
                <a:ext cx="2926080" cy="461665"/>
              </a:xfrm>
              <a:prstGeom prst="rect">
                <a:avLst/>
              </a:prstGeom>
              <a:noFill/>
            </p:spPr>
            <p:txBody>
              <a:bodyPr wrap="square" lIns="0" rIns="0" rtlCol="0" anchor="t">
                <a:spAutoFit/>
              </a:bodyPr>
              <a:lstStyle/>
              <a:p>
                <a:pPr algn="r"/>
                <a:r>
                  <a:rPr lang="pt-BR" sz="1200" noProof="1">
                    <a:solidFill>
                      <a:schemeClr val="tx1">
                        <a:lumMod val="65000"/>
                        <a:lumOff val="35000"/>
                      </a:schemeClr>
                    </a:solidFill>
                    <a:latin typeface="Quicksand" pitchFamily="2" charset="0"/>
                  </a:rPr>
                  <a:t>Ter a capacidade de segregação das notificações e envio por múltiplos canais.</a:t>
                </a:r>
              </a:p>
            </p:txBody>
          </p:sp>
        </p:grpSp>
        <p:grpSp>
          <p:nvGrpSpPr>
            <p:cNvPr id="42" name="Group 52">
              <a:extLst>
                <a:ext uri="{FF2B5EF4-FFF2-40B4-BE49-F238E27FC236}">
                  <a16:creationId xmlns:a16="http://schemas.microsoft.com/office/drawing/2014/main" id="{90C77A51-6E6A-4230-99CD-3F87D2879D47}"/>
                </a:ext>
              </a:extLst>
            </p:cNvPr>
            <p:cNvGrpSpPr/>
            <p:nvPr/>
          </p:nvGrpSpPr>
          <p:grpSpPr>
            <a:xfrm>
              <a:off x="8927481" y="3826529"/>
              <a:ext cx="2926080" cy="1226653"/>
              <a:chOff x="8927481" y="3507522"/>
              <a:chExt cx="2926080" cy="1226653"/>
            </a:xfrm>
          </p:grpSpPr>
          <p:sp>
            <p:nvSpPr>
              <p:cNvPr id="43" name="TextBox 44">
                <a:extLst>
                  <a:ext uri="{FF2B5EF4-FFF2-40B4-BE49-F238E27FC236}">
                    <a16:creationId xmlns:a16="http://schemas.microsoft.com/office/drawing/2014/main" id="{7C5716D6-60B3-453A-87B8-57F83A3FD4BF}"/>
                  </a:ext>
                </a:extLst>
              </p:cNvPr>
              <p:cNvSpPr txBox="1"/>
              <p:nvPr/>
            </p:nvSpPr>
            <p:spPr>
              <a:xfrm>
                <a:off x="8927481" y="3507522"/>
                <a:ext cx="2926080" cy="461665"/>
              </a:xfrm>
              <a:prstGeom prst="rect">
                <a:avLst/>
              </a:prstGeom>
              <a:noFill/>
            </p:spPr>
            <p:txBody>
              <a:bodyPr wrap="square" lIns="0" rIns="0" rtlCol="0" anchor="b">
                <a:spAutoFit/>
              </a:bodyPr>
              <a:lstStyle/>
              <a:p>
                <a:r>
                  <a:rPr lang="en-US" sz="2400" b="1" noProof="1">
                    <a:solidFill>
                      <a:schemeClr val="accent5"/>
                    </a:solidFill>
                    <a:latin typeface="Quicksand" pitchFamily="2" charset="0"/>
                  </a:rPr>
                  <a:t>Segurança</a:t>
                </a:r>
              </a:p>
            </p:txBody>
          </p:sp>
          <p:sp>
            <p:nvSpPr>
              <p:cNvPr id="44" name="TextBox 45">
                <a:extLst>
                  <a:ext uri="{FF2B5EF4-FFF2-40B4-BE49-F238E27FC236}">
                    <a16:creationId xmlns:a16="http://schemas.microsoft.com/office/drawing/2014/main" id="{A592B4E0-0CC8-441B-8241-6353B28975D7}"/>
                  </a:ext>
                </a:extLst>
              </p:cNvPr>
              <p:cNvSpPr txBox="1"/>
              <p:nvPr/>
            </p:nvSpPr>
            <p:spPr>
              <a:xfrm>
                <a:off x="8927481" y="3903178"/>
                <a:ext cx="2926080" cy="830997"/>
              </a:xfrm>
              <a:prstGeom prst="rect">
                <a:avLst/>
              </a:prstGeom>
              <a:noFill/>
            </p:spPr>
            <p:txBody>
              <a:bodyPr wrap="square" lIns="0" rIns="0" rtlCol="0" anchor="t">
                <a:spAutoFit/>
              </a:bodyPr>
              <a:lstStyle/>
              <a:p>
                <a:r>
                  <a:rPr lang="pt-BR" sz="1200" noProof="1">
                    <a:solidFill>
                      <a:schemeClr val="tx1">
                        <a:lumMod val="65000"/>
                        <a:lumOff val="35000"/>
                      </a:schemeClr>
                    </a:solidFill>
                    <a:latin typeface="Quicksand" pitchFamily="2" charset="0"/>
                  </a:rPr>
                  <a:t>Previsão de mecanismos de segurança para as fluxos de comunicação, armazenamento local, proteção do binário e contenção de vazamentos.</a:t>
                </a:r>
              </a:p>
            </p:txBody>
          </p:sp>
        </p:grpSp>
        <p:grpSp>
          <p:nvGrpSpPr>
            <p:cNvPr id="53" name="Agrupar 52">
              <a:extLst>
                <a:ext uri="{FF2B5EF4-FFF2-40B4-BE49-F238E27FC236}">
                  <a16:creationId xmlns:a16="http://schemas.microsoft.com/office/drawing/2014/main" id="{E0878D04-F41D-4660-9736-FE3F839D78CC}"/>
                </a:ext>
              </a:extLst>
            </p:cNvPr>
            <p:cNvGrpSpPr/>
            <p:nvPr/>
          </p:nvGrpSpPr>
          <p:grpSpPr>
            <a:xfrm>
              <a:off x="3761046" y="1516793"/>
              <a:ext cx="4669908" cy="4703527"/>
              <a:chOff x="3761046" y="1697273"/>
              <a:chExt cx="4669908" cy="4703527"/>
            </a:xfrm>
          </p:grpSpPr>
          <p:sp>
            <p:nvSpPr>
              <p:cNvPr id="4" name="Shape">
                <a:extLst>
                  <a:ext uri="{FF2B5EF4-FFF2-40B4-BE49-F238E27FC236}">
                    <a16:creationId xmlns:a16="http://schemas.microsoft.com/office/drawing/2014/main" id="{9925D797-D833-41A2-8DF3-83382291A293}"/>
                  </a:ext>
                </a:extLst>
              </p:cNvPr>
              <p:cNvSpPr/>
              <p:nvPr/>
            </p:nvSpPr>
            <p:spPr>
              <a:xfrm>
                <a:off x="3845271" y="2615716"/>
                <a:ext cx="1094064" cy="1959513"/>
              </a:xfrm>
              <a:custGeom>
                <a:avLst/>
                <a:gdLst/>
                <a:ahLst/>
                <a:cxnLst>
                  <a:cxn ang="0">
                    <a:pos x="wd2" y="hd2"/>
                  </a:cxn>
                  <a:cxn ang="5400000">
                    <a:pos x="wd2" y="hd2"/>
                  </a:cxn>
                  <a:cxn ang="10800000">
                    <a:pos x="wd2" y="hd2"/>
                  </a:cxn>
                  <a:cxn ang="16200000">
                    <a:pos x="wd2" y="hd2"/>
                  </a:cxn>
                </a:cxnLst>
                <a:rect l="0" t="0" r="r" b="b"/>
                <a:pathLst>
                  <a:path w="20518" h="21343" extrusionOk="0">
                    <a:moveTo>
                      <a:pt x="15456" y="21343"/>
                    </a:moveTo>
                    <a:lnTo>
                      <a:pt x="15432" y="11619"/>
                    </a:lnTo>
                    <a:lnTo>
                      <a:pt x="13702" y="11958"/>
                    </a:lnTo>
                    <a:cubicBezTo>
                      <a:pt x="11009" y="12490"/>
                      <a:pt x="8032" y="12343"/>
                      <a:pt x="5528" y="11554"/>
                    </a:cubicBezTo>
                    <a:cubicBezTo>
                      <a:pt x="3025" y="10770"/>
                      <a:pt x="1185" y="9399"/>
                      <a:pt x="482" y="7798"/>
                    </a:cubicBezTo>
                    <a:lnTo>
                      <a:pt x="324" y="7435"/>
                    </a:lnTo>
                    <a:cubicBezTo>
                      <a:pt x="-1082" y="4257"/>
                      <a:pt x="2227" y="1004"/>
                      <a:pt x="7700" y="188"/>
                    </a:cubicBezTo>
                    <a:cubicBezTo>
                      <a:pt x="10686" y="-257"/>
                      <a:pt x="13821" y="96"/>
                      <a:pt x="16309" y="1151"/>
                    </a:cubicBezTo>
                    <a:cubicBezTo>
                      <a:pt x="18796" y="2211"/>
                      <a:pt x="20313" y="3844"/>
                      <a:pt x="20486" y="5628"/>
                    </a:cubicBezTo>
                    <a:lnTo>
                      <a:pt x="20486" y="5706"/>
                    </a:lnTo>
                    <a:lnTo>
                      <a:pt x="20518" y="21329"/>
                    </a:lnTo>
                    <a:lnTo>
                      <a:pt x="15456" y="21343"/>
                    </a:lnTo>
                    <a:close/>
                    <a:moveTo>
                      <a:pt x="10259" y="2954"/>
                    </a:moveTo>
                    <a:cubicBezTo>
                      <a:pt x="9825" y="2954"/>
                      <a:pt x="9390" y="2986"/>
                      <a:pt x="8964" y="3050"/>
                    </a:cubicBezTo>
                    <a:cubicBezTo>
                      <a:pt x="6200" y="3463"/>
                      <a:pt x="4525" y="5105"/>
                      <a:pt x="5236" y="6711"/>
                    </a:cubicBezTo>
                    <a:lnTo>
                      <a:pt x="5394" y="7073"/>
                    </a:lnTo>
                    <a:cubicBezTo>
                      <a:pt x="5757" y="7894"/>
                      <a:pt x="6666" y="8568"/>
                      <a:pt x="7945" y="8972"/>
                    </a:cubicBezTo>
                    <a:cubicBezTo>
                      <a:pt x="9224" y="9376"/>
                      <a:pt x="10693" y="9449"/>
                      <a:pt x="12075" y="9174"/>
                    </a:cubicBezTo>
                    <a:lnTo>
                      <a:pt x="15424" y="8513"/>
                    </a:lnTo>
                    <a:lnTo>
                      <a:pt x="15416" y="5766"/>
                    </a:lnTo>
                    <a:cubicBezTo>
                      <a:pt x="15313" y="4876"/>
                      <a:pt x="14547" y="4069"/>
                      <a:pt x="13307" y="3536"/>
                    </a:cubicBezTo>
                    <a:cubicBezTo>
                      <a:pt x="12415" y="3151"/>
                      <a:pt x="11349" y="2954"/>
                      <a:pt x="10259" y="2954"/>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lang="en-US" noProof="1">
                  <a:latin typeface="Quicksand" pitchFamily="2" charset="0"/>
                </a:endParaRPr>
              </a:p>
            </p:txBody>
          </p:sp>
          <p:sp>
            <p:nvSpPr>
              <p:cNvPr id="5" name="Shape">
                <a:extLst>
                  <a:ext uri="{FF2B5EF4-FFF2-40B4-BE49-F238E27FC236}">
                    <a16:creationId xmlns:a16="http://schemas.microsoft.com/office/drawing/2014/main" id="{B2A74EE3-3C7A-434C-939F-47AF70C195B1}"/>
                  </a:ext>
                </a:extLst>
              </p:cNvPr>
              <p:cNvSpPr/>
              <p:nvPr/>
            </p:nvSpPr>
            <p:spPr>
              <a:xfrm>
                <a:off x="3761046" y="4089660"/>
                <a:ext cx="1932506" cy="1349079"/>
              </a:xfrm>
              <a:custGeom>
                <a:avLst/>
                <a:gdLst/>
                <a:ahLst/>
                <a:cxnLst>
                  <a:cxn ang="0">
                    <a:pos x="wd2" y="hd2"/>
                  </a:cxn>
                  <a:cxn ang="5400000">
                    <a:pos x="wd2" y="hd2"/>
                  </a:cxn>
                  <a:cxn ang="10800000">
                    <a:pos x="wd2" y="hd2"/>
                  </a:cxn>
                  <a:cxn ang="16200000">
                    <a:pos x="wd2" y="hd2"/>
                  </a:cxn>
                </a:cxnLst>
                <a:rect l="0" t="0" r="r" b="b"/>
                <a:pathLst>
                  <a:path w="20767" h="21304" extrusionOk="0">
                    <a:moveTo>
                      <a:pt x="18712" y="21304"/>
                    </a:moveTo>
                    <a:lnTo>
                      <a:pt x="11920" y="11349"/>
                    </a:lnTo>
                    <a:lnTo>
                      <a:pt x="11458" y="12725"/>
                    </a:lnTo>
                    <a:cubicBezTo>
                      <a:pt x="10739" y="14873"/>
                      <a:pt x="9426" y="16496"/>
                      <a:pt x="7865" y="17181"/>
                    </a:cubicBezTo>
                    <a:cubicBezTo>
                      <a:pt x="6304" y="17866"/>
                      <a:pt x="4602" y="17553"/>
                      <a:pt x="3199" y="16336"/>
                    </a:cubicBezTo>
                    <a:lnTo>
                      <a:pt x="2882" y="16064"/>
                    </a:lnTo>
                    <a:cubicBezTo>
                      <a:pt x="95" y="13643"/>
                      <a:pt x="-833" y="8336"/>
                      <a:pt x="819" y="4239"/>
                    </a:cubicBezTo>
                    <a:cubicBezTo>
                      <a:pt x="1719" y="2005"/>
                      <a:pt x="3235" y="495"/>
                      <a:pt x="4982" y="103"/>
                    </a:cubicBezTo>
                    <a:cubicBezTo>
                      <a:pt x="6729" y="-296"/>
                      <a:pt x="8485" y="475"/>
                      <a:pt x="9797" y="2211"/>
                    </a:cubicBezTo>
                    <a:lnTo>
                      <a:pt x="9852" y="2291"/>
                    </a:lnTo>
                    <a:lnTo>
                      <a:pt x="20767" y="18285"/>
                    </a:lnTo>
                    <a:lnTo>
                      <a:pt x="18712" y="21304"/>
                    </a:lnTo>
                    <a:close/>
                    <a:moveTo>
                      <a:pt x="5878" y="4266"/>
                    </a:moveTo>
                    <a:cubicBezTo>
                      <a:pt x="5729" y="4266"/>
                      <a:pt x="5575" y="4286"/>
                      <a:pt x="5421" y="4319"/>
                    </a:cubicBezTo>
                    <a:cubicBezTo>
                      <a:pt x="4539" y="4519"/>
                      <a:pt x="3774" y="5284"/>
                      <a:pt x="3317" y="6407"/>
                    </a:cubicBezTo>
                    <a:cubicBezTo>
                      <a:pt x="2484" y="8476"/>
                      <a:pt x="2950" y="11156"/>
                      <a:pt x="4362" y="12379"/>
                    </a:cubicBezTo>
                    <a:lnTo>
                      <a:pt x="4679" y="12652"/>
                    </a:lnTo>
                    <a:cubicBezTo>
                      <a:pt x="5399" y="13277"/>
                      <a:pt x="6236" y="13430"/>
                      <a:pt x="7037" y="13078"/>
                    </a:cubicBezTo>
                    <a:cubicBezTo>
                      <a:pt x="7838" y="12725"/>
                      <a:pt x="8480" y="11927"/>
                      <a:pt x="8852" y="10830"/>
                    </a:cubicBezTo>
                    <a:lnTo>
                      <a:pt x="9748" y="8156"/>
                    </a:lnTo>
                    <a:lnTo>
                      <a:pt x="7829" y="5343"/>
                    </a:lnTo>
                    <a:cubicBezTo>
                      <a:pt x="7286" y="4645"/>
                      <a:pt x="6593" y="4266"/>
                      <a:pt x="5878" y="4266"/>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lang="en-US" noProof="1">
                  <a:latin typeface="Quicksand" pitchFamily="2" charset="0"/>
                </a:endParaRPr>
              </a:p>
            </p:txBody>
          </p:sp>
          <p:sp>
            <p:nvSpPr>
              <p:cNvPr id="6" name="Shape">
                <a:extLst>
                  <a:ext uri="{FF2B5EF4-FFF2-40B4-BE49-F238E27FC236}">
                    <a16:creationId xmlns:a16="http://schemas.microsoft.com/office/drawing/2014/main" id="{AB9B8BF3-94FC-4385-8C9E-8108A7408F22}"/>
                  </a:ext>
                </a:extLst>
              </p:cNvPr>
              <p:cNvSpPr/>
              <p:nvPr/>
            </p:nvSpPr>
            <p:spPr>
              <a:xfrm>
                <a:off x="4687522" y="5226701"/>
                <a:ext cx="1958665" cy="1094085"/>
              </a:xfrm>
              <a:custGeom>
                <a:avLst/>
                <a:gdLst/>
                <a:ahLst/>
                <a:cxnLst>
                  <a:cxn ang="0">
                    <a:pos x="wd2" y="hd2"/>
                  </a:cxn>
                  <a:cxn ang="5400000">
                    <a:pos x="wd2" y="hd2"/>
                  </a:cxn>
                  <a:cxn ang="10800000">
                    <a:pos x="wd2" y="hd2"/>
                  </a:cxn>
                  <a:cxn ang="16200000">
                    <a:pos x="wd2" y="hd2"/>
                  </a:cxn>
                </a:cxnLst>
                <a:rect l="0" t="0" r="r" b="b"/>
                <a:pathLst>
                  <a:path w="21343" h="21600" extrusionOk="0">
                    <a:moveTo>
                      <a:pt x="5956" y="21600"/>
                    </a:moveTo>
                    <a:cubicBezTo>
                      <a:pt x="3304" y="21600"/>
                      <a:pt x="876" y="18358"/>
                      <a:pt x="188" y="13494"/>
                    </a:cubicBezTo>
                    <a:cubicBezTo>
                      <a:pt x="-257" y="10351"/>
                      <a:pt x="96" y="7050"/>
                      <a:pt x="1152" y="4431"/>
                    </a:cubicBezTo>
                    <a:cubicBezTo>
                      <a:pt x="2212" y="1812"/>
                      <a:pt x="3845" y="216"/>
                      <a:pt x="5631" y="33"/>
                    </a:cubicBezTo>
                    <a:lnTo>
                      <a:pt x="5709" y="33"/>
                    </a:lnTo>
                    <a:lnTo>
                      <a:pt x="21338" y="0"/>
                    </a:lnTo>
                    <a:lnTo>
                      <a:pt x="21343" y="5338"/>
                    </a:lnTo>
                    <a:lnTo>
                      <a:pt x="11614" y="5363"/>
                    </a:lnTo>
                    <a:lnTo>
                      <a:pt x="11954" y="7183"/>
                    </a:lnTo>
                    <a:cubicBezTo>
                      <a:pt x="12486" y="10018"/>
                      <a:pt x="12340" y="13153"/>
                      <a:pt x="11550" y="15788"/>
                    </a:cubicBezTo>
                    <a:cubicBezTo>
                      <a:pt x="10766" y="18424"/>
                      <a:pt x="9393" y="20361"/>
                      <a:pt x="7792" y="21101"/>
                    </a:cubicBezTo>
                    <a:lnTo>
                      <a:pt x="7429" y="21267"/>
                    </a:lnTo>
                    <a:cubicBezTo>
                      <a:pt x="6938" y="21484"/>
                      <a:pt x="6443" y="21600"/>
                      <a:pt x="5956" y="21600"/>
                    </a:cubicBezTo>
                    <a:close/>
                    <a:moveTo>
                      <a:pt x="5754" y="5363"/>
                    </a:moveTo>
                    <a:cubicBezTo>
                      <a:pt x="4864" y="5471"/>
                      <a:pt x="4057" y="6277"/>
                      <a:pt x="3524" y="7582"/>
                    </a:cubicBezTo>
                    <a:cubicBezTo>
                      <a:pt x="2987" y="8904"/>
                      <a:pt x="2813" y="10576"/>
                      <a:pt x="3038" y="12164"/>
                    </a:cubicBezTo>
                    <a:cubicBezTo>
                      <a:pt x="3451" y="15073"/>
                      <a:pt x="5094" y="16836"/>
                      <a:pt x="6700" y="16088"/>
                    </a:cubicBezTo>
                    <a:lnTo>
                      <a:pt x="7062" y="15921"/>
                    </a:lnTo>
                    <a:cubicBezTo>
                      <a:pt x="7884" y="15539"/>
                      <a:pt x="8558" y="14583"/>
                      <a:pt x="8962" y="13236"/>
                    </a:cubicBezTo>
                    <a:cubicBezTo>
                      <a:pt x="9366" y="11889"/>
                      <a:pt x="9439" y="10343"/>
                      <a:pt x="9164" y="8888"/>
                    </a:cubicBezTo>
                    <a:lnTo>
                      <a:pt x="8503" y="5363"/>
                    </a:lnTo>
                    <a:lnTo>
                      <a:pt x="5754" y="5363"/>
                    </a:ln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lang="en-US" noProof="1">
                  <a:latin typeface="Quicksand" pitchFamily="2" charset="0"/>
                </a:endParaRPr>
              </a:p>
            </p:txBody>
          </p:sp>
          <p:sp>
            <p:nvSpPr>
              <p:cNvPr id="7" name="Shape">
                <a:extLst>
                  <a:ext uri="{FF2B5EF4-FFF2-40B4-BE49-F238E27FC236}">
                    <a16:creationId xmlns:a16="http://schemas.microsoft.com/office/drawing/2014/main" id="{ECDAE5A1-BBA2-448C-8B02-9DC6611886AC}"/>
                  </a:ext>
                </a:extLst>
              </p:cNvPr>
              <p:cNvSpPr/>
              <p:nvPr/>
            </p:nvSpPr>
            <p:spPr>
              <a:xfrm>
                <a:off x="6161459" y="4468674"/>
                <a:ext cx="1349353" cy="1932126"/>
              </a:xfrm>
              <a:custGeom>
                <a:avLst/>
                <a:gdLst/>
                <a:ahLst/>
                <a:cxnLst>
                  <a:cxn ang="0">
                    <a:pos x="wd2" y="hd2"/>
                  </a:cxn>
                  <a:cxn ang="5400000">
                    <a:pos x="wd2" y="hd2"/>
                  </a:cxn>
                  <a:cxn ang="10800000">
                    <a:pos x="wd2" y="hd2"/>
                  </a:cxn>
                  <a:cxn ang="16200000">
                    <a:pos x="wd2" y="hd2"/>
                  </a:cxn>
                </a:cxnLst>
                <a:rect l="0" t="0" r="r" b="b"/>
                <a:pathLst>
                  <a:path w="21308" h="21600" extrusionOk="0">
                    <a:moveTo>
                      <a:pt x="8619" y="21600"/>
                    </a:moveTo>
                    <a:cubicBezTo>
                      <a:pt x="7123" y="21600"/>
                      <a:pt x="5613" y="21327"/>
                      <a:pt x="4237" y="20753"/>
                    </a:cubicBezTo>
                    <a:cubicBezTo>
                      <a:pt x="2002" y="19816"/>
                      <a:pt x="493" y="18239"/>
                      <a:pt x="100" y="16421"/>
                    </a:cubicBezTo>
                    <a:cubicBezTo>
                      <a:pt x="-292" y="14604"/>
                      <a:pt x="473" y="12777"/>
                      <a:pt x="2209" y="11412"/>
                    </a:cubicBezTo>
                    <a:lnTo>
                      <a:pt x="2288" y="11356"/>
                    </a:lnTo>
                    <a:lnTo>
                      <a:pt x="18282" y="0"/>
                    </a:lnTo>
                    <a:lnTo>
                      <a:pt x="21308" y="2133"/>
                    </a:lnTo>
                    <a:lnTo>
                      <a:pt x="11353" y="9199"/>
                    </a:lnTo>
                    <a:lnTo>
                      <a:pt x="12729" y="9680"/>
                    </a:lnTo>
                    <a:cubicBezTo>
                      <a:pt x="14877" y="10428"/>
                      <a:pt x="16500" y="11793"/>
                      <a:pt x="17185" y="13418"/>
                    </a:cubicBezTo>
                    <a:cubicBezTo>
                      <a:pt x="17870" y="15042"/>
                      <a:pt x="17557" y="16812"/>
                      <a:pt x="16340" y="18271"/>
                    </a:cubicBezTo>
                    <a:lnTo>
                      <a:pt x="16068" y="18601"/>
                    </a:lnTo>
                    <a:cubicBezTo>
                      <a:pt x="14452" y="20531"/>
                      <a:pt x="11572" y="21600"/>
                      <a:pt x="8619" y="21600"/>
                    </a:cubicBezTo>
                    <a:close/>
                    <a:moveTo>
                      <a:pt x="5354" y="13460"/>
                    </a:moveTo>
                    <a:cubicBezTo>
                      <a:pt x="4503" y="14147"/>
                      <a:pt x="4130" y="15061"/>
                      <a:pt x="4323" y="15965"/>
                    </a:cubicBezTo>
                    <a:cubicBezTo>
                      <a:pt x="4523" y="16883"/>
                      <a:pt x="5288" y="17678"/>
                      <a:pt x="6411" y="18154"/>
                    </a:cubicBezTo>
                    <a:cubicBezTo>
                      <a:pt x="8480" y="19020"/>
                      <a:pt x="11160" y="18535"/>
                      <a:pt x="12383" y="17066"/>
                    </a:cubicBezTo>
                    <a:lnTo>
                      <a:pt x="12656" y="16737"/>
                    </a:lnTo>
                    <a:cubicBezTo>
                      <a:pt x="13281" y="15988"/>
                      <a:pt x="13434" y="15117"/>
                      <a:pt x="13082" y="14284"/>
                    </a:cubicBezTo>
                    <a:cubicBezTo>
                      <a:pt x="12729" y="13451"/>
                      <a:pt x="11931" y="12782"/>
                      <a:pt x="10834" y="12396"/>
                    </a:cubicBezTo>
                    <a:lnTo>
                      <a:pt x="8160" y="11464"/>
                    </a:lnTo>
                    <a:lnTo>
                      <a:pt x="5354" y="13460"/>
                    </a:lnTo>
                    <a:close/>
                  </a:path>
                </a:pathLst>
              </a:custGeom>
              <a:solidFill>
                <a:schemeClr val="tx2"/>
              </a:solidFill>
              <a:ln w="12700">
                <a:miter lim="400000"/>
              </a:ln>
            </p:spPr>
            <p:txBody>
              <a:bodyPr lIns="38100" tIns="38100" rIns="38100" bIns="38100" anchor="ctr"/>
              <a:lstStyle/>
              <a:p>
                <a:pPr>
                  <a:defRPr sz="3000">
                    <a:solidFill>
                      <a:srgbClr val="FFFFFF"/>
                    </a:solidFill>
                  </a:defRPr>
                </a:pPr>
                <a:endParaRPr lang="en-US" noProof="1">
                  <a:latin typeface="Quicksand" pitchFamily="2" charset="0"/>
                </a:endParaRPr>
              </a:p>
            </p:txBody>
          </p:sp>
          <p:sp>
            <p:nvSpPr>
              <p:cNvPr id="8" name="Shape">
                <a:extLst>
                  <a:ext uri="{FF2B5EF4-FFF2-40B4-BE49-F238E27FC236}">
                    <a16:creationId xmlns:a16="http://schemas.microsoft.com/office/drawing/2014/main" id="{21460653-0F3A-48B3-BD19-047AE0D30DF7}"/>
                  </a:ext>
                </a:extLst>
              </p:cNvPr>
              <p:cNvSpPr/>
              <p:nvPr/>
            </p:nvSpPr>
            <p:spPr>
              <a:xfrm>
                <a:off x="7256385" y="3500081"/>
                <a:ext cx="1094489" cy="1958660"/>
              </a:xfrm>
              <a:custGeom>
                <a:avLst/>
                <a:gdLst/>
                <a:ahLst/>
                <a:cxnLst>
                  <a:cxn ang="0">
                    <a:pos x="wd2" y="hd2"/>
                  </a:cxn>
                  <a:cxn ang="5400000">
                    <a:pos x="wd2" y="hd2"/>
                  </a:cxn>
                  <a:cxn ang="10800000">
                    <a:pos x="wd2" y="hd2"/>
                  </a:cxn>
                  <a:cxn ang="16200000">
                    <a:pos x="wd2" y="hd2"/>
                  </a:cxn>
                </a:cxnLst>
                <a:rect l="0" t="0" r="r" b="b"/>
                <a:pathLst>
                  <a:path w="20518" h="21600" extrusionOk="0">
                    <a:moveTo>
                      <a:pt x="10255" y="21600"/>
                    </a:moveTo>
                    <a:cubicBezTo>
                      <a:pt x="8100" y="21600"/>
                      <a:pt x="5984" y="21201"/>
                      <a:pt x="4208" y="20434"/>
                    </a:cubicBezTo>
                    <a:cubicBezTo>
                      <a:pt x="1721" y="19362"/>
                      <a:pt x="205" y="17708"/>
                      <a:pt x="32" y="15902"/>
                    </a:cubicBezTo>
                    <a:lnTo>
                      <a:pt x="32" y="15823"/>
                    </a:lnTo>
                    <a:lnTo>
                      <a:pt x="0" y="5"/>
                    </a:lnTo>
                    <a:lnTo>
                      <a:pt x="5068" y="0"/>
                    </a:lnTo>
                    <a:lnTo>
                      <a:pt x="5092" y="9846"/>
                    </a:lnTo>
                    <a:lnTo>
                      <a:pt x="6821" y="9502"/>
                    </a:lnTo>
                    <a:cubicBezTo>
                      <a:pt x="9513" y="8963"/>
                      <a:pt x="12489" y="9112"/>
                      <a:pt x="14992" y="9911"/>
                    </a:cubicBezTo>
                    <a:cubicBezTo>
                      <a:pt x="17495" y="10709"/>
                      <a:pt x="19334" y="12093"/>
                      <a:pt x="20037" y="13714"/>
                    </a:cubicBezTo>
                    <a:lnTo>
                      <a:pt x="20195" y="14081"/>
                    </a:lnTo>
                    <a:cubicBezTo>
                      <a:pt x="21600" y="17300"/>
                      <a:pt x="18292" y="20592"/>
                      <a:pt x="12821" y="21419"/>
                    </a:cubicBezTo>
                    <a:cubicBezTo>
                      <a:pt x="11968" y="21535"/>
                      <a:pt x="11108" y="21600"/>
                      <a:pt x="10255" y="21600"/>
                    </a:cubicBezTo>
                    <a:close/>
                    <a:moveTo>
                      <a:pt x="5108" y="15772"/>
                    </a:moveTo>
                    <a:cubicBezTo>
                      <a:pt x="5210" y="16673"/>
                      <a:pt x="5976" y="17495"/>
                      <a:pt x="7216" y="18029"/>
                    </a:cubicBezTo>
                    <a:cubicBezTo>
                      <a:pt x="8471" y="18572"/>
                      <a:pt x="10058" y="18748"/>
                      <a:pt x="11566" y="18521"/>
                    </a:cubicBezTo>
                    <a:cubicBezTo>
                      <a:pt x="14329" y="18103"/>
                      <a:pt x="16003" y="16440"/>
                      <a:pt x="15292" y="14815"/>
                    </a:cubicBezTo>
                    <a:lnTo>
                      <a:pt x="15134" y="14448"/>
                    </a:lnTo>
                    <a:cubicBezTo>
                      <a:pt x="14771" y="13617"/>
                      <a:pt x="13863" y="12934"/>
                      <a:pt x="12584" y="12525"/>
                    </a:cubicBezTo>
                    <a:cubicBezTo>
                      <a:pt x="11305" y="12117"/>
                      <a:pt x="9837" y="12042"/>
                      <a:pt x="8455" y="12321"/>
                    </a:cubicBezTo>
                    <a:lnTo>
                      <a:pt x="5108" y="12990"/>
                    </a:lnTo>
                    <a:lnTo>
                      <a:pt x="5108" y="15772"/>
                    </a:lnTo>
                    <a:close/>
                  </a:path>
                </a:pathLst>
              </a:custGeom>
              <a:solidFill>
                <a:schemeClr val="accent5"/>
              </a:solidFill>
              <a:ln w="12700">
                <a:miter lim="400000"/>
              </a:ln>
            </p:spPr>
            <p:txBody>
              <a:bodyPr lIns="38100" tIns="38100" rIns="38100" bIns="38100" anchor="ctr"/>
              <a:lstStyle/>
              <a:p>
                <a:pPr>
                  <a:defRPr sz="3000">
                    <a:solidFill>
                      <a:srgbClr val="FFFFFF"/>
                    </a:solidFill>
                  </a:defRPr>
                </a:pPr>
                <a:endParaRPr lang="en-US" noProof="1">
                  <a:latin typeface="Quicksand" pitchFamily="2" charset="0"/>
                </a:endParaRPr>
              </a:p>
            </p:txBody>
          </p:sp>
          <p:sp>
            <p:nvSpPr>
              <p:cNvPr id="9" name="Shape">
                <a:extLst>
                  <a:ext uri="{FF2B5EF4-FFF2-40B4-BE49-F238E27FC236}">
                    <a16:creationId xmlns:a16="http://schemas.microsoft.com/office/drawing/2014/main" id="{32901C9F-84E8-4B79-8208-EB369C6A1CEC}"/>
                  </a:ext>
                </a:extLst>
              </p:cNvPr>
              <p:cNvSpPr/>
              <p:nvPr/>
            </p:nvSpPr>
            <p:spPr>
              <a:xfrm>
                <a:off x="6498362" y="2657832"/>
                <a:ext cx="1932592" cy="1349291"/>
              </a:xfrm>
              <a:custGeom>
                <a:avLst/>
                <a:gdLst/>
                <a:ahLst/>
                <a:cxnLst>
                  <a:cxn ang="0">
                    <a:pos x="wd2" y="hd2"/>
                  </a:cxn>
                  <a:cxn ang="5400000">
                    <a:pos x="wd2" y="hd2"/>
                  </a:cxn>
                  <a:cxn ang="10800000">
                    <a:pos x="wd2" y="hd2"/>
                  </a:cxn>
                  <a:cxn ang="16200000">
                    <a:pos x="wd2" y="hd2"/>
                  </a:cxn>
                </a:cxnLst>
                <a:rect l="0" t="0" r="r" b="b"/>
                <a:pathLst>
                  <a:path w="21391" h="21600" extrusionOk="0">
                    <a:moveTo>
                      <a:pt x="15331" y="21600"/>
                    </a:moveTo>
                    <a:cubicBezTo>
                      <a:pt x="13853" y="21600"/>
                      <a:pt x="12422" y="20818"/>
                      <a:pt x="11299" y="19362"/>
                    </a:cubicBezTo>
                    <a:lnTo>
                      <a:pt x="11243" y="19281"/>
                    </a:lnTo>
                    <a:lnTo>
                      <a:pt x="0" y="3067"/>
                    </a:lnTo>
                    <a:lnTo>
                      <a:pt x="2116" y="0"/>
                    </a:lnTo>
                    <a:lnTo>
                      <a:pt x="9113" y="10092"/>
                    </a:lnTo>
                    <a:lnTo>
                      <a:pt x="9588" y="8697"/>
                    </a:lnTo>
                    <a:cubicBezTo>
                      <a:pt x="10329" y="6519"/>
                      <a:pt x="11681" y="4874"/>
                      <a:pt x="13289" y="4180"/>
                    </a:cubicBezTo>
                    <a:cubicBezTo>
                      <a:pt x="14897" y="3485"/>
                      <a:pt x="16650" y="3802"/>
                      <a:pt x="18095" y="5036"/>
                    </a:cubicBezTo>
                    <a:lnTo>
                      <a:pt x="18421" y="5312"/>
                    </a:lnTo>
                    <a:cubicBezTo>
                      <a:pt x="19810" y="6499"/>
                      <a:pt x="20798" y="8407"/>
                      <a:pt x="21199" y="10665"/>
                    </a:cubicBezTo>
                    <a:cubicBezTo>
                      <a:pt x="21600" y="12930"/>
                      <a:pt x="21367" y="15283"/>
                      <a:pt x="20547" y="17292"/>
                    </a:cubicBezTo>
                    <a:cubicBezTo>
                      <a:pt x="19619" y="19557"/>
                      <a:pt x="18057" y="21088"/>
                      <a:pt x="16263" y="21485"/>
                    </a:cubicBezTo>
                    <a:cubicBezTo>
                      <a:pt x="15951" y="21566"/>
                      <a:pt x="15643" y="21600"/>
                      <a:pt x="15331" y="21600"/>
                    </a:cubicBezTo>
                    <a:close/>
                    <a:moveTo>
                      <a:pt x="13326" y="16173"/>
                    </a:moveTo>
                    <a:cubicBezTo>
                      <a:pt x="14007" y="17036"/>
                      <a:pt x="14907" y="17413"/>
                      <a:pt x="15806" y="17218"/>
                    </a:cubicBezTo>
                    <a:cubicBezTo>
                      <a:pt x="16715" y="17016"/>
                      <a:pt x="17503" y="16240"/>
                      <a:pt x="17974" y="15101"/>
                    </a:cubicBezTo>
                    <a:cubicBezTo>
                      <a:pt x="18388" y="14083"/>
                      <a:pt x="18505" y="12897"/>
                      <a:pt x="18305" y="11751"/>
                    </a:cubicBezTo>
                    <a:cubicBezTo>
                      <a:pt x="18099" y="10604"/>
                      <a:pt x="17601" y="9647"/>
                      <a:pt x="16902" y="9047"/>
                    </a:cubicBezTo>
                    <a:lnTo>
                      <a:pt x="16575" y="8771"/>
                    </a:lnTo>
                    <a:cubicBezTo>
                      <a:pt x="15834" y="8137"/>
                      <a:pt x="14972" y="7982"/>
                      <a:pt x="14147" y="8339"/>
                    </a:cubicBezTo>
                    <a:cubicBezTo>
                      <a:pt x="13322" y="8697"/>
                      <a:pt x="12660" y="9506"/>
                      <a:pt x="12278" y="10618"/>
                    </a:cubicBezTo>
                    <a:lnTo>
                      <a:pt x="11355" y="13328"/>
                    </a:lnTo>
                    <a:lnTo>
                      <a:pt x="13326" y="16173"/>
                    </a:ln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lang="en-US" noProof="1">
                  <a:latin typeface="Quicksand" pitchFamily="2" charset="0"/>
                </a:endParaRPr>
              </a:p>
            </p:txBody>
          </p:sp>
          <p:sp>
            <p:nvSpPr>
              <p:cNvPr id="10" name="Shape">
                <a:extLst>
                  <a:ext uri="{FF2B5EF4-FFF2-40B4-BE49-F238E27FC236}">
                    <a16:creationId xmlns:a16="http://schemas.microsoft.com/office/drawing/2014/main" id="{9E001E82-DE52-43AC-B2DF-B3145E3ACC68}"/>
                  </a:ext>
                </a:extLst>
              </p:cNvPr>
              <p:cNvSpPr/>
              <p:nvPr/>
            </p:nvSpPr>
            <p:spPr>
              <a:xfrm>
                <a:off x="5529773" y="1773467"/>
                <a:ext cx="1959086" cy="1094828"/>
              </a:xfrm>
              <a:custGeom>
                <a:avLst/>
                <a:gdLst/>
                <a:ahLst/>
                <a:cxnLst>
                  <a:cxn ang="0">
                    <a:pos x="wd2" y="hd2"/>
                  </a:cxn>
                  <a:cxn ang="5400000">
                    <a:pos x="wd2" y="hd2"/>
                  </a:cxn>
                  <a:cxn ang="10800000">
                    <a:pos x="wd2" y="hd2"/>
                  </a:cxn>
                  <a:cxn ang="16200000">
                    <a:pos x="wd2" y="hd2"/>
                  </a:cxn>
                </a:cxnLst>
                <a:rect l="0" t="0" r="r" b="b"/>
                <a:pathLst>
                  <a:path w="21343" h="21231" extrusionOk="0">
                    <a:moveTo>
                      <a:pt x="5" y="21231"/>
                    </a:moveTo>
                    <a:lnTo>
                      <a:pt x="0" y="15988"/>
                    </a:lnTo>
                    <a:lnTo>
                      <a:pt x="9726" y="15964"/>
                    </a:lnTo>
                    <a:lnTo>
                      <a:pt x="9387" y="14175"/>
                    </a:lnTo>
                    <a:cubicBezTo>
                      <a:pt x="8855" y="11391"/>
                      <a:pt x="9002" y="8312"/>
                      <a:pt x="9791" y="5723"/>
                    </a:cubicBezTo>
                    <a:cubicBezTo>
                      <a:pt x="10575" y="3134"/>
                      <a:pt x="11947" y="1232"/>
                      <a:pt x="13548" y="505"/>
                    </a:cubicBezTo>
                    <a:lnTo>
                      <a:pt x="13911" y="341"/>
                    </a:lnTo>
                    <a:cubicBezTo>
                      <a:pt x="15448" y="-369"/>
                      <a:pt x="17053" y="39"/>
                      <a:pt x="18421" y="1485"/>
                    </a:cubicBezTo>
                    <a:cubicBezTo>
                      <a:pt x="19788" y="2930"/>
                      <a:pt x="20760" y="5233"/>
                      <a:pt x="21155" y="7969"/>
                    </a:cubicBezTo>
                    <a:cubicBezTo>
                      <a:pt x="21600" y="11056"/>
                      <a:pt x="21247" y="14298"/>
                      <a:pt x="20192" y="16870"/>
                    </a:cubicBezTo>
                    <a:cubicBezTo>
                      <a:pt x="19132" y="19443"/>
                      <a:pt x="17498" y="21019"/>
                      <a:pt x="15714" y="21190"/>
                    </a:cubicBezTo>
                    <a:lnTo>
                      <a:pt x="15636" y="21190"/>
                    </a:lnTo>
                    <a:lnTo>
                      <a:pt x="5" y="21231"/>
                    </a:lnTo>
                    <a:close/>
                    <a:moveTo>
                      <a:pt x="15393" y="5249"/>
                    </a:moveTo>
                    <a:cubicBezTo>
                      <a:pt x="15140" y="5249"/>
                      <a:pt x="14888" y="5307"/>
                      <a:pt x="14640" y="5421"/>
                    </a:cubicBezTo>
                    <a:lnTo>
                      <a:pt x="14278" y="5584"/>
                    </a:lnTo>
                    <a:cubicBezTo>
                      <a:pt x="13456" y="5960"/>
                      <a:pt x="12782" y="6899"/>
                      <a:pt x="12378" y="8222"/>
                    </a:cubicBezTo>
                    <a:cubicBezTo>
                      <a:pt x="11974" y="9545"/>
                      <a:pt x="11901" y="11064"/>
                      <a:pt x="12176" y="12493"/>
                    </a:cubicBezTo>
                    <a:lnTo>
                      <a:pt x="12837" y="15956"/>
                    </a:lnTo>
                    <a:lnTo>
                      <a:pt x="15585" y="15947"/>
                    </a:lnTo>
                    <a:cubicBezTo>
                      <a:pt x="16475" y="15841"/>
                      <a:pt x="17287" y="15049"/>
                      <a:pt x="17815" y="13767"/>
                    </a:cubicBezTo>
                    <a:cubicBezTo>
                      <a:pt x="18352" y="12469"/>
                      <a:pt x="18526" y="10827"/>
                      <a:pt x="18301" y="9267"/>
                    </a:cubicBezTo>
                    <a:cubicBezTo>
                      <a:pt x="18099" y="7879"/>
                      <a:pt x="17608" y="6719"/>
                      <a:pt x="16920" y="5993"/>
                    </a:cubicBezTo>
                    <a:cubicBezTo>
                      <a:pt x="16448" y="5503"/>
                      <a:pt x="15925" y="5249"/>
                      <a:pt x="15393" y="5249"/>
                    </a:cubicBezTo>
                    <a:close/>
                  </a:path>
                </a:pathLst>
              </a:custGeom>
              <a:solidFill>
                <a:schemeClr val="accent6"/>
              </a:solidFill>
              <a:ln w="12700">
                <a:miter lim="400000"/>
              </a:ln>
            </p:spPr>
            <p:txBody>
              <a:bodyPr lIns="38100" tIns="38100" rIns="38100" bIns="38100" anchor="ctr"/>
              <a:lstStyle/>
              <a:p>
                <a:pPr>
                  <a:defRPr sz="3000">
                    <a:solidFill>
                      <a:srgbClr val="FFFFFF"/>
                    </a:solidFill>
                  </a:defRPr>
                </a:pPr>
                <a:endParaRPr lang="en-US" noProof="1">
                  <a:latin typeface="Quicksand" pitchFamily="2" charset="0"/>
                </a:endParaRPr>
              </a:p>
            </p:txBody>
          </p:sp>
          <p:sp>
            <p:nvSpPr>
              <p:cNvPr id="11" name="Freeform: Shape 21">
                <a:extLst>
                  <a:ext uri="{FF2B5EF4-FFF2-40B4-BE49-F238E27FC236}">
                    <a16:creationId xmlns:a16="http://schemas.microsoft.com/office/drawing/2014/main" id="{924EC3B7-D1B0-4C6D-AEF4-9A71C2A5FE2A}"/>
                  </a:ext>
                </a:extLst>
              </p:cNvPr>
              <p:cNvSpPr/>
              <p:nvPr/>
            </p:nvSpPr>
            <p:spPr>
              <a:xfrm>
                <a:off x="4927011" y="1697273"/>
                <a:ext cx="1110421" cy="1877164"/>
              </a:xfrm>
              <a:custGeom>
                <a:avLst/>
                <a:gdLst>
                  <a:gd name="connsiteX0" fmla="*/ 564589 w 1110421"/>
                  <a:gd name="connsiteY0" fmla="*/ 270277 h 1877164"/>
                  <a:gd name="connsiteX1" fmla="*/ 326241 w 1110421"/>
                  <a:gd name="connsiteY1" fmla="*/ 405866 h 1877164"/>
                  <a:gd name="connsiteX2" fmla="*/ 308942 w 1110421"/>
                  <a:gd name="connsiteY2" fmla="*/ 435382 h 1877164"/>
                  <a:gd name="connsiteX3" fmla="*/ 282009 w 1110421"/>
                  <a:gd name="connsiteY3" fmla="*/ 654795 h 1877164"/>
                  <a:gd name="connsiteX4" fmla="*/ 424337 w 1110421"/>
                  <a:gd name="connsiteY4" fmla="*/ 823714 h 1877164"/>
                  <a:gd name="connsiteX5" fmla="*/ 593651 w 1110421"/>
                  <a:gd name="connsiteY5" fmla="*/ 907083 h 1877164"/>
                  <a:gd name="connsiteX6" fmla="*/ 771800 w 1110421"/>
                  <a:gd name="connsiteY6" fmla="*/ 728538 h 1877164"/>
                  <a:gd name="connsiteX7" fmla="*/ 837056 w 1110421"/>
                  <a:gd name="connsiteY7" fmla="*/ 504493 h 1877164"/>
                  <a:gd name="connsiteX8" fmla="*/ 704841 w 1110421"/>
                  <a:gd name="connsiteY8" fmla="*/ 308602 h 1877164"/>
                  <a:gd name="connsiteX9" fmla="*/ 564589 w 1110421"/>
                  <a:gd name="connsiteY9" fmla="*/ 270277 h 1877164"/>
                  <a:gd name="connsiteX10" fmla="*/ 531603 w 1110421"/>
                  <a:gd name="connsiteY10" fmla="*/ 992 h 1877164"/>
                  <a:gd name="connsiteX11" fmla="*/ 842112 w 1110421"/>
                  <a:gd name="connsiteY11" fmla="*/ 76202 h 1877164"/>
                  <a:gd name="connsiteX12" fmla="*/ 1104040 w 1110421"/>
                  <a:gd name="connsiteY12" fmla="*/ 463626 h 1877164"/>
                  <a:gd name="connsiteX13" fmla="*/ 970548 w 1110421"/>
                  <a:gd name="connsiteY13" fmla="*/ 911715 h 1877164"/>
                  <a:gd name="connsiteX14" fmla="*/ 965491 w 1110421"/>
                  <a:gd name="connsiteY14" fmla="*/ 916710 h 1877164"/>
                  <a:gd name="connsiteX15" fmla="*/ 7982 w 1110421"/>
                  <a:gd name="connsiteY15" fmla="*/ 1877164 h 1877164"/>
                  <a:gd name="connsiteX16" fmla="*/ 7982 w 1110421"/>
                  <a:gd name="connsiteY16" fmla="*/ 1494372 h 1877164"/>
                  <a:gd name="connsiteX17" fmla="*/ 391922 w 1110421"/>
                  <a:gd name="connsiteY17" fmla="*/ 1109241 h 1877164"/>
                  <a:gd name="connsiteX18" fmla="*/ 304737 w 1110421"/>
                  <a:gd name="connsiteY18" fmla="*/ 1066285 h 1877164"/>
                  <a:gd name="connsiteX19" fmla="*/ 22583 w 1110421"/>
                  <a:gd name="connsiteY19" fmla="*/ 731898 h 1877164"/>
                  <a:gd name="connsiteX20" fmla="*/ 76076 w 1110421"/>
                  <a:gd name="connsiteY20" fmla="*/ 297704 h 1877164"/>
                  <a:gd name="connsiteX21" fmla="*/ 93321 w 1110421"/>
                  <a:gd name="connsiteY21" fmla="*/ 268188 h 1877164"/>
                  <a:gd name="connsiteX22" fmla="*/ 531603 w 1110421"/>
                  <a:gd name="connsiteY22" fmla="*/ 992 h 187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10421" h="1877164">
                    <a:moveTo>
                      <a:pt x="564589" y="270277"/>
                    </a:moveTo>
                    <a:cubicBezTo>
                      <a:pt x="470272" y="270277"/>
                      <a:pt x="378030" y="318773"/>
                      <a:pt x="326241" y="405866"/>
                    </a:cubicBezTo>
                    <a:lnTo>
                      <a:pt x="308942" y="435382"/>
                    </a:lnTo>
                    <a:cubicBezTo>
                      <a:pt x="269342" y="502314"/>
                      <a:pt x="259708" y="580234"/>
                      <a:pt x="282009" y="654795"/>
                    </a:cubicBezTo>
                    <a:cubicBezTo>
                      <a:pt x="304311" y="729355"/>
                      <a:pt x="354877" y="789112"/>
                      <a:pt x="424337" y="823714"/>
                    </a:cubicBezTo>
                    <a:lnTo>
                      <a:pt x="593651" y="907083"/>
                    </a:lnTo>
                    <a:lnTo>
                      <a:pt x="771800" y="728538"/>
                    </a:lnTo>
                    <a:cubicBezTo>
                      <a:pt x="825665" y="667055"/>
                      <a:pt x="849245" y="585320"/>
                      <a:pt x="837056" y="504493"/>
                    </a:cubicBezTo>
                    <a:cubicBezTo>
                      <a:pt x="824441" y="422304"/>
                      <a:pt x="776005" y="351195"/>
                      <a:pt x="704841" y="308602"/>
                    </a:cubicBezTo>
                    <a:cubicBezTo>
                      <a:pt x="660610" y="282901"/>
                      <a:pt x="612174" y="270277"/>
                      <a:pt x="564589" y="270277"/>
                    </a:cubicBezTo>
                    <a:close/>
                    <a:moveTo>
                      <a:pt x="531603" y="992"/>
                    </a:moveTo>
                    <a:cubicBezTo>
                      <a:pt x="636764" y="-5346"/>
                      <a:pt x="744828" y="18545"/>
                      <a:pt x="842112" y="76202"/>
                    </a:cubicBezTo>
                    <a:cubicBezTo>
                      <a:pt x="983588" y="159935"/>
                      <a:pt x="1079183" y="301064"/>
                      <a:pt x="1104040" y="463626"/>
                    </a:cubicBezTo>
                    <a:cubicBezTo>
                      <a:pt x="1128897" y="626187"/>
                      <a:pt x="1080461" y="789567"/>
                      <a:pt x="970548" y="911715"/>
                    </a:cubicBezTo>
                    <a:lnTo>
                      <a:pt x="965491" y="916710"/>
                    </a:lnTo>
                    <a:lnTo>
                      <a:pt x="7982" y="1877164"/>
                    </a:lnTo>
                    <a:lnTo>
                      <a:pt x="7982" y="1494372"/>
                    </a:lnTo>
                    <a:lnTo>
                      <a:pt x="391922" y="1109241"/>
                    </a:lnTo>
                    <a:lnTo>
                      <a:pt x="304737" y="1066285"/>
                    </a:lnTo>
                    <a:cubicBezTo>
                      <a:pt x="168690" y="999262"/>
                      <a:pt x="65963" y="877205"/>
                      <a:pt x="22583" y="731898"/>
                    </a:cubicBezTo>
                    <a:cubicBezTo>
                      <a:pt x="-20797" y="586591"/>
                      <a:pt x="-997" y="428207"/>
                      <a:pt x="76076" y="297704"/>
                    </a:cubicBezTo>
                    <a:lnTo>
                      <a:pt x="93321" y="268188"/>
                    </a:lnTo>
                    <a:cubicBezTo>
                      <a:pt x="189129" y="106081"/>
                      <a:pt x="356335" y="11554"/>
                      <a:pt x="531603" y="992"/>
                    </a:cubicBezTo>
                    <a:close/>
                  </a:path>
                </a:pathLst>
              </a:custGeom>
              <a:solidFill>
                <a:srgbClr val="7030A0"/>
              </a:solidFill>
              <a:ln w="12700">
                <a:miter lim="400000"/>
              </a:ln>
            </p:spPr>
            <p:txBody>
              <a:bodyPr wrap="square" lIns="38100" tIns="38100" rIns="38100" bIns="38100" anchor="ctr">
                <a:noAutofit/>
              </a:bodyPr>
              <a:lstStyle/>
              <a:p>
                <a:pPr>
                  <a:defRPr sz="3000">
                    <a:solidFill>
                      <a:srgbClr val="FFFFFF"/>
                    </a:solidFill>
                  </a:defRPr>
                </a:pPr>
                <a:endParaRPr lang="en-US" noProof="1">
                  <a:latin typeface="Quicksand" pitchFamily="2" charset="0"/>
                </a:endParaRPr>
              </a:p>
            </p:txBody>
          </p:sp>
          <p:sp>
            <p:nvSpPr>
              <p:cNvPr id="12" name="Shape">
                <a:extLst>
                  <a:ext uri="{FF2B5EF4-FFF2-40B4-BE49-F238E27FC236}">
                    <a16:creationId xmlns:a16="http://schemas.microsoft.com/office/drawing/2014/main" id="{DAFCF430-888D-4D4F-95A4-C97F78EEECBA}"/>
                  </a:ext>
                </a:extLst>
              </p:cNvPr>
              <p:cNvSpPr/>
              <p:nvPr/>
            </p:nvSpPr>
            <p:spPr>
              <a:xfrm>
                <a:off x="5108645" y="3036845"/>
                <a:ext cx="2000347" cy="2000773"/>
              </a:xfrm>
              <a:custGeom>
                <a:avLst/>
                <a:gdLst/>
                <a:ahLst/>
                <a:cxnLst>
                  <a:cxn ang="0">
                    <a:pos x="wd2" y="hd2"/>
                  </a:cxn>
                  <a:cxn ang="5400000">
                    <a:pos x="wd2" y="hd2"/>
                  </a:cxn>
                  <a:cxn ang="10800000">
                    <a:pos x="wd2" y="hd2"/>
                  </a:cxn>
                  <a:cxn ang="16200000">
                    <a:pos x="wd2" y="hd2"/>
                  </a:cxn>
                </a:cxnLst>
                <a:rect l="0" t="0" r="r" b="b"/>
                <a:pathLst>
                  <a:path w="21600" h="21600" extrusionOk="0">
                    <a:moveTo>
                      <a:pt x="14406" y="0"/>
                    </a:moveTo>
                    <a:lnTo>
                      <a:pt x="7189" y="0"/>
                    </a:lnTo>
                    <a:cubicBezTo>
                      <a:pt x="6635" y="0"/>
                      <a:pt x="6103" y="218"/>
                      <a:pt x="5712" y="614"/>
                    </a:cubicBezTo>
                    <a:lnTo>
                      <a:pt x="609" y="5715"/>
                    </a:lnTo>
                    <a:cubicBezTo>
                      <a:pt x="218" y="6106"/>
                      <a:pt x="0" y="6638"/>
                      <a:pt x="0" y="7192"/>
                    </a:cubicBezTo>
                    <a:lnTo>
                      <a:pt x="0" y="14408"/>
                    </a:lnTo>
                    <a:cubicBezTo>
                      <a:pt x="0" y="14962"/>
                      <a:pt x="218" y="15494"/>
                      <a:pt x="609" y="15885"/>
                    </a:cubicBezTo>
                    <a:lnTo>
                      <a:pt x="5712" y="20986"/>
                    </a:lnTo>
                    <a:cubicBezTo>
                      <a:pt x="6103" y="21377"/>
                      <a:pt x="6635" y="21600"/>
                      <a:pt x="7189" y="21600"/>
                    </a:cubicBezTo>
                    <a:lnTo>
                      <a:pt x="14406" y="21600"/>
                    </a:lnTo>
                    <a:cubicBezTo>
                      <a:pt x="14961" y="21600"/>
                      <a:pt x="15493" y="21382"/>
                      <a:pt x="15884" y="20986"/>
                    </a:cubicBezTo>
                    <a:lnTo>
                      <a:pt x="20986" y="15885"/>
                    </a:lnTo>
                    <a:cubicBezTo>
                      <a:pt x="21377" y="15494"/>
                      <a:pt x="21600" y="14962"/>
                      <a:pt x="21600" y="14408"/>
                    </a:cubicBezTo>
                    <a:lnTo>
                      <a:pt x="21600" y="7192"/>
                    </a:lnTo>
                    <a:cubicBezTo>
                      <a:pt x="21600" y="6638"/>
                      <a:pt x="21382" y="6106"/>
                      <a:pt x="20986" y="5715"/>
                    </a:cubicBezTo>
                    <a:lnTo>
                      <a:pt x="15884" y="614"/>
                    </a:lnTo>
                    <a:cubicBezTo>
                      <a:pt x="15488" y="218"/>
                      <a:pt x="14956" y="0"/>
                      <a:pt x="14406" y="0"/>
                    </a:cubicBezTo>
                    <a:close/>
                  </a:path>
                </a:pathLst>
              </a:custGeom>
              <a:solidFill>
                <a:schemeClr val="bg1">
                  <a:lumMod val="75000"/>
                </a:schemeClr>
              </a:solidFill>
              <a:ln w="12700">
                <a:miter lim="400000"/>
              </a:ln>
            </p:spPr>
            <p:txBody>
              <a:bodyPr lIns="251999" tIns="38100" rIns="251999" bIns="38100" anchor="ctr"/>
              <a:lstStyle/>
              <a:p>
                <a:pPr algn="ctr"/>
                <a:endParaRPr lang="en-US" sz="2800" b="1" noProof="1">
                  <a:solidFill>
                    <a:schemeClr val="tx1">
                      <a:lumMod val="65000"/>
                      <a:lumOff val="35000"/>
                    </a:schemeClr>
                  </a:solidFill>
                  <a:latin typeface="Quicksand" pitchFamily="2" charset="0"/>
                </a:endParaRPr>
              </a:p>
            </p:txBody>
          </p:sp>
          <p:pic>
            <p:nvPicPr>
              <p:cNvPr id="13" name="Graphic 12">
                <a:extLst>
                  <a:ext uri="{FF2B5EF4-FFF2-40B4-BE49-F238E27FC236}">
                    <a16:creationId xmlns:a16="http://schemas.microsoft.com/office/drawing/2014/main" id="{89451918-288F-4F46-814F-7CBC89A4D5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192404" y="2992484"/>
                <a:ext cx="399798" cy="399798"/>
              </a:xfrm>
              <a:prstGeom prst="rect">
                <a:avLst/>
              </a:prstGeom>
            </p:spPr>
          </p:pic>
          <p:pic>
            <p:nvPicPr>
              <p:cNvPr id="14" name="Graphic 13">
                <a:extLst>
                  <a:ext uri="{FF2B5EF4-FFF2-40B4-BE49-F238E27FC236}">
                    <a16:creationId xmlns:a16="http://schemas.microsoft.com/office/drawing/2014/main" id="{1D62615C-A4FA-40B0-ACD4-5EAA356AF9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295505" y="2068514"/>
                <a:ext cx="399798" cy="399798"/>
              </a:xfrm>
              <a:prstGeom prst="rect">
                <a:avLst/>
              </a:prstGeom>
            </p:spPr>
          </p:pic>
          <p:pic>
            <p:nvPicPr>
              <p:cNvPr id="15" name="Graphic 14">
                <a:extLst>
                  <a:ext uri="{FF2B5EF4-FFF2-40B4-BE49-F238E27FC236}">
                    <a16:creationId xmlns:a16="http://schemas.microsoft.com/office/drawing/2014/main" id="{3D7FF914-ECE3-4173-BC06-4C059CAA45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140464" y="4436227"/>
                <a:ext cx="399798" cy="399798"/>
              </a:xfrm>
              <a:prstGeom prst="rect">
                <a:avLst/>
              </a:prstGeom>
            </p:spPr>
          </p:pic>
          <p:pic>
            <p:nvPicPr>
              <p:cNvPr id="16" name="Graphic 15">
                <a:extLst>
                  <a:ext uri="{FF2B5EF4-FFF2-40B4-BE49-F238E27FC236}">
                    <a16:creationId xmlns:a16="http://schemas.microsoft.com/office/drawing/2014/main" id="{16995386-F1D4-42C8-94FA-675249B994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719374" y="2112790"/>
                <a:ext cx="399798" cy="399798"/>
              </a:xfrm>
              <a:prstGeom prst="rect">
                <a:avLst/>
              </a:prstGeom>
            </p:spPr>
          </p:pic>
          <p:pic>
            <p:nvPicPr>
              <p:cNvPr id="17" name="Graphic 16">
                <a:extLst>
                  <a:ext uri="{FF2B5EF4-FFF2-40B4-BE49-F238E27FC236}">
                    <a16:creationId xmlns:a16="http://schemas.microsoft.com/office/drawing/2014/main" id="{C5A5E01B-142B-41BF-AA43-AFB95C8AED1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7659602" y="3259159"/>
                <a:ext cx="399798" cy="399798"/>
              </a:xfrm>
              <a:prstGeom prst="rect">
                <a:avLst/>
              </a:prstGeom>
            </p:spPr>
          </p:pic>
          <p:pic>
            <p:nvPicPr>
              <p:cNvPr id="18" name="Graphic 17">
                <a:extLst>
                  <a:ext uri="{FF2B5EF4-FFF2-40B4-BE49-F238E27FC236}">
                    <a16:creationId xmlns:a16="http://schemas.microsoft.com/office/drawing/2014/main" id="{7B2553E6-E2D7-41E0-9B49-E8DE8D6FC31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6507019" y="5631521"/>
                <a:ext cx="399798" cy="399798"/>
              </a:xfrm>
              <a:prstGeom prst="rect">
                <a:avLst/>
              </a:prstGeom>
            </p:spPr>
          </p:pic>
          <p:pic>
            <p:nvPicPr>
              <p:cNvPr id="19" name="Graphic 18" descr="Escudo estrutura de tópicos">
                <a:extLst>
                  <a:ext uri="{FF2B5EF4-FFF2-40B4-BE49-F238E27FC236}">
                    <a16:creationId xmlns:a16="http://schemas.microsoft.com/office/drawing/2014/main" id="{CCC57845-C976-4DB6-AD55-DCB5858A914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602452" y="4668507"/>
                <a:ext cx="399798" cy="399798"/>
              </a:xfrm>
              <a:prstGeom prst="rect">
                <a:avLst/>
              </a:prstGeom>
            </p:spPr>
          </p:pic>
          <p:pic>
            <p:nvPicPr>
              <p:cNvPr id="20" name="Graphic 19">
                <a:extLst>
                  <a:ext uri="{FF2B5EF4-FFF2-40B4-BE49-F238E27FC236}">
                    <a16:creationId xmlns:a16="http://schemas.microsoft.com/office/drawing/2014/main" id="{BBAB05AD-DA6E-48E9-88C6-31A4ADA8DC0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5062793" y="5567477"/>
                <a:ext cx="399798" cy="399798"/>
              </a:xfrm>
              <a:prstGeom prst="rect">
                <a:avLst/>
              </a:prstGeom>
            </p:spPr>
          </p:pic>
          <p:pic>
            <p:nvPicPr>
              <p:cNvPr id="45" name="Imagem 44">
                <a:extLst>
                  <a:ext uri="{FF2B5EF4-FFF2-40B4-BE49-F238E27FC236}">
                    <a16:creationId xmlns:a16="http://schemas.microsoft.com/office/drawing/2014/main" id="{ACB1F417-72B1-42F7-BC5E-6BF6C7A5EE2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5620576" y="3562054"/>
                <a:ext cx="973510" cy="944450"/>
              </a:xfrm>
              <a:prstGeom prst="rect">
                <a:avLst/>
              </a:prstGeom>
            </p:spPr>
          </p:pic>
        </p:grpSp>
      </p:grpSp>
    </p:spTree>
    <p:extLst>
      <p:ext uri="{BB962C8B-B14F-4D97-AF65-F5344CB8AC3E}">
        <p14:creationId xmlns:p14="http://schemas.microsoft.com/office/powerpoint/2010/main" val="334805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4473D1-BF7B-4771-8FB6-B7DBEE347834}"/>
              </a:ext>
            </a:extLst>
          </p:cNvPr>
          <p:cNvSpPr>
            <a:spLocks noGrp="1"/>
          </p:cNvSpPr>
          <p:nvPr>
            <p:ph type="title"/>
          </p:nvPr>
        </p:nvSpPr>
        <p:spPr/>
        <p:txBody>
          <a:bodyPr/>
          <a:lstStyle/>
          <a:p>
            <a:r>
              <a:rPr lang="pt-BR" dirty="0"/>
              <a:t>Arquitetura tecnológica</a:t>
            </a:r>
          </a:p>
        </p:txBody>
      </p:sp>
      <p:sp>
        <p:nvSpPr>
          <p:cNvPr id="3" name="Subtítulo 2">
            <a:extLst>
              <a:ext uri="{FF2B5EF4-FFF2-40B4-BE49-F238E27FC236}">
                <a16:creationId xmlns:a16="http://schemas.microsoft.com/office/drawing/2014/main" id="{D63DFBD1-FD3C-4150-A670-929AE5D42D8E}"/>
              </a:ext>
            </a:extLst>
          </p:cNvPr>
          <p:cNvSpPr>
            <a:spLocks noGrp="1"/>
          </p:cNvSpPr>
          <p:nvPr>
            <p:ph type="subTitle" idx="1"/>
          </p:nvPr>
        </p:nvSpPr>
        <p:spPr/>
        <p:txBody>
          <a:bodyPr>
            <a:normAutofit fontScale="92500" lnSpcReduction="10000"/>
          </a:bodyPr>
          <a:lstStyle/>
          <a:p>
            <a:r>
              <a:rPr lang="pt-BR" dirty="0"/>
              <a:t>Principais dimensões</a:t>
            </a:r>
          </a:p>
        </p:txBody>
      </p:sp>
      <p:grpSp>
        <p:nvGrpSpPr>
          <p:cNvPr id="4" name="Agrupar 3">
            <a:extLst>
              <a:ext uri="{FF2B5EF4-FFF2-40B4-BE49-F238E27FC236}">
                <a16:creationId xmlns:a16="http://schemas.microsoft.com/office/drawing/2014/main" id="{D772B34F-5643-41C3-B506-5804F6834A1A}"/>
              </a:ext>
            </a:extLst>
          </p:cNvPr>
          <p:cNvGrpSpPr/>
          <p:nvPr/>
        </p:nvGrpSpPr>
        <p:grpSpPr>
          <a:xfrm>
            <a:off x="143469" y="1978654"/>
            <a:ext cx="11801574" cy="4290007"/>
            <a:chOff x="104848" y="1657563"/>
            <a:chExt cx="11801574" cy="4290007"/>
          </a:xfrm>
        </p:grpSpPr>
        <p:sp>
          <p:nvSpPr>
            <p:cNvPr id="75" name="Shape">
              <a:extLst>
                <a:ext uri="{FF2B5EF4-FFF2-40B4-BE49-F238E27FC236}">
                  <a16:creationId xmlns:a16="http://schemas.microsoft.com/office/drawing/2014/main" id="{3F0C2CD3-AAC5-416C-9463-F33E7108ADA1}"/>
                </a:ext>
              </a:extLst>
            </p:cNvPr>
            <p:cNvSpPr/>
            <p:nvPr/>
          </p:nvSpPr>
          <p:spPr>
            <a:xfrm rot="2700000">
              <a:off x="6173780" y="3704089"/>
              <a:ext cx="1877964" cy="2266541"/>
            </a:xfrm>
            <a:custGeom>
              <a:avLst/>
              <a:gdLst/>
              <a:ahLst/>
              <a:cxnLst>
                <a:cxn ang="0">
                  <a:pos x="wd2" y="hd2"/>
                </a:cxn>
                <a:cxn ang="5400000">
                  <a:pos x="wd2" y="hd2"/>
                </a:cxn>
                <a:cxn ang="10800000">
                  <a:pos x="wd2" y="hd2"/>
                </a:cxn>
                <a:cxn ang="16200000">
                  <a:pos x="wd2" y="hd2"/>
                </a:cxn>
              </a:cxnLst>
              <a:rect l="0" t="0" r="r" b="b"/>
              <a:pathLst>
                <a:path w="20555" h="21600" extrusionOk="0">
                  <a:moveTo>
                    <a:pt x="0" y="7424"/>
                  </a:moveTo>
                  <a:lnTo>
                    <a:pt x="2152" y="8767"/>
                  </a:lnTo>
                  <a:cubicBezTo>
                    <a:pt x="3735" y="9757"/>
                    <a:pt x="3735" y="11808"/>
                    <a:pt x="2152" y="12797"/>
                  </a:cubicBezTo>
                  <a:lnTo>
                    <a:pt x="0" y="14141"/>
                  </a:lnTo>
                  <a:lnTo>
                    <a:pt x="8567" y="21600"/>
                  </a:lnTo>
                  <a:lnTo>
                    <a:pt x="17418" y="16120"/>
                  </a:lnTo>
                  <a:cubicBezTo>
                    <a:pt x="21600" y="13504"/>
                    <a:pt x="21600" y="8096"/>
                    <a:pt x="17418" y="5480"/>
                  </a:cubicBezTo>
                  <a:lnTo>
                    <a:pt x="8567" y="0"/>
                  </a:lnTo>
                  <a:lnTo>
                    <a:pt x="0" y="7424"/>
                  </a:lnTo>
                  <a:close/>
                </a:path>
              </a:pathLst>
            </a:custGeom>
            <a:solidFill>
              <a:schemeClr val="bg2">
                <a:lumMod val="90000"/>
              </a:schemeClr>
            </a:solidFill>
            <a:ln w="12700">
              <a:miter lim="400000"/>
            </a:ln>
          </p:spPr>
          <p:txBody>
            <a:bodyPr lIns="38100" tIns="38100" rIns="38100" bIns="38100" anchor="ctr"/>
            <a:lstStyle/>
            <a:p>
              <a:pPr>
                <a:defRPr sz="3000">
                  <a:solidFill>
                    <a:srgbClr val="FFFFFF"/>
                  </a:solidFill>
                </a:defRPr>
              </a:pPr>
              <a:endParaRPr lang="pt-BR">
                <a:latin typeface="Quicksand" pitchFamily="2" charset="0"/>
              </a:endParaRPr>
            </a:p>
          </p:txBody>
        </p:sp>
        <p:sp>
          <p:nvSpPr>
            <p:cNvPr id="76" name="Shape">
              <a:extLst>
                <a:ext uri="{FF2B5EF4-FFF2-40B4-BE49-F238E27FC236}">
                  <a16:creationId xmlns:a16="http://schemas.microsoft.com/office/drawing/2014/main" id="{F46CA1E1-9C39-4142-9DEC-C2060153F398}"/>
                </a:ext>
              </a:extLst>
            </p:cNvPr>
            <p:cNvSpPr/>
            <p:nvPr/>
          </p:nvSpPr>
          <p:spPr>
            <a:xfrm rot="2700000">
              <a:off x="5991405" y="1853708"/>
              <a:ext cx="2270257" cy="1877967"/>
            </a:xfrm>
            <a:custGeom>
              <a:avLst/>
              <a:gdLst/>
              <a:ahLst/>
              <a:cxnLst>
                <a:cxn ang="0">
                  <a:pos x="wd2" y="hd2"/>
                </a:cxn>
                <a:cxn ang="5400000">
                  <a:pos x="wd2" y="hd2"/>
                </a:cxn>
                <a:cxn ang="10800000">
                  <a:pos x="wd2" y="hd2"/>
                </a:cxn>
                <a:cxn ang="16200000">
                  <a:pos x="wd2" y="hd2"/>
                </a:cxn>
              </a:cxnLst>
              <a:rect l="0" t="0" r="r" b="b"/>
              <a:pathLst>
                <a:path w="21600" h="20555" extrusionOk="0">
                  <a:moveTo>
                    <a:pt x="0" y="11988"/>
                  </a:moveTo>
                  <a:lnTo>
                    <a:pt x="7447" y="20555"/>
                  </a:lnTo>
                  <a:lnTo>
                    <a:pt x="8788" y="18403"/>
                  </a:lnTo>
                  <a:cubicBezTo>
                    <a:pt x="9776" y="16820"/>
                    <a:pt x="11824" y="16820"/>
                    <a:pt x="12812" y="18403"/>
                  </a:cubicBezTo>
                  <a:lnTo>
                    <a:pt x="14153" y="20555"/>
                  </a:lnTo>
                  <a:lnTo>
                    <a:pt x="21600" y="11988"/>
                  </a:lnTo>
                  <a:lnTo>
                    <a:pt x="16129" y="3137"/>
                  </a:lnTo>
                  <a:cubicBezTo>
                    <a:pt x="13518" y="-1045"/>
                    <a:pt x="8118" y="-1045"/>
                    <a:pt x="5506" y="3137"/>
                  </a:cubicBezTo>
                  <a:lnTo>
                    <a:pt x="0" y="11988"/>
                  </a:lnTo>
                  <a:close/>
                </a:path>
              </a:pathLst>
            </a:custGeom>
            <a:solidFill>
              <a:schemeClr val="bg2">
                <a:lumMod val="90000"/>
              </a:schemeClr>
            </a:solidFill>
            <a:ln w="12700">
              <a:miter lim="400000"/>
            </a:ln>
          </p:spPr>
          <p:txBody>
            <a:bodyPr lIns="38100" tIns="38100" rIns="38100" bIns="38100" anchor="ctr"/>
            <a:lstStyle/>
            <a:p>
              <a:pPr>
                <a:defRPr sz="3000">
                  <a:solidFill>
                    <a:srgbClr val="FFFFFF"/>
                  </a:solidFill>
                </a:defRPr>
              </a:pPr>
              <a:endParaRPr lang="pt-BR">
                <a:latin typeface="Quicksand" pitchFamily="2" charset="0"/>
              </a:endParaRPr>
            </a:p>
          </p:txBody>
        </p:sp>
        <p:sp>
          <p:nvSpPr>
            <p:cNvPr id="77" name="Shape">
              <a:extLst>
                <a:ext uri="{FF2B5EF4-FFF2-40B4-BE49-F238E27FC236}">
                  <a16:creationId xmlns:a16="http://schemas.microsoft.com/office/drawing/2014/main" id="{AE586813-842F-475D-B57A-4DDD12ECB88D}"/>
                </a:ext>
              </a:extLst>
            </p:cNvPr>
            <p:cNvSpPr/>
            <p:nvPr/>
          </p:nvSpPr>
          <p:spPr>
            <a:xfrm rot="2700000">
              <a:off x="4127800" y="1658109"/>
              <a:ext cx="1877964" cy="2266541"/>
            </a:xfrm>
            <a:custGeom>
              <a:avLst/>
              <a:gdLst/>
              <a:ahLst/>
              <a:cxnLst>
                <a:cxn ang="0">
                  <a:pos x="wd2" y="hd2"/>
                </a:cxn>
                <a:cxn ang="5400000">
                  <a:pos x="wd2" y="hd2"/>
                </a:cxn>
                <a:cxn ang="10800000">
                  <a:pos x="wd2" y="hd2"/>
                </a:cxn>
                <a:cxn ang="16200000">
                  <a:pos x="wd2" y="hd2"/>
                </a:cxn>
              </a:cxnLst>
              <a:rect l="0" t="0" r="r" b="b"/>
              <a:pathLst>
                <a:path w="20555" h="21600" extrusionOk="0">
                  <a:moveTo>
                    <a:pt x="20555" y="14176"/>
                  </a:moveTo>
                  <a:lnTo>
                    <a:pt x="18403" y="12833"/>
                  </a:lnTo>
                  <a:cubicBezTo>
                    <a:pt x="16820" y="11843"/>
                    <a:pt x="16820" y="9792"/>
                    <a:pt x="18403" y="8803"/>
                  </a:cubicBezTo>
                  <a:lnTo>
                    <a:pt x="20555" y="7459"/>
                  </a:lnTo>
                  <a:lnTo>
                    <a:pt x="11988" y="0"/>
                  </a:lnTo>
                  <a:lnTo>
                    <a:pt x="3137" y="5480"/>
                  </a:lnTo>
                  <a:cubicBezTo>
                    <a:pt x="-1045" y="8096"/>
                    <a:pt x="-1045" y="13504"/>
                    <a:pt x="3137" y="16120"/>
                  </a:cubicBezTo>
                  <a:lnTo>
                    <a:pt x="11988" y="21600"/>
                  </a:lnTo>
                  <a:lnTo>
                    <a:pt x="20555" y="14176"/>
                  </a:lnTo>
                  <a:close/>
                </a:path>
              </a:pathLst>
            </a:custGeom>
            <a:solidFill>
              <a:schemeClr val="bg2">
                <a:lumMod val="90000"/>
              </a:schemeClr>
            </a:solidFill>
            <a:ln w="12700">
              <a:miter lim="400000"/>
            </a:ln>
          </p:spPr>
          <p:txBody>
            <a:bodyPr lIns="38100" tIns="38100" rIns="38100" bIns="38100" anchor="ctr"/>
            <a:lstStyle/>
            <a:p>
              <a:pPr>
                <a:defRPr sz="3000">
                  <a:solidFill>
                    <a:srgbClr val="FFFFFF"/>
                  </a:solidFill>
                </a:defRPr>
              </a:pPr>
              <a:endParaRPr lang="pt-BR">
                <a:latin typeface="Quicksand" pitchFamily="2" charset="0"/>
              </a:endParaRPr>
            </a:p>
          </p:txBody>
        </p:sp>
        <p:sp>
          <p:nvSpPr>
            <p:cNvPr id="78" name="Shape">
              <a:extLst>
                <a:ext uri="{FF2B5EF4-FFF2-40B4-BE49-F238E27FC236}">
                  <a16:creationId xmlns:a16="http://schemas.microsoft.com/office/drawing/2014/main" id="{5207477C-4ADB-4E44-B3A7-BA77ABC428DD}"/>
                </a:ext>
              </a:extLst>
            </p:cNvPr>
            <p:cNvSpPr/>
            <p:nvPr/>
          </p:nvSpPr>
          <p:spPr>
            <a:xfrm rot="2700000">
              <a:off x="3919193" y="3873460"/>
              <a:ext cx="2270257" cy="1877964"/>
            </a:xfrm>
            <a:custGeom>
              <a:avLst/>
              <a:gdLst/>
              <a:ahLst/>
              <a:cxnLst>
                <a:cxn ang="0">
                  <a:pos x="wd2" y="hd2"/>
                </a:cxn>
                <a:cxn ang="5400000">
                  <a:pos x="wd2" y="hd2"/>
                </a:cxn>
                <a:cxn ang="10800000">
                  <a:pos x="wd2" y="hd2"/>
                </a:cxn>
                <a:cxn ang="16200000">
                  <a:pos x="wd2" y="hd2"/>
                </a:cxn>
              </a:cxnLst>
              <a:rect l="0" t="0" r="r" b="b"/>
              <a:pathLst>
                <a:path w="21600" h="20555" extrusionOk="0">
                  <a:moveTo>
                    <a:pt x="21600" y="8567"/>
                  </a:moveTo>
                  <a:lnTo>
                    <a:pt x="14153" y="0"/>
                  </a:lnTo>
                  <a:lnTo>
                    <a:pt x="12812" y="2152"/>
                  </a:lnTo>
                  <a:cubicBezTo>
                    <a:pt x="11824" y="3735"/>
                    <a:pt x="9776" y="3735"/>
                    <a:pt x="8788" y="2152"/>
                  </a:cubicBezTo>
                  <a:lnTo>
                    <a:pt x="7447" y="0"/>
                  </a:lnTo>
                  <a:lnTo>
                    <a:pt x="0" y="8567"/>
                  </a:lnTo>
                  <a:lnTo>
                    <a:pt x="5471" y="17418"/>
                  </a:lnTo>
                  <a:cubicBezTo>
                    <a:pt x="8082" y="21600"/>
                    <a:pt x="13482" y="21600"/>
                    <a:pt x="16094" y="17418"/>
                  </a:cubicBezTo>
                  <a:lnTo>
                    <a:pt x="21600" y="8567"/>
                  </a:lnTo>
                  <a:close/>
                </a:path>
              </a:pathLst>
            </a:custGeom>
            <a:solidFill>
              <a:schemeClr val="bg2">
                <a:lumMod val="90000"/>
              </a:schemeClr>
            </a:solidFill>
            <a:ln w="12700">
              <a:miter lim="400000"/>
            </a:ln>
          </p:spPr>
          <p:txBody>
            <a:bodyPr lIns="38100" tIns="38100" rIns="38100" bIns="38100" anchor="ctr"/>
            <a:lstStyle/>
            <a:p>
              <a:pPr>
                <a:defRPr sz="3000">
                  <a:solidFill>
                    <a:srgbClr val="FFFFFF"/>
                  </a:solidFill>
                </a:defRPr>
              </a:pPr>
              <a:endParaRPr lang="pt-BR">
                <a:latin typeface="Quicksand" pitchFamily="2" charset="0"/>
              </a:endParaRPr>
            </a:p>
          </p:txBody>
        </p:sp>
        <p:pic>
          <p:nvPicPr>
            <p:cNvPr id="79" name="Graphic 11" descr="Conectado desconectado com preenchimento sólido">
              <a:extLst>
                <a:ext uri="{FF2B5EF4-FFF2-40B4-BE49-F238E27FC236}">
                  <a16:creationId xmlns:a16="http://schemas.microsoft.com/office/drawing/2014/main" id="{7483C3D8-5A95-4232-ABDD-70F439A04A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405407" y="2117546"/>
              <a:ext cx="878465" cy="878465"/>
            </a:xfrm>
            <a:prstGeom prst="rect">
              <a:avLst/>
            </a:prstGeom>
            <a:effectLst>
              <a:outerShdw blurRad="50800" dist="38100" dir="2700000" algn="tl" rotWithShape="0">
                <a:prstClr val="black">
                  <a:alpha val="40000"/>
                </a:prstClr>
              </a:outerShdw>
            </a:effectLst>
          </p:spPr>
        </p:pic>
        <p:pic>
          <p:nvPicPr>
            <p:cNvPr id="80" name="Graphic 12">
              <a:extLst>
                <a:ext uri="{FF2B5EF4-FFF2-40B4-BE49-F238E27FC236}">
                  <a16:creationId xmlns:a16="http://schemas.microsoft.com/office/drawing/2014/main" id="{CC9B42DC-D7BB-41DF-88C0-F87A26CAA7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874252" y="4586392"/>
              <a:ext cx="878465" cy="878465"/>
            </a:xfrm>
            <a:prstGeom prst="rect">
              <a:avLst/>
            </a:prstGeom>
            <a:effectLst>
              <a:outerShdw blurRad="50800" dist="38100" dir="2700000" algn="tl" rotWithShape="0">
                <a:prstClr val="black">
                  <a:alpha val="40000"/>
                </a:prstClr>
              </a:outerShdw>
            </a:effectLst>
          </p:spPr>
        </p:pic>
        <p:pic>
          <p:nvPicPr>
            <p:cNvPr id="81" name="Graphic 13" descr="Cronômetro 25% com preenchimento sólido">
              <a:extLst>
                <a:ext uri="{FF2B5EF4-FFF2-40B4-BE49-F238E27FC236}">
                  <a16:creationId xmlns:a16="http://schemas.microsoft.com/office/drawing/2014/main" id="{19E322FE-36FD-41ED-8112-F17D4758C74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397364" y="4628312"/>
              <a:ext cx="878465" cy="878465"/>
            </a:xfrm>
            <a:prstGeom prst="rect">
              <a:avLst/>
            </a:prstGeom>
            <a:effectLst>
              <a:outerShdw blurRad="50800" dist="38100" dir="2700000" algn="tl" rotWithShape="0">
                <a:prstClr val="black">
                  <a:alpha val="40000"/>
                </a:prstClr>
              </a:outerShdw>
            </a:effectLst>
          </p:spPr>
        </p:pic>
        <p:pic>
          <p:nvPicPr>
            <p:cNvPr id="82" name="Graphic 14">
              <a:extLst>
                <a:ext uri="{FF2B5EF4-FFF2-40B4-BE49-F238E27FC236}">
                  <a16:creationId xmlns:a16="http://schemas.microsoft.com/office/drawing/2014/main" id="{06405491-3467-41D9-B4C2-511C54DCB1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911819" y="2113858"/>
              <a:ext cx="878465" cy="878465"/>
            </a:xfrm>
            <a:prstGeom prst="rect">
              <a:avLst/>
            </a:prstGeom>
            <a:effectLst>
              <a:outerShdw blurRad="50800" dist="38100" dir="2700000" algn="tl" rotWithShape="0">
                <a:prstClr val="black">
                  <a:alpha val="40000"/>
                </a:prstClr>
              </a:outerShdw>
            </a:effectLst>
          </p:spPr>
        </p:pic>
        <p:pic>
          <p:nvPicPr>
            <p:cNvPr id="83" name="Graphic 15">
              <a:extLst>
                <a:ext uri="{FF2B5EF4-FFF2-40B4-BE49-F238E27FC236}">
                  <a16:creationId xmlns:a16="http://schemas.microsoft.com/office/drawing/2014/main" id="{64C8CEEA-D812-4581-8CB8-403410D2812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5632365" y="3358342"/>
              <a:ext cx="927274" cy="899594"/>
            </a:xfrm>
            <a:prstGeom prst="rect">
              <a:avLst/>
            </a:prstGeom>
          </p:spPr>
        </p:pic>
        <p:sp>
          <p:nvSpPr>
            <p:cNvPr id="84" name="Freeform: Shape 17">
              <a:extLst>
                <a:ext uri="{FF2B5EF4-FFF2-40B4-BE49-F238E27FC236}">
                  <a16:creationId xmlns:a16="http://schemas.microsoft.com/office/drawing/2014/main" id="{1CB4A150-DC5E-478B-984B-9040B0DABB00}"/>
                </a:ext>
              </a:extLst>
            </p:cNvPr>
            <p:cNvSpPr/>
            <p:nvPr/>
          </p:nvSpPr>
          <p:spPr>
            <a:xfrm rot="2700000">
              <a:off x="5135498" y="2432724"/>
              <a:ext cx="700430" cy="1544734"/>
            </a:xfrm>
            <a:custGeom>
              <a:avLst/>
              <a:gdLst>
                <a:gd name="connsiteX0" fmla="*/ 274944 w 700430"/>
                <a:gd name="connsiteY0" fmla="*/ 0 h 1544734"/>
                <a:gd name="connsiteX1" fmla="*/ 700430 w 700430"/>
                <a:gd name="connsiteY1" fmla="*/ 425478 h 1544734"/>
                <a:gd name="connsiteX2" fmla="*/ 503817 w 700430"/>
                <a:gd name="connsiteY2" fmla="*/ 566508 h 1544734"/>
                <a:gd name="connsiteX3" fmla="*/ 503817 w 700430"/>
                <a:gd name="connsiteY3" fmla="*/ 989385 h 1544734"/>
                <a:gd name="connsiteX4" fmla="*/ 700430 w 700430"/>
                <a:gd name="connsiteY4" fmla="*/ 1130310 h 1544734"/>
                <a:gd name="connsiteX5" fmla="*/ 284044 w 700430"/>
                <a:gd name="connsiteY5" fmla="*/ 1544734 h 1544734"/>
                <a:gd name="connsiteX6" fmla="*/ 275889 w 700430"/>
                <a:gd name="connsiteY6" fmla="*/ 1535761 h 1544734"/>
                <a:gd name="connsiteX7" fmla="*/ 0 w 700430"/>
                <a:gd name="connsiteY7" fmla="*/ 767249 h 1544734"/>
                <a:gd name="connsiteX8" fmla="*/ 206338 w 700430"/>
                <a:gd name="connsiteY8" fmla="*/ 91747 h 154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430" h="1544734">
                  <a:moveTo>
                    <a:pt x="274944" y="0"/>
                  </a:moveTo>
                  <a:lnTo>
                    <a:pt x="700430" y="425478"/>
                  </a:lnTo>
                  <a:lnTo>
                    <a:pt x="503817" y="566508"/>
                  </a:lnTo>
                  <a:cubicBezTo>
                    <a:pt x="359190" y="670286"/>
                    <a:pt x="359190" y="885502"/>
                    <a:pt x="503817" y="989385"/>
                  </a:cubicBezTo>
                  <a:lnTo>
                    <a:pt x="700430" y="1130310"/>
                  </a:lnTo>
                  <a:lnTo>
                    <a:pt x="284044" y="1544734"/>
                  </a:lnTo>
                  <a:lnTo>
                    <a:pt x="275889" y="1535761"/>
                  </a:lnTo>
                  <a:cubicBezTo>
                    <a:pt x="103535" y="1326917"/>
                    <a:pt x="0" y="1059174"/>
                    <a:pt x="0" y="767249"/>
                  </a:cubicBezTo>
                  <a:cubicBezTo>
                    <a:pt x="0" y="517028"/>
                    <a:pt x="76067" y="284573"/>
                    <a:pt x="206338" y="91747"/>
                  </a:cubicBezTo>
                  <a:close/>
                </a:path>
              </a:pathLst>
            </a:custGeom>
            <a:solidFill>
              <a:srgbClr val="7030A0"/>
            </a:solidFill>
            <a:ln w="12700">
              <a:miter lim="400000"/>
            </a:ln>
          </p:spPr>
          <p:txBody>
            <a:bodyPr lIns="38100" tIns="38100" rIns="251999" bIns="38100" anchor="ctr"/>
            <a:lstStyle/>
            <a:p>
              <a:pPr algn="ctr"/>
              <a:endParaRPr lang="pt-BR" sz="1600" b="1">
                <a:solidFill>
                  <a:schemeClr val="tx1">
                    <a:lumMod val="85000"/>
                    <a:lumOff val="15000"/>
                  </a:schemeClr>
                </a:solidFill>
                <a:latin typeface="Quicksand" pitchFamily="2" charset="0"/>
              </a:endParaRPr>
            </a:p>
          </p:txBody>
        </p:sp>
        <p:sp>
          <p:nvSpPr>
            <p:cNvPr id="85" name="Freeform: Shape 18">
              <a:extLst>
                <a:ext uri="{FF2B5EF4-FFF2-40B4-BE49-F238E27FC236}">
                  <a16:creationId xmlns:a16="http://schemas.microsoft.com/office/drawing/2014/main" id="{8DD6F62B-C4D0-4E37-A08A-CBFCB6FD684E}"/>
                </a:ext>
              </a:extLst>
            </p:cNvPr>
            <p:cNvSpPr/>
            <p:nvPr/>
          </p:nvSpPr>
          <p:spPr>
            <a:xfrm rot="2700000">
              <a:off x="5933774" y="2855245"/>
              <a:ext cx="1545770" cy="700431"/>
            </a:xfrm>
            <a:custGeom>
              <a:avLst/>
              <a:gdLst>
                <a:gd name="connsiteX0" fmla="*/ 767244 w 1545770"/>
                <a:gd name="connsiteY0" fmla="*/ 0 h 700431"/>
                <a:gd name="connsiteX1" fmla="*/ 1535756 w 1545770"/>
                <a:gd name="connsiteY1" fmla="*/ 275888 h 700431"/>
                <a:gd name="connsiteX2" fmla="*/ 1545770 w 1545770"/>
                <a:gd name="connsiteY2" fmla="*/ 284990 h 700431"/>
                <a:gd name="connsiteX3" fmla="*/ 1130325 w 1545770"/>
                <a:gd name="connsiteY3" fmla="*/ 700431 h 700431"/>
                <a:gd name="connsiteX4" fmla="*/ 989380 w 1545770"/>
                <a:gd name="connsiteY4" fmla="*/ 503818 h 700431"/>
                <a:gd name="connsiteX5" fmla="*/ 566439 w 1545770"/>
                <a:gd name="connsiteY5" fmla="*/ 503818 h 700431"/>
                <a:gd name="connsiteX6" fmla="*/ 425494 w 1545770"/>
                <a:gd name="connsiteY6" fmla="*/ 700431 h 700431"/>
                <a:gd name="connsiteX7" fmla="*/ 0 w 1545770"/>
                <a:gd name="connsiteY7" fmla="*/ 274941 h 700431"/>
                <a:gd name="connsiteX8" fmla="*/ 91742 w 1545770"/>
                <a:gd name="connsiteY8" fmla="*/ 206337 h 700431"/>
                <a:gd name="connsiteX9" fmla="*/ 767244 w 1545770"/>
                <a:gd name="connsiteY9" fmla="*/ 0 h 7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5770" h="700431">
                  <a:moveTo>
                    <a:pt x="767244" y="0"/>
                  </a:moveTo>
                  <a:cubicBezTo>
                    <a:pt x="1059169" y="0"/>
                    <a:pt x="1326912" y="103535"/>
                    <a:pt x="1535756" y="275888"/>
                  </a:cubicBezTo>
                  <a:lnTo>
                    <a:pt x="1545770" y="284990"/>
                  </a:lnTo>
                  <a:lnTo>
                    <a:pt x="1130325" y="700431"/>
                  </a:lnTo>
                  <a:lnTo>
                    <a:pt x="989380" y="503818"/>
                  </a:lnTo>
                  <a:cubicBezTo>
                    <a:pt x="885537" y="359190"/>
                    <a:pt x="670283" y="359190"/>
                    <a:pt x="566439" y="503818"/>
                  </a:cubicBezTo>
                  <a:lnTo>
                    <a:pt x="425494" y="700431"/>
                  </a:lnTo>
                  <a:lnTo>
                    <a:pt x="0" y="274941"/>
                  </a:lnTo>
                  <a:lnTo>
                    <a:pt x="91742" y="206337"/>
                  </a:lnTo>
                  <a:cubicBezTo>
                    <a:pt x="284568" y="76067"/>
                    <a:pt x="517023" y="0"/>
                    <a:pt x="767244" y="0"/>
                  </a:cubicBezTo>
                  <a:close/>
                </a:path>
              </a:pathLst>
            </a:custGeom>
            <a:solidFill>
              <a:schemeClr val="accent5"/>
            </a:solidFill>
            <a:ln w="12700">
              <a:miter lim="400000"/>
            </a:ln>
          </p:spPr>
          <p:txBody>
            <a:bodyPr lIns="38100" tIns="38100" rIns="38100" bIns="251999" anchor="ctr"/>
            <a:lstStyle/>
            <a:p>
              <a:pPr algn="ctr"/>
              <a:endParaRPr lang="pt-BR" sz="1600" b="1">
                <a:solidFill>
                  <a:schemeClr val="bg1"/>
                </a:solidFill>
                <a:latin typeface="Quicksand" pitchFamily="2" charset="0"/>
              </a:endParaRPr>
            </a:p>
          </p:txBody>
        </p:sp>
        <p:sp>
          <p:nvSpPr>
            <p:cNvPr id="86" name="Freeform: Shape 19">
              <a:extLst>
                <a:ext uri="{FF2B5EF4-FFF2-40B4-BE49-F238E27FC236}">
                  <a16:creationId xmlns:a16="http://schemas.microsoft.com/office/drawing/2014/main" id="{0F457671-B63F-4BF1-85F7-CD819BE58DFB}"/>
                </a:ext>
              </a:extLst>
            </p:cNvPr>
            <p:cNvSpPr/>
            <p:nvPr/>
          </p:nvSpPr>
          <p:spPr>
            <a:xfrm rot="2700000">
              <a:off x="6349494" y="3645374"/>
              <a:ext cx="700431" cy="1544795"/>
            </a:xfrm>
            <a:custGeom>
              <a:avLst/>
              <a:gdLst>
                <a:gd name="connsiteX0" fmla="*/ 424768 w 700431"/>
                <a:gd name="connsiteY0" fmla="*/ 0 h 1544795"/>
                <a:gd name="connsiteX1" fmla="*/ 494094 w 700431"/>
                <a:gd name="connsiteY1" fmla="*/ 92708 h 1544795"/>
                <a:gd name="connsiteX2" fmla="*/ 700431 w 700431"/>
                <a:gd name="connsiteY2" fmla="*/ 768210 h 1544795"/>
                <a:gd name="connsiteX3" fmla="*/ 424543 w 700431"/>
                <a:gd name="connsiteY3" fmla="*/ 1536722 h 1544795"/>
                <a:gd name="connsiteX4" fmla="*/ 417205 w 700431"/>
                <a:gd name="connsiteY4" fmla="*/ 1544795 h 1544795"/>
                <a:gd name="connsiteX5" fmla="*/ 0 w 700431"/>
                <a:gd name="connsiteY5" fmla="*/ 1127598 h 1544795"/>
                <a:gd name="connsiteX6" fmla="*/ 196613 w 700431"/>
                <a:gd name="connsiteY6" fmla="*/ 986569 h 1544795"/>
                <a:gd name="connsiteX7" fmla="*/ 196613 w 700431"/>
                <a:gd name="connsiteY7" fmla="*/ 563691 h 1544795"/>
                <a:gd name="connsiteX8" fmla="*/ 0 w 700431"/>
                <a:gd name="connsiteY8" fmla="*/ 422767 h 1544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431" h="1544795">
                  <a:moveTo>
                    <a:pt x="424768" y="0"/>
                  </a:moveTo>
                  <a:lnTo>
                    <a:pt x="494094" y="92708"/>
                  </a:lnTo>
                  <a:cubicBezTo>
                    <a:pt x="624365" y="285534"/>
                    <a:pt x="700431" y="517989"/>
                    <a:pt x="700431" y="768210"/>
                  </a:cubicBezTo>
                  <a:cubicBezTo>
                    <a:pt x="700431" y="1060135"/>
                    <a:pt x="596896" y="1327878"/>
                    <a:pt x="424543" y="1536722"/>
                  </a:cubicBezTo>
                  <a:lnTo>
                    <a:pt x="417205" y="1544795"/>
                  </a:lnTo>
                  <a:lnTo>
                    <a:pt x="0" y="1127598"/>
                  </a:lnTo>
                  <a:lnTo>
                    <a:pt x="196613" y="986569"/>
                  </a:lnTo>
                  <a:cubicBezTo>
                    <a:pt x="341241" y="882791"/>
                    <a:pt x="341241" y="667574"/>
                    <a:pt x="196613" y="563691"/>
                  </a:cubicBezTo>
                  <a:lnTo>
                    <a:pt x="0" y="422767"/>
                  </a:lnTo>
                  <a:close/>
                </a:path>
              </a:pathLst>
            </a:custGeom>
            <a:solidFill>
              <a:schemeClr val="accent4"/>
            </a:solidFill>
            <a:ln w="12700">
              <a:miter lim="400000"/>
            </a:ln>
          </p:spPr>
          <p:txBody>
            <a:bodyPr lIns="251999" tIns="38100" rIns="38100" bIns="38100" anchor="ctr"/>
            <a:lstStyle/>
            <a:p>
              <a:pPr algn="ctr"/>
              <a:endParaRPr lang="pt-BR" sz="1600" b="1">
                <a:solidFill>
                  <a:schemeClr val="tx1">
                    <a:lumMod val="85000"/>
                    <a:lumOff val="15000"/>
                  </a:schemeClr>
                </a:solidFill>
                <a:latin typeface="Quicksand" pitchFamily="2" charset="0"/>
              </a:endParaRPr>
            </a:p>
          </p:txBody>
        </p:sp>
        <p:sp>
          <p:nvSpPr>
            <p:cNvPr id="87" name="Freeform: Shape 20">
              <a:extLst>
                <a:ext uri="{FF2B5EF4-FFF2-40B4-BE49-F238E27FC236}">
                  <a16:creationId xmlns:a16="http://schemas.microsoft.com/office/drawing/2014/main" id="{E0EC687F-4528-46FC-B87D-0B7A1C390457}"/>
                </a:ext>
              </a:extLst>
            </p:cNvPr>
            <p:cNvSpPr/>
            <p:nvPr/>
          </p:nvSpPr>
          <p:spPr>
            <a:xfrm rot="2700000">
              <a:off x="4706730" y="4054498"/>
              <a:ext cx="1545008" cy="700430"/>
            </a:xfrm>
            <a:custGeom>
              <a:avLst/>
              <a:gdLst>
                <a:gd name="connsiteX0" fmla="*/ 407938 w 1545008"/>
                <a:gd name="connsiteY0" fmla="*/ 0 h 700430"/>
                <a:gd name="connsiteX1" fmla="*/ 548883 w 1545008"/>
                <a:gd name="connsiteY1" fmla="*/ 196613 h 700430"/>
                <a:gd name="connsiteX2" fmla="*/ 971824 w 1545008"/>
                <a:gd name="connsiteY2" fmla="*/ 196613 h 700430"/>
                <a:gd name="connsiteX3" fmla="*/ 1112769 w 1545008"/>
                <a:gd name="connsiteY3" fmla="*/ 0 h 700430"/>
                <a:gd name="connsiteX4" fmla="*/ 1545008 w 1545008"/>
                <a:gd name="connsiteY4" fmla="*/ 432235 h 700430"/>
                <a:gd name="connsiteX5" fmla="*/ 1462287 w 1545008"/>
                <a:gd name="connsiteY5" fmla="*/ 494093 h 700430"/>
                <a:gd name="connsiteX6" fmla="*/ 786784 w 1545008"/>
                <a:gd name="connsiteY6" fmla="*/ 700430 h 700430"/>
                <a:gd name="connsiteX7" fmla="*/ 18273 w 1545008"/>
                <a:gd name="connsiteY7" fmla="*/ 424542 h 700430"/>
                <a:gd name="connsiteX8" fmla="*/ 0 w 1545008"/>
                <a:gd name="connsiteY8" fmla="*/ 407935 h 70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008" h="700430">
                  <a:moveTo>
                    <a:pt x="407938" y="0"/>
                  </a:moveTo>
                  <a:lnTo>
                    <a:pt x="548883" y="196613"/>
                  </a:lnTo>
                  <a:cubicBezTo>
                    <a:pt x="652727" y="341241"/>
                    <a:pt x="867981" y="341241"/>
                    <a:pt x="971824" y="196613"/>
                  </a:cubicBezTo>
                  <a:lnTo>
                    <a:pt x="1112769" y="0"/>
                  </a:lnTo>
                  <a:lnTo>
                    <a:pt x="1545008" y="432235"/>
                  </a:lnTo>
                  <a:lnTo>
                    <a:pt x="1462287" y="494093"/>
                  </a:lnTo>
                  <a:cubicBezTo>
                    <a:pt x="1269461" y="624364"/>
                    <a:pt x="1037006" y="700430"/>
                    <a:pt x="786784" y="700430"/>
                  </a:cubicBezTo>
                  <a:cubicBezTo>
                    <a:pt x="494859" y="700430"/>
                    <a:pt x="227116" y="596895"/>
                    <a:pt x="18273" y="424542"/>
                  </a:cubicBezTo>
                  <a:lnTo>
                    <a:pt x="0" y="407935"/>
                  </a:lnTo>
                  <a:close/>
                </a:path>
              </a:pathLst>
            </a:custGeom>
            <a:solidFill>
              <a:srgbClr val="00B050"/>
            </a:solidFill>
            <a:ln w="12700">
              <a:miter lim="400000"/>
            </a:ln>
          </p:spPr>
          <p:txBody>
            <a:bodyPr lIns="38100" tIns="251999" rIns="38100" bIns="0" anchor="ctr"/>
            <a:lstStyle/>
            <a:p>
              <a:pPr algn="ctr"/>
              <a:endParaRPr lang="pt-BR" sz="1600" b="1">
                <a:solidFill>
                  <a:schemeClr val="tx1">
                    <a:lumMod val="85000"/>
                    <a:lumOff val="15000"/>
                  </a:schemeClr>
                </a:solidFill>
                <a:latin typeface="Quicksand" pitchFamily="2" charset="0"/>
              </a:endParaRPr>
            </a:p>
          </p:txBody>
        </p:sp>
        <p:grpSp>
          <p:nvGrpSpPr>
            <p:cNvPr id="88" name="Group 27">
              <a:extLst>
                <a:ext uri="{FF2B5EF4-FFF2-40B4-BE49-F238E27FC236}">
                  <a16:creationId xmlns:a16="http://schemas.microsoft.com/office/drawing/2014/main" id="{8FBFD792-39F3-47AB-9B95-C5DA1F5AE265}"/>
                </a:ext>
              </a:extLst>
            </p:cNvPr>
            <p:cNvGrpSpPr/>
            <p:nvPr/>
          </p:nvGrpSpPr>
          <p:grpSpPr>
            <a:xfrm>
              <a:off x="8927482" y="2037811"/>
              <a:ext cx="2926080" cy="1167042"/>
              <a:chOff x="8921977" y="1589836"/>
              <a:chExt cx="2926080" cy="1167042"/>
            </a:xfrm>
          </p:grpSpPr>
          <p:sp>
            <p:nvSpPr>
              <p:cNvPr id="89" name="TextBox 28">
                <a:extLst>
                  <a:ext uri="{FF2B5EF4-FFF2-40B4-BE49-F238E27FC236}">
                    <a16:creationId xmlns:a16="http://schemas.microsoft.com/office/drawing/2014/main" id="{18810339-F23E-48F5-8908-213BCED8B814}"/>
                  </a:ext>
                </a:extLst>
              </p:cNvPr>
              <p:cNvSpPr txBox="1"/>
              <p:nvPr/>
            </p:nvSpPr>
            <p:spPr>
              <a:xfrm>
                <a:off x="8921977" y="1589836"/>
                <a:ext cx="2926080" cy="338554"/>
              </a:xfrm>
              <a:prstGeom prst="rect">
                <a:avLst/>
              </a:prstGeom>
              <a:noFill/>
            </p:spPr>
            <p:txBody>
              <a:bodyPr wrap="square" lIns="0" rIns="0" rtlCol="0" anchor="b">
                <a:spAutoFit/>
              </a:bodyPr>
              <a:lstStyle/>
              <a:p>
                <a:r>
                  <a:rPr lang="pt-BR" sz="1600" b="1" dirty="0">
                    <a:solidFill>
                      <a:srgbClr val="5B9BD5"/>
                    </a:solidFill>
                    <a:latin typeface="Quicksand" pitchFamily="2" charset="0"/>
                  </a:rPr>
                  <a:t>Orientação a dados</a:t>
                </a:r>
              </a:p>
            </p:txBody>
          </p:sp>
          <p:sp>
            <p:nvSpPr>
              <p:cNvPr id="90" name="TextBox 29">
                <a:extLst>
                  <a:ext uri="{FF2B5EF4-FFF2-40B4-BE49-F238E27FC236}">
                    <a16:creationId xmlns:a16="http://schemas.microsoft.com/office/drawing/2014/main" id="{CA77B8E5-2C47-4360-91A3-53272FE6E27F}"/>
                  </a:ext>
                </a:extLst>
              </p:cNvPr>
              <p:cNvSpPr txBox="1"/>
              <p:nvPr/>
            </p:nvSpPr>
            <p:spPr>
              <a:xfrm>
                <a:off x="8921977" y="1925881"/>
                <a:ext cx="2926080" cy="830997"/>
              </a:xfrm>
              <a:prstGeom prst="rect">
                <a:avLst/>
              </a:prstGeom>
              <a:noFill/>
            </p:spPr>
            <p:txBody>
              <a:bodyPr wrap="square" lIns="0" rIns="0" rtlCol="0" anchor="t">
                <a:spAutoFit/>
              </a:bodyPr>
              <a:lstStyle/>
              <a:p>
                <a:r>
                  <a:rPr lang="pt-BR" sz="1200" b="1" dirty="0">
                    <a:solidFill>
                      <a:schemeClr val="tx1">
                        <a:lumMod val="65000"/>
                        <a:lumOff val="35000"/>
                      </a:schemeClr>
                    </a:solidFill>
                    <a:latin typeface="Quicksand" pitchFamily="2" charset="0"/>
                  </a:rPr>
                  <a:t>Conhecer o comportamento e preferências</a:t>
                </a:r>
                <a:r>
                  <a:rPr lang="pt-BR" sz="1200" dirty="0">
                    <a:solidFill>
                      <a:schemeClr val="tx1">
                        <a:lumMod val="65000"/>
                        <a:lumOff val="35000"/>
                      </a:schemeClr>
                    </a:solidFill>
                    <a:latin typeface="Quicksand" pitchFamily="2" charset="0"/>
                  </a:rPr>
                  <a:t> dos trabalhadores e proporcionar maior engajamento em sua jornada.</a:t>
                </a:r>
              </a:p>
            </p:txBody>
          </p:sp>
        </p:grpSp>
        <p:grpSp>
          <p:nvGrpSpPr>
            <p:cNvPr id="91" name="Group 30">
              <a:extLst>
                <a:ext uri="{FF2B5EF4-FFF2-40B4-BE49-F238E27FC236}">
                  <a16:creationId xmlns:a16="http://schemas.microsoft.com/office/drawing/2014/main" id="{7A2BD5F5-82C7-4DDA-8965-418324B2B647}"/>
                </a:ext>
              </a:extLst>
            </p:cNvPr>
            <p:cNvGrpSpPr/>
            <p:nvPr/>
          </p:nvGrpSpPr>
          <p:grpSpPr>
            <a:xfrm>
              <a:off x="338441" y="2037811"/>
              <a:ext cx="2926080" cy="1167042"/>
              <a:chOff x="332936" y="2750877"/>
              <a:chExt cx="2926080" cy="1167042"/>
            </a:xfrm>
          </p:grpSpPr>
          <p:sp>
            <p:nvSpPr>
              <p:cNvPr id="92" name="TextBox 31">
                <a:extLst>
                  <a:ext uri="{FF2B5EF4-FFF2-40B4-BE49-F238E27FC236}">
                    <a16:creationId xmlns:a16="http://schemas.microsoft.com/office/drawing/2014/main" id="{CF90C5CD-B36A-4304-843E-B7F24A0F8695}"/>
                  </a:ext>
                </a:extLst>
              </p:cNvPr>
              <p:cNvSpPr txBox="1"/>
              <p:nvPr/>
            </p:nvSpPr>
            <p:spPr>
              <a:xfrm>
                <a:off x="332936" y="2750877"/>
                <a:ext cx="2926080" cy="338554"/>
              </a:xfrm>
              <a:prstGeom prst="rect">
                <a:avLst/>
              </a:prstGeom>
              <a:noFill/>
            </p:spPr>
            <p:txBody>
              <a:bodyPr wrap="square" lIns="0" rIns="0" rtlCol="0" anchor="b">
                <a:spAutoFit/>
              </a:bodyPr>
              <a:lstStyle/>
              <a:p>
                <a:pPr algn="r"/>
                <a:r>
                  <a:rPr lang="pt-BR" sz="1600" b="1" dirty="0">
                    <a:solidFill>
                      <a:srgbClr val="7030A0"/>
                    </a:solidFill>
                    <a:latin typeface="Quicksand" pitchFamily="2" charset="0"/>
                  </a:rPr>
                  <a:t>Arranjo arquitetural </a:t>
                </a:r>
                <a:r>
                  <a:rPr lang="pt-BR" sz="1600" b="1" dirty="0" err="1">
                    <a:solidFill>
                      <a:srgbClr val="7030A0"/>
                    </a:solidFill>
                    <a:latin typeface="Quicksand" pitchFamily="2" charset="0"/>
                  </a:rPr>
                  <a:t>plugável</a:t>
                </a:r>
                <a:endParaRPr lang="pt-BR" sz="1600" b="1" dirty="0">
                  <a:solidFill>
                    <a:srgbClr val="7030A0"/>
                  </a:solidFill>
                  <a:latin typeface="Quicksand" pitchFamily="2" charset="0"/>
                </a:endParaRPr>
              </a:p>
            </p:txBody>
          </p:sp>
          <p:sp>
            <p:nvSpPr>
              <p:cNvPr id="93" name="TextBox 32">
                <a:extLst>
                  <a:ext uri="{FF2B5EF4-FFF2-40B4-BE49-F238E27FC236}">
                    <a16:creationId xmlns:a16="http://schemas.microsoft.com/office/drawing/2014/main" id="{C0871F93-86EF-44A0-A927-43EBEF54101A}"/>
                  </a:ext>
                </a:extLst>
              </p:cNvPr>
              <p:cNvSpPr txBox="1"/>
              <p:nvPr/>
            </p:nvSpPr>
            <p:spPr>
              <a:xfrm>
                <a:off x="801060" y="3086922"/>
                <a:ext cx="2457955" cy="830997"/>
              </a:xfrm>
              <a:prstGeom prst="rect">
                <a:avLst/>
              </a:prstGeom>
              <a:noFill/>
            </p:spPr>
            <p:txBody>
              <a:bodyPr wrap="square" lIns="0" rIns="0" rtlCol="0" anchor="t">
                <a:spAutoFit/>
              </a:bodyPr>
              <a:lstStyle/>
              <a:p>
                <a:pPr algn="r"/>
                <a:r>
                  <a:rPr lang="pt-BR" sz="1200" dirty="0">
                    <a:solidFill>
                      <a:schemeClr val="tx1">
                        <a:lumMod val="65000"/>
                        <a:lumOff val="35000"/>
                      </a:schemeClr>
                    </a:solidFill>
                    <a:latin typeface="Quicksand" pitchFamily="2" charset="0"/>
                  </a:rPr>
                  <a:t>Permitir a conexão controlada da plataforma com produtos e serviços de parceiros ou VR via </a:t>
                </a:r>
                <a:r>
                  <a:rPr lang="pt-BR" sz="1200" dirty="0" err="1">
                    <a:solidFill>
                      <a:schemeClr val="tx1">
                        <a:lumMod val="65000"/>
                        <a:lumOff val="35000"/>
                      </a:schemeClr>
                    </a:solidFill>
                    <a:latin typeface="Quicksand" pitchFamily="2" charset="0"/>
                  </a:rPr>
                  <a:t>mini-apps</a:t>
                </a:r>
                <a:r>
                  <a:rPr lang="pt-BR" sz="1200" dirty="0">
                    <a:solidFill>
                      <a:schemeClr val="tx1">
                        <a:lumMod val="65000"/>
                        <a:lumOff val="35000"/>
                      </a:schemeClr>
                    </a:solidFill>
                    <a:latin typeface="Quicksand" pitchFamily="2" charset="0"/>
                  </a:rPr>
                  <a:t>, módulos e API.</a:t>
                </a:r>
              </a:p>
            </p:txBody>
          </p:sp>
        </p:grpSp>
        <p:sp>
          <p:nvSpPr>
            <p:cNvPr id="94" name="Freeform: Shape 38">
              <a:extLst>
                <a:ext uri="{FF2B5EF4-FFF2-40B4-BE49-F238E27FC236}">
                  <a16:creationId xmlns:a16="http://schemas.microsoft.com/office/drawing/2014/main" id="{C9839DE3-E7F9-42F4-AFAF-8DD37CBD1F4A}"/>
                </a:ext>
              </a:extLst>
            </p:cNvPr>
            <p:cNvSpPr/>
            <p:nvPr/>
          </p:nvSpPr>
          <p:spPr>
            <a:xfrm>
              <a:off x="3391018" y="2037811"/>
              <a:ext cx="342450" cy="342311"/>
            </a:xfrm>
            <a:custGeom>
              <a:avLst/>
              <a:gdLst>
                <a:gd name="connsiteX0" fmla="*/ 334103 w 342450"/>
                <a:gd name="connsiteY0" fmla="*/ 150495 h 342311"/>
                <a:gd name="connsiteX1" fmla="*/ 340770 w 342450"/>
                <a:gd name="connsiteY1" fmla="*/ 124778 h 342311"/>
                <a:gd name="connsiteX2" fmla="*/ 318863 w 342450"/>
                <a:gd name="connsiteY2" fmla="*/ 109538 h 342311"/>
                <a:gd name="connsiteX3" fmla="*/ 240758 w 342450"/>
                <a:gd name="connsiteY3" fmla="*/ 109538 h 342311"/>
                <a:gd name="connsiteX4" fmla="*/ 218850 w 342450"/>
                <a:gd name="connsiteY4" fmla="*/ 93345 h 342311"/>
                <a:gd name="connsiteX5" fmla="*/ 193133 w 342450"/>
                <a:gd name="connsiteY5" fmla="*/ 16193 h 342311"/>
                <a:gd name="connsiteX6" fmla="*/ 171225 w 342450"/>
                <a:gd name="connsiteY6" fmla="*/ 0 h 342311"/>
                <a:gd name="connsiteX7" fmla="*/ 149318 w 342450"/>
                <a:gd name="connsiteY7" fmla="*/ 16193 h 342311"/>
                <a:gd name="connsiteX8" fmla="*/ 123600 w 342450"/>
                <a:gd name="connsiteY8" fmla="*/ 93345 h 342311"/>
                <a:gd name="connsiteX9" fmla="*/ 101693 w 342450"/>
                <a:gd name="connsiteY9" fmla="*/ 109538 h 342311"/>
                <a:gd name="connsiteX10" fmla="*/ 23588 w 342450"/>
                <a:gd name="connsiteY10" fmla="*/ 109538 h 342311"/>
                <a:gd name="connsiteX11" fmla="*/ 1680 w 342450"/>
                <a:gd name="connsiteY11" fmla="*/ 124778 h 342311"/>
                <a:gd name="connsiteX12" fmla="*/ 8348 w 342450"/>
                <a:gd name="connsiteY12" fmla="*/ 150495 h 342311"/>
                <a:gd name="connsiteX13" fmla="*/ 35970 w 342450"/>
                <a:gd name="connsiteY13" fmla="*/ 175260 h 342311"/>
                <a:gd name="connsiteX14" fmla="*/ 71213 w 342450"/>
                <a:gd name="connsiteY14" fmla="*/ 205740 h 342311"/>
                <a:gd name="connsiteX15" fmla="*/ 78833 w 342450"/>
                <a:gd name="connsiteY15" fmla="*/ 217170 h 342311"/>
                <a:gd name="connsiteX16" fmla="*/ 78833 w 342450"/>
                <a:gd name="connsiteY16" fmla="*/ 230505 h 342311"/>
                <a:gd name="connsiteX17" fmla="*/ 53115 w 342450"/>
                <a:gd name="connsiteY17" fmla="*/ 311468 h 342311"/>
                <a:gd name="connsiteX18" fmla="*/ 61688 w 342450"/>
                <a:gd name="connsiteY18" fmla="*/ 337185 h 342311"/>
                <a:gd name="connsiteX19" fmla="*/ 89310 w 342450"/>
                <a:gd name="connsiteY19" fmla="*/ 338138 h 342311"/>
                <a:gd name="connsiteX20" fmla="*/ 157890 w 342450"/>
                <a:gd name="connsiteY20" fmla="*/ 289560 h 342311"/>
                <a:gd name="connsiteX21" fmla="*/ 184560 w 342450"/>
                <a:gd name="connsiteY21" fmla="*/ 289560 h 342311"/>
                <a:gd name="connsiteX22" fmla="*/ 253140 w 342450"/>
                <a:gd name="connsiteY22" fmla="*/ 338138 h 342311"/>
                <a:gd name="connsiteX23" fmla="*/ 280763 w 342450"/>
                <a:gd name="connsiteY23" fmla="*/ 337185 h 342311"/>
                <a:gd name="connsiteX24" fmla="*/ 289335 w 342450"/>
                <a:gd name="connsiteY24" fmla="*/ 311468 h 342311"/>
                <a:gd name="connsiteX25" fmla="*/ 265523 w 342450"/>
                <a:gd name="connsiteY25" fmla="*/ 230505 h 342311"/>
                <a:gd name="connsiteX26" fmla="*/ 272190 w 342450"/>
                <a:gd name="connsiteY26" fmla="*/ 205740 h 342311"/>
                <a:gd name="connsiteX27" fmla="*/ 334103 w 342450"/>
                <a:gd name="connsiteY27" fmla="*/ 150495 h 3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2450" h="342311">
                  <a:moveTo>
                    <a:pt x="334103" y="150495"/>
                  </a:moveTo>
                  <a:cubicBezTo>
                    <a:pt x="341723" y="143828"/>
                    <a:pt x="344580" y="133350"/>
                    <a:pt x="340770" y="124778"/>
                  </a:cubicBezTo>
                  <a:cubicBezTo>
                    <a:pt x="336960" y="115253"/>
                    <a:pt x="328388" y="109538"/>
                    <a:pt x="318863" y="109538"/>
                  </a:cubicBezTo>
                  <a:lnTo>
                    <a:pt x="240758" y="109538"/>
                  </a:lnTo>
                  <a:cubicBezTo>
                    <a:pt x="230280" y="109538"/>
                    <a:pt x="221708" y="102870"/>
                    <a:pt x="218850" y="93345"/>
                  </a:cubicBezTo>
                  <a:lnTo>
                    <a:pt x="193133" y="16193"/>
                  </a:lnTo>
                  <a:cubicBezTo>
                    <a:pt x="190275" y="6668"/>
                    <a:pt x="180750" y="0"/>
                    <a:pt x="171225" y="0"/>
                  </a:cubicBezTo>
                  <a:cubicBezTo>
                    <a:pt x="160748" y="0"/>
                    <a:pt x="152175" y="6668"/>
                    <a:pt x="149318" y="16193"/>
                  </a:cubicBezTo>
                  <a:lnTo>
                    <a:pt x="123600" y="93345"/>
                  </a:lnTo>
                  <a:cubicBezTo>
                    <a:pt x="120743" y="102870"/>
                    <a:pt x="111218" y="109538"/>
                    <a:pt x="101693" y="109538"/>
                  </a:cubicBezTo>
                  <a:lnTo>
                    <a:pt x="23588" y="109538"/>
                  </a:lnTo>
                  <a:cubicBezTo>
                    <a:pt x="14063" y="109538"/>
                    <a:pt x="5490" y="116205"/>
                    <a:pt x="1680" y="124778"/>
                  </a:cubicBezTo>
                  <a:cubicBezTo>
                    <a:pt x="-2130" y="134303"/>
                    <a:pt x="728" y="144780"/>
                    <a:pt x="8348" y="150495"/>
                  </a:cubicBezTo>
                  <a:lnTo>
                    <a:pt x="35970" y="175260"/>
                  </a:lnTo>
                  <a:lnTo>
                    <a:pt x="71213" y="205740"/>
                  </a:lnTo>
                  <a:cubicBezTo>
                    <a:pt x="75023" y="208598"/>
                    <a:pt x="76928" y="212408"/>
                    <a:pt x="78833" y="217170"/>
                  </a:cubicBezTo>
                  <a:cubicBezTo>
                    <a:pt x="79785" y="221933"/>
                    <a:pt x="79785" y="225743"/>
                    <a:pt x="78833" y="230505"/>
                  </a:cubicBezTo>
                  <a:lnTo>
                    <a:pt x="53115" y="311468"/>
                  </a:lnTo>
                  <a:cubicBezTo>
                    <a:pt x="50258" y="320993"/>
                    <a:pt x="53115" y="331470"/>
                    <a:pt x="61688" y="337185"/>
                  </a:cubicBezTo>
                  <a:cubicBezTo>
                    <a:pt x="69308" y="342900"/>
                    <a:pt x="80738" y="342900"/>
                    <a:pt x="89310" y="338138"/>
                  </a:cubicBezTo>
                  <a:lnTo>
                    <a:pt x="157890" y="289560"/>
                  </a:lnTo>
                  <a:cubicBezTo>
                    <a:pt x="165510" y="283845"/>
                    <a:pt x="176940" y="283845"/>
                    <a:pt x="184560" y="289560"/>
                  </a:cubicBezTo>
                  <a:lnTo>
                    <a:pt x="253140" y="338138"/>
                  </a:lnTo>
                  <a:cubicBezTo>
                    <a:pt x="261713" y="343853"/>
                    <a:pt x="272190" y="343853"/>
                    <a:pt x="280763" y="337185"/>
                  </a:cubicBezTo>
                  <a:cubicBezTo>
                    <a:pt x="288383" y="331470"/>
                    <a:pt x="292193" y="320993"/>
                    <a:pt x="289335" y="311468"/>
                  </a:cubicBezTo>
                  <a:lnTo>
                    <a:pt x="265523" y="230505"/>
                  </a:lnTo>
                  <a:cubicBezTo>
                    <a:pt x="262665" y="221933"/>
                    <a:pt x="265523" y="211455"/>
                    <a:pt x="272190" y="205740"/>
                  </a:cubicBezTo>
                  <a:lnTo>
                    <a:pt x="334103" y="150495"/>
                  </a:lnTo>
                  <a:close/>
                </a:path>
              </a:pathLst>
            </a:custGeom>
            <a:solidFill>
              <a:srgbClr val="7030A0"/>
            </a:solidFill>
            <a:ln w="12700">
              <a:miter lim="400000"/>
            </a:ln>
          </p:spPr>
          <p:txBody>
            <a:bodyPr lIns="38100" tIns="38100" rIns="251999" bIns="38100" anchor="ctr"/>
            <a:lstStyle/>
            <a:p>
              <a:pPr algn="ctr"/>
              <a:endParaRPr lang="pt-BR" sz="1600" b="1">
                <a:solidFill>
                  <a:schemeClr val="tx1">
                    <a:lumMod val="85000"/>
                    <a:lumOff val="15000"/>
                  </a:schemeClr>
                </a:solidFill>
                <a:latin typeface="Quicksand" pitchFamily="2" charset="0"/>
              </a:endParaRPr>
            </a:p>
          </p:txBody>
        </p:sp>
        <p:sp>
          <p:nvSpPr>
            <p:cNvPr id="95" name="Freeform: Shape 39">
              <a:extLst>
                <a:ext uri="{FF2B5EF4-FFF2-40B4-BE49-F238E27FC236}">
                  <a16:creationId xmlns:a16="http://schemas.microsoft.com/office/drawing/2014/main" id="{D175CAC9-8AA5-45C5-897F-105F4F6740CA}"/>
                </a:ext>
              </a:extLst>
            </p:cNvPr>
            <p:cNvSpPr/>
            <p:nvPr/>
          </p:nvSpPr>
          <p:spPr>
            <a:xfrm>
              <a:off x="8532172" y="2037811"/>
              <a:ext cx="342450" cy="342311"/>
            </a:xfrm>
            <a:custGeom>
              <a:avLst/>
              <a:gdLst>
                <a:gd name="connsiteX0" fmla="*/ 334103 w 342450"/>
                <a:gd name="connsiteY0" fmla="*/ 150495 h 342311"/>
                <a:gd name="connsiteX1" fmla="*/ 340770 w 342450"/>
                <a:gd name="connsiteY1" fmla="*/ 124778 h 342311"/>
                <a:gd name="connsiteX2" fmla="*/ 318863 w 342450"/>
                <a:gd name="connsiteY2" fmla="*/ 109538 h 342311"/>
                <a:gd name="connsiteX3" fmla="*/ 240758 w 342450"/>
                <a:gd name="connsiteY3" fmla="*/ 109538 h 342311"/>
                <a:gd name="connsiteX4" fmla="*/ 218850 w 342450"/>
                <a:gd name="connsiteY4" fmla="*/ 93345 h 342311"/>
                <a:gd name="connsiteX5" fmla="*/ 193133 w 342450"/>
                <a:gd name="connsiteY5" fmla="*/ 16193 h 342311"/>
                <a:gd name="connsiteX6" fmla="*/ 171225 w 342450"/>
                <a:gd name="connsiteY6" fmla="*/ 0 h 342311"/>
                <a:gd name="connsiteX7" fmla="*/ 149318 w 342450"/>
                <a:gd name="connsiteY7" fmla="*/ 16193 h 342311"/>
                <a:gd name="connsiteX8" fmla="*/ 123600 w 342450"/>
                <a:gd name="connsiteY8" fmla="*/ 93345 h 342311"/>
                <a:gd name="connsiteX9" fmla="*/ 101693 w 342450"/>
                <a:gd name="connsiteY9" fmla="*/ 109538 h 342311"/>
                <a:gd name="connsiteX10" fmla="*/ 23588 w 342450"/>
                <a:gd name="connsiteY10" fmla="*/ 109538 h 342311"/>
                <a:gd name="connsiteX11" fmla="*/ 1680 w 342450"/>
                <a:gd name="connsiteY11" fmla="*/ 124778 h 342311"/>
                <a:gd name="connsiteX12" fmla="*/ 8348 w 342450"/>
                <a:gd name="connsiteY12" fmla="*/ 150495 h 342311"/>
                <a:gd name="connsiteX13" fmla="*/ 35970 w 342450"/>
                <a:gd name="connsiteY13" fmla="*/ 175260 h 342311"/>
                <a:gd name="connsiteX14" fmla="*/ 71213 w 342450"/>
                <a:gd name="connsiteY14" fmla="*/ 205740 h 342311"/>
                <a:gd name="connsiteX15" fmla="*/ 78833 w 342450"/>
                <a:gd name="connsiteY15" fmla="*/ 217170 h 342311"/>
                <a:gd name="connsiteX16" fmla="*/ 78833 w 342450"/>
                <a:gd name="connsiteY16" fmla="*/ 230505 h 342311"/>
                <a:gd name="connsiteX17" fmla="*/ 53115 w 342450"/>
                <a:gd name="connsiteY17" fmla="*/ 311468 h 342311"/>
                <a:gd name="connsiteX18" fmla="*/ 61688 w 342450"/>
                <a:gd name="connsiteY18" fmla="*/ 337185 h 342311"/>
                <a:gd name="connsiteX19" fmla="*/ 89310 w 342450"/>
                <a:gd name="connsiteY19" fmla="*/ 338138 h 342311"/>
                <a:gd name="connsiteX20" fmla="*/ 157890 w 342450"/>
                <a:gd name="connsiteY20" fmla="*/ 289560 h 342311"/>
                <a:gd name="connsiteX21" fmla="*/ 184560 w 342450"/>
                <a:gd name="connsiteY21" fmla="*/ 289560 h 342311"/>
                <a:gd name="connsiteX22" fmla="*/ 253140 w 342450"/>
                <a:gd name="connsiteY22" fmla="*/ 338138 h 342311"/>
                <a:gd name="connsiteX23" fmla="*/ 280763 w 342450"/>
                <a:gd name="connsiteY23" fmla="*/ 337185 h 342311"/>
                <a:gd name="connsiteX24" fmla="*/ 289335 w 342450"/>
                <a:gd name="connsiteY24" fmla="*/ 311468 h 342311"/>
                <a:gd name="connsiteX25" fmla="*/ 265523 w 342450"/>
                <a:gd name="connsiteY25" fmla="*/ 230505 h 342311"/>
                <a:gd name="connsiteX26" fmla="*/ 272190 w 342450"/>
                <a:gd name="connsiteY26" fmla="*/ 205740 h 342311"/>
                <a:gd name="connsiteX27" fmla="*/ 334103 w 342450"/>
                <a:gd name="connsiteY27" fmla="*/ 150495 h 3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2450" h="342311">
                  <a:moveTo>
                    <a:pt x="334103" y="150495"/>
                  </a:moveTo>
                  <a:cubicBezTo>
                    <a:pt x="341723" y="143828"/>
                    <a:pt x="344580" y="133350"/>
                    <a:pt x="340770" y="124778"/>
                  </a:cubicBezTo>
                  <a:cubicBezTo>
                    <a:pt x="336960" y="115253"/>
                    <a:pt x="328388" y="109538"/>
                    <a:pt x="318863" y="109538"/>
                  </a:cubicBezTo>
                  <a:lnTo>
                    <a:pt x="240758" y="109538"/>
                  </a:lnTo>
                  <a:cubicBezTo>
                    <a:pt x="230280" y="109538"/>
                    <a:pt x="221708" y="102870"/>
                    <a:pt x="218850" y="93345"/>
                  </a:cubicBezTo>
                  <a:lnTo>
                    <a:pt x="193133" y="16193"/>
                  </a:lnTo>
                  <a:cubicBezTo>
                    <a:pt x="190275" y="6668"/>
                    <a:pt x="180750" y="0"/>
                    <a:pt x="171225" y="0"/>
                  </a:cubicBezTo>
                  <a:cubicBezTo>
                    <a:pt x="160748" y="0"/>
                    <a:pt x="152175" y="6668"/>
                    <a:pt x="149318" y="16193"/>
                  </a:cubicBezTo>
                  <a:lnTo>
                    <a:pt x="123600" y="93345"/>
                  </a:lnTo>
                  <a:cubicBezTo>
                    <a:pt x="120743" y="102870"/>
                    <a:pt x="111218" y="109538"/>
                    <a:pt x="101693" y="109538"/>
                  </a:cubicBezTo>
                  <a:lnTo>
                    <a:pt x="23588" y="109538"/>
                  </a:lnTo>
                  <a:cubicBezTo>
                    <a:pt x="14063" y="109538"/>
                    <a:pt x="5490" y="116205"/>
                    <a:pt x="1680" y="124778"/>
                  </a:cubicBezTo>
                  <a:cubicBezTo>
                    <a:pt x="-2130" y="134303"/>
                    <a:pt x="728" y="144780"/>
                    <a:pt x="8348" y="150495"/>
                  </a:cubicBezTo>
                  <a:lnTo>
                    <a:pt x="35970" y="175260"/>
                  </a:lnTo>
                  <a:lnTo>
                    <a:pt x="71213" y="205740"/>
                  </a:lnTo>
                  <a:cubicBezTo>
                    <a:pt x="75023" y="208598"/>
                    <a:pt x="76928" y="212408"/>
                    <a:pt x="78833" y="217170"/>
                  </a:cubicBezTo>
                  <a:cubicBezTo>
                    <a:pt x="79785" y="221933"/>
                    <a:pt x="79785" y="225743"/>
                    <a:pt x="78833" y="230505"/>
                  </a:cubicBezTo>
                  <a:lnTo>
                    <a:pt x="53115" y="311468"/>
                  </a:lnTo>
                  <a:cubicBezTo>
                    <a:pt x="50258" y="320993"/>
                    <a:pt x="53115" y="331470"/>
                    <a:pt x="61688" y="337185"/>
                  </a:cubicBezTo>
                  <a:cubicBezTo>
                    <a:pt x="69308" y="342900"/>
                    <a:pt x="80738" y="342900"/>
                    <a:pt x="89310" y="338138"/>
                  </a:cubicBezTo>
                  <a:lnTo>
                    <a:pt x="157890" y="289560"/>
                  </a:lnTo>
                  <a:cubicBezTo>
                    <a:pt x="165510" y="283845"/>
                    <a:pt x="176940" y="283845"/>
                    <a:pt x="184560" y="289560"/>
                  </a:cubicBezTo>
                  <a:lnTo>
                    <a:pt x="253140" y="338138"/>
                  </a:lnTo>
                  <a:cubicBezTo>
                    <a:pt x="261713" y="343853"/>
                    <a:pt x="272190" y="343853"/>
                    <a:pt x="280763" y="337185"/>
                  </a:cubicBezTo>
                  <a:cubicBezTo>
                    <a:pt x="288383" y="331470"/>
                    <a:pt x="292193" y="320993"/>
                    <a:pt x="289335" y="311468"/>
                  </a:cubicBezTo>
                  <a:lnTo>
                    <a:pt x="265523" y="230505"/>
                  </a:lnTo>
                  <a:cubicBezTo>
                    <a:pt x="262665" y="221933"/>
                    <a:pt x="265523" y="211455"/>
                    <a:pt x="272190" y="205740"/>
                  </a:cubicBezTo>
                  <a:lnTo>
                    <a:pt x="334103" y="150495"/>
                  </a:lnTo>
                  <a:close/>
                </a:path>
              </a:pathLst>
            </a:custGeom>
            <a:solidFill>
              <a:schemeClr val="accent5"/>
            </a:solidFill>
            <a:ln w="12700">
              <a:miter lim="400000"/>
            </a:ln>
          </p:spPr>
          <p:txBody>
            <a:bodyPr lIns="38100" tIns="38100" rIns="38100" bIns="251999" anchor="ctr"/>
            <a:lstStyle/>
            <a:p>
              <a:pPr algn="ctr"/>
              <a:endParaRPr lang="pt-BR" sz="1600" b="1">
                <a:solidFill>
                  <a:schemeClr val="bg1"/>
                </a:solidFill>
                <a:latin typeface="Quicksand" pitchFamily="2" charset="0"/>
              </a:endParaRPr>
            </a:p>
          </p:txBody>
        </p:sp>
        <p:grpSp>
          <p:nvGrpSpPr>
            <p:cNvPr id="96" name="Group 21">
              <a:extLst>
                <a:ext uri="{FF2B5EF4-FFF2-40B4-BE49-F238E27FC236}">
                  <a16:creationId xmlns:a16="http://schemas.microsoft.com/office/drawing/2014/main" id="{10E4524A-37ED-4F32-9E9D-FC14DA45EE49}"/>
                </a:ext>
              </a:extLst>
            </p:cNvPr>
            <p:cNvGrpSpPr/>
            <p:nvPr/>
          </p:nvGrpSpPr>
          <p:grpSpPr>
            <a:xfrm>
              <a:off x="8927482" y="4355997"/>
              <a:ext cx="2978940" cy="1043931"/>
              <a:chOff x="8921977" y="3950276"/>
              <a:chExt cx="2978940" cy="1043931"/>
            </a:xfrm>
          </p:grpSpPr>
          <p:sp>
            <p:nvSpPr>
              <p:cNvPr id="97" name="TextBox 22">
                <a:extLst>
                  <a:ext uri="{FF2B5EF4-FFF2-40B4-BE49-F238E27FC236}">
                    <a16:creationId xmlns:a16="http://schemas.microsoft.com/office/drawing/2014/main" id="{809B14CB-736A-49C2-9C1E-BE00DA978C2C}"/>
                  </a:ext>
                </a:extLst>
              </p:cNvPr>
              <p:cNvSpPr txBox="1"/>
              <p:nvPr/>
            </p:nvSpPr>
            <p:spPr>
              <a:xfrm>
                <a:off x="8921977" y="3950276"/>
                <a:ext cx="2926080" cy="584775"/>
              </a:xfrm>
              <a:prstGeom prst="rect">
                <a:avLst/>
              </a:prstGeom>
              <a:noFill/>
            </p:spPr>
            <p:txBody>
              <a:bodyPr wrap="square" lIns="0" rIns="0" rtlCol="0" anchor="b">
                <a:spAutoFit/>
              </a:bodyPr>
              <a:lstStyle/>
              <a:p>
                <a:r>
                  <a:rPr lang="pt-BR" sz="1600" b="1" dirty="0">
                    <a:solidFill>
                      <a:srgbClr val="FFC000"/>
                    </a:solidFill>
                    <a:latin typeface="Quicksand" pitchFamily="2" charset="0"/>
                  </a:rPr>
                  <a:t>Operação tecnológica simplificada</a:t>
                </a:r>
              </a:p>
            </p:txBody>
          </p:sp>
          <p:sp>
            <p:nvSpPr>
              <p:cNvPr id="98" name="TextBox 23">
                <a:extLst>
                  <a:ext uri="{FF2B5EF4-FFF2-40B4-BE49-F238E27FC236}">
                    <a16:creationId xmlns:a16="http://schemas.microsoft.com/office/drawing/2014/main" id="{AFE812C1-DC6E-4461-8F89-EA352B92662E}"/>
                  </a:ext>
                </a:extLst>
              </p:cNvPr>
              <p:cNvSpPr txBox="1"/>
              <p:nvPr/>
            </p:nvSpPr>
            <p:spPr>
              <a:xfrm>
                <a:off x="8921977" y="4532542"/>
                <a:ext cx="2978940" cy="461665"/>
              </a:xfrm>
              <a:prstGeom prst="rect">
                <a:avLst/>
              </a:prstGeom>
              <a:noFill/>
            </p:spPr>
            <p:txBody>
              <a:bodyPr wrap="square" lIns="0" rIns="0" rtlCol="0" anchor="t">
                <a:spAutoFit/>
              </a:bodyPr>
              <a:lstStyle/>
              <a:p>
                <a:r>
                  <a:rPr lang="pt-BR" sz="1200" dirty="0">
                    <a:solidFill>
                      <a:schemeClr val="tx1">
                        <a:lumMod val="65000"/>
                        <a:lumOff val="35000"/>
                      </a:schemeClr>
                    </a:solidFill>
                    <a:latin typeface="Quicksand" pitchFamily="2" charset="0"/>
                  </a:rPr>
                  <a:t>Viabilizar a </a:t>
                </a:r>
                <a:r>
                  <a:rPr lang="pt-BR" sz="1200" b="1" dirty="0">
                    <a:solidFill>
                      <a:schemeClr val="tx1">
                        <a:lumMod val="65000"/>
                        <a:lumOff val="35000"/>
                      </a:schemeClr>
                    </a:solidFill>
                    <a:latin typeface="Quicksand" pitchFamily="2" charset="0"/>
                  </a:rPr>
                  <a:t>assertividade das operações</a:t>
                </a:r>
                <a:r>
                  <a:rPr lang="pt-BR" sz="1200" dirty="0">
                    <a:solidFill>
                      <a:schemeClr val="tx1">
                        <a:lumMod val="65000"/>
                        <a:lumOff val="35000"/>
                      </a:schemeClr>
                    </a:solidFill>
                    <a:latin typeface="Quicksand" pitchFamily="2" charset="0"/>
                  </a:rPr>
                  <a:t> de sustentação do dia a dia.</a:t>
                </a:r>
              </a:p>
            </p:txBody>
          </p:sp>
        </p:grpSp>
        <p:grpSp>
          <p:nvGrpSpPr>
            <p:cNvPr id="99" name="Group 24">
              <a:extLst>
                <a:ext uri="{FF2B5EF4-FFF2-40B4-BE49-F238E27FC236}">
                  <a16:creationId xmlns:a16="http://schemas.microsoft.com/office/drawing/2014/main" id="{53DFE969-07D4-45BE-92AE-C6E2ABA1AFA0}"/>
                </a:ext>
              </a:extLst>
            </p:cNvPr>
            <p:cNvGrpSpPr/>
            <p:nvPr/>
          </p:nvGrpSpPr>
          <p:grpSpPr>
            <a:xfrm>
              <a:off x="104848" y="4355997"/>
              <a:ext cx="3159673" cy="1167042"/>
              <a:chOff x="99343" y="4775449"/>
              <a:chExt cx="3159673" cy="1167042"/>
            </a:xfrm>
          </p:grpSpPr>
          <p:sp>
            <p:nvSpPr>
              <p:cNvPr id="100" name="TextBox 25">
                <a:extLst>
                  <a:ext uri="{FF2B5EF4-FFF2-40B4-BE49-F238E27FC236}">
                    <a16:creationId xmlns:a16="http://schemas.microsoft.com/office/drawing/2014/main" id="{A824B0D0-2C82-402F-A19C-B6273D531C17}"/>
                  </a:ext>
                </a:extLst>
              </p:cNvPr>
              <p:cNvSpPr txBox="1"/>
              <p:nvPr/>
            </p:nvSpPr>
            <p:spPr>
              <a:xfrm>
                <a:off x="332936" y="4775449"/>
                <a:ext cx="2926080" cy="338554"/>
              </a:xfrm>
              <a:prstGeom prst="rect">
                <a:avLst/>
              </a:prstGeom>
              <a:noFill/>
            </p:spPr>
            <p:txBody>
              <a:bodyPr wrap="square" lIns="0" rIns="0" rtlCol="0" anchor="b">
                <a:spAutoFit/>
              </a:bodyPr>
              <a:lstStyle/>
              <a:p>
                <a:pPr algn="r"/>
                <a:r>
                  <a:rPr lang="pt-BR" sz="1600" b="1" dirty="0">
                    <a:solidFill>
                      <a:srgbClr val="00B050"/>
                    </a:solidFill>
                    <a:latin typeface="Quicksand" pitchFamily="2" charset="0"/>
                  </a:rPr>
                  <a:t>Implementação ágil</a:t>
                </a:r>
              </a:p>
            </p:txBody>
          </p:sp>
          <p:sp>
            <p:nvSpPr>
              <p:cNvPr id="101" name="TextBox 26">
                <a:extLst>
                  <a:ext uri="{FF2B5EF4-FFF2-40B4-BE49-F238E27FC236}">
                    <a16:creationId xmlns:a16="http://schemas.microsoft.com/office/drawing/2014/main" id="{2EB84E68-92CE-4B3F-B0A6-E930C87F38F7}"/>
                  </a:ext>
                </a:extLst>
              </p:cNvPr>
              <p:cNvSpPr txBox="1"/>
              <p:nvPr/>
            </p:nvSpPr>
            <p:spPr>
              <a:xfrm>
                <a:off x="99343" y="5111494"/>
                <a:ext cx="3159673" cy="830997"/>
              </a:xfrm>
              <a:prstGeom prst="rect">
                <a:avLst/>
              </a:prstGeom>
              <a:noFill/>
            </p:spPr>
            <p:txBody>
              <a:bodyPr wrap="square" lIns="0" rIns="0" rtlCol="0" anchor="t">
                <a:spAutoFit/>
              </a:bodyPr>
              <a:lstStyle/>
              <a:p>
                <a:pPr algn="r"/>
                <a:r>
                  <a:rPr lang="pt-BR" sz="1200" dirty="0">
                    <a:solidFill>
                      <a:schemeClr val="tx1">
                        <a:lumMod val="65000"/>
                        <a:lumOff val="35000"/>
                      </a:schemeClr>
                    </a:solidFill>
                    <a:latin typeface="Quicksand" pitchFamily="2" charset="0"/>
                  </a:rPr>
                  <a:t>Viabilizar a </a:t>
                </a:r>
                <a:r>
                  <a:rPr lang="pt-BR" sz="1200" b="1" dirty="0">
                    <a:solidFill>
                      <a:schemeClr val="tx1">
                        <a:lumMod val="65000"/>
                        <a:lumOff val="35000"/>
                      </a:schemeClr>
                    </a:solidFill>
                    <a:latin typeface="Quicksand" pitchFamily="2" charset="0"/>
                  </a:rPr>
                  <a:t>escalabilidade dos times</a:t>
                </a:r>
                <a:r>
                  <a:rPr lang="pt-BR" sz="1200" dirty="0">
                    <a:solidFill>
                      <a:schemeClr val="tx1">
                        <a:lumMod val="65000"/>
                        <a:lumOff val="35000"/>
                      </a:schemeClr>
                    </a:solidFill>
                    <a:latin typeface="Quicksand" pitchFamily="2" charset="0"/>
                  </a:rPr>
                  <a:t> de desenvolvimento, </a:t>
                </a:r>
                <a:r>
                  <a:rPr lang="pt-BR" sz="1200" b="1" dirty="0">
                    <a:solidFill>
                      <a:schemeClr val="bg1">
                        <a:lumMod val="50000"/>
                      </a:schemeClr>
                    </a:solidFill>
                    <a:latin typeface="Quicksand" pitchFamily="2" charset="0"/>
                  </a:rPr>
                  <a:t>alavancar a produtividade do time com base em seu skill atual</a:t>
                </a:r>
                <a:r>
                  <a:rPr lang="pt-BR" sz="1200" dirty="0">
                    <a:solidFill>
                      <a:schemeClr val="bg1">
                        <a:lumMod val="50000"/>
                      </a:schemeClr>
                    </a:solidFill>
                    <a:latin typeface="Quicksand" pitchFamily="2" charset="0"/>
                  </a:rPr>
                  <a:t>.</a:t>
                </a:r>
                <a:r>
                  <a:rPr lang="pt-BR" sz="1200" dirty="0">
                    <a:solidFill>
                      <a:schemeClr val="tx1">
                        <a:lumMod val="65000"/>
                        <a:lumOff val="35000"/>
                      </a:schemeClr>
                    </a:solidFill>
                    <a:latin typeface="Quicksand" pitchFamily="2" charset="0"/>
                  </a:rPr>
                  <a:t> </a:t>
                </a:r>
              </a:p>
            </p:txBody>
          </p:sp>
        </p:grpSp>
        <p:sp>
          <p:nvSpPr>
            <p:cNvPr id="102" name="Freeform: Shape 37">
              <a:extLst>
                <a:ext uri="{FF2B5EF4-FFF2-40B4-BE49-F238E27FC236}">
                  <a16:creationId xmlns:a16="http://schemas.microsoft.com/office/drawing/2014/main" id="{C970FFAF-40E0-41AB-B277-02794F7EE84F}"/>
                </a:ext>
              </a:extLst>
            </p:cNvPr>
            <p:cNvSpPr/>
            <p:nvPr/>
          </p:nvSpPr>
          <p:spPr>
            <a:xfrm>
              <a:off x="3391018" y="4355997"/>
              <a:ext cx="342450" cy="342311"/>
            </a:xfrm>
            <a:custGeom>
              <a:avLst/>
              <a:gdLst>
                <a:gd name="connsiteX0" fmla="*/ 334103 w 342450"/>
                <a:gd name="connsiteY0" fmla="*/ 150495 h 342311"/>
                <a:gd name="connsiteX1" fmla="*/ 340770 w 342450"/>
                <a:gd name="connsiteY1" fmla="*/ 124778 h 342311"/>
                <a:gd name="connsiteX2" fmla="*/ 318863 w 342450"/>
                <a:gd name="connsiteY2" fmla="*/ 109538 h 342311"/>
                <a:gd name="connsiteX3" fmla="*/ 240758 w 342450"/>
                <a:gd name="connsiteY3" fmla="*/ 109538 h 342311"/>
                <a:gd name="connsiteX4" fmla="*/ 218850 w 342450"/>
                <a:gd name="connsiteY4" fmla="*/ 93345 h 342311"/>
                <a:gd name="connsiteX5" fmla="*/ 193133 w 342450"/>
                <a:gd name="connsiteY5" fmla="*/ 16193 h 342311"/>
                <a:gd name="connsiteX6" fmla="*/ 171225 w 342450"/>
                <a:gd name="connsiteY6" fmla="*/ 0 h 342311"/>
                <a:gd name="connsiteX7" fmla="*/ 149318 w 342450"/>
                <a:gd name="connsiteY7" fmla="*/ 16193 h 342311"/>
                <a:gd name="connsiteX8" fmla="*/ 123600 w 342450"/>
                <a:gd name="connsiteY8" fmla="*/ 93345 h 342311"/>
                <a:gd name="connsiteX9" fmla="*/ 101693 w 342450"/>
                <a:gd name="connsiteY9" fmla="*/ 109538 h 342311"/>
                <a:gd name="connsiteX10" fmla="*/ 23588 w 342450"/>
                <a:gd name="connsiteY10" fmla="*/ 109538 h 342311"/>
                <a:gd name="connsiteX11" fmla="*/ 1680 w 342450"/>
                <a:gd name="connsiteY11" fmla="*/ 124778 h 342311"/>
                <a:gd name="connsiteX12" fmla="*/ 8348 w 342450"/>
                <a:gd name="connsiteY12" fmla="*/ 150495 h 342311"/>
                <a:gd name="connsiteX13" fmla="*/ 35970 w 342450"/>
                <a:gd name="connsiteY13" fmla="*/ 175260 h 342311"/>
                <a:gd name="connsiteX14" fmla="*/ 71213 w 342450"/>
                <a:gd name="connsiteY14" fmla="*/ 205740 h 342311"/>
                <a:gd name="connsiteX15" fmla="*/ 78833 w 342450"/>
                <a:gd name="connsiteY15" fmla="*/ 217170 h 342311"/>
                <a:gd name="connsiteX16" fmla="*/ 78833 w 342450"/>
                <a:gd name="connsiteY16" fmla="*/ 230505 h 342311"/>
                <a:gd name="connsiteX17" fmla="*/ 53115 w 342450"/>
                <a:gd name="connsiteY17" fmla="*/ 311468 h 342311"/>
                <a:gd name="connsiteX18" fmla="*/ 61688 w 342450"/>
                <a:gd name="connsiteY18" fmla="*/ 337185 h 342311"/>
                <a:gd name="connsiteX19" fmla="*/ 89310 w 342450"/>
                <a:gd name="connsiteY19" fmla="*/ 338138 h 342311"/>
                <a:gd name="connsiteX20" fmla="*/ 157890 w 342450"/>
                <a:gd name="connsiteY20" fmla="*/ 289560 h 342311"/>
                <a:gd name="connsiteX21" fmla="*/ 184560 w 342450"/>
                <a:gd name="connsiteY21" fmla="*/ 289560 h 342311"/>
                <a:gd name="connsiteX22" fmla="*/ 253140 w 342450"/>
                <a:gd name="connsiteY22" fmla="*/ 338138 h 342311"/>
                <a:gd name="connsiteX23" fmla="*/ 280763 w 342450"/>
                <a:gd name="connsiteY23" fmla="*/ 337185 h 342311"/>
                <a:gd name="connsiteX24" fmla="*/ 289335 w 342450"/>
                <a:gd name="connsiteY24" fmla="*/ 311468 h 342311"/>
                <a:gd name="connsiteX25" fmla="*/ 265523 w 342450"/>
                <a:gd name="connsiteY25" fmla="*/ 230505 h 342311"/>
                <a:gd name="connsiteX26" fmla="*/ 272190 w 342450"/>
                <a:gd name="connsiteY26" fmla="*/ 205740 h 342311"/>
                <a:gd name="connsiteX27" fmla="*/ 334103 w 342450"/>
                <a:gd name="connsiteY27" fmla="*/ 150495 h 3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2450" h="342311">
                  <a:moveTo>
                    <a:pt x="334103" y="150495"/>
                  </a:moveTo>
                  <a:cubicBezTo>
                    <a:pt x="341723" y="143828"/>
                    <a:pt x="344580" y="133350"/>
                    <a:pt x="340770" y="124778"/>
                  </a:cubicBezTo>
                  <a:cubicBezTo>
                    <a:pt x="336960" y="115253"/>
                    <a:pt x="328388" y="109538"/>
                    <a:pt x="318863" y="109538"/>
                  </a:cubicBezTo>
                  <a:lnTo>
                    <a:pt x="240758" y="109538"/>
                  </a:lnTo>
                  <a:cubicBezTo>
                    <a:pt x="230280" y="109538"/>
                    <a:pt x="221708" y="102870"/>
                    <a:pt x="218850" y="93345"/>
                  </a:cubicBezTo>
                  <a:lnTo>
                    <a:pt x="193133" y="16193"/>
                  </a:lnTo>
                  <a:cubicBezTo>
                    <a:pt x="190275" y="6668"/>
                    <a:pt x="180750" y="0"/>
                    <a:pt x="171225" y="0"/>
                  </a:cubicBezTo>
                  <a:cubicBezTo>
                    <a:pt x="160748" y="0"/>
                    <a:pt x="152175" y="6668"/>
                    <a:pt x="149318" y="16193"/>
                  </a:cubicBezTo>
                  <a:lnTo>
                    <a:pt x="123600" y="93345"/>
                  </a:lnTo>
                  <a:cubicBezTo>
                    <a:pt x="120743" y="102870"/>
                    <a:pt x="111218" y="109538"/>
                    <a:pt x="101693" y="109538"/>
                  </a:cubicBezTo>
                  <a:lnTo>
                    <a:pt x="23588" y="109538"/>
                  </a:lnTo>
                  <a:cubicBezTo>
                    <a:pt x="14063" y="109538"/>
                    <a:pt x="5490" y="116205"/>
                    <a:pt x="1680" y="124778"/>
                  </a:cubicBezTo>
                  <a:cubicBezTo>
                    <a:pt x="-2130" y="134303"/>
                    <a:pt x="728" y="144780"/>
                    <a:pt x="8348" y="150495"/>
                  </a:cubicBezTo>
                  <a:lnTo>
                    <a:pt x="35970" y="175260"/>
                  </a:lnTo>
                  <a:lnTo>
                    <a:pt x="71213" y="205740"/>
                  </a:lnTo>
                  <a:cubicBezTo>
                    <a:pt x="75023" y="208598"/>
                    <a:pt x="76928" y="212408"/>
                    <a:pt x="78833" y="217170"/>
                  </a:cubicBezTo>
                  <a:cubicBezTo>
                    <a:pt x="79785" y="221933"/>
                    <a:pt x="79785" y="225743"/>
                    <a:pt x="78833" y="230505"/>
                  </a:cubicBezTo>
                  <a:lnTo>
                    <a:pt x="53115" y="311468"/>
                  </a:lnTo>
                  <a:cubicBezTo>
                    <a:pt x="50258" y="320993"/>
                    <a:pt x="53115" y="331470"/>
                    <a:pt x="61688" y="337185"/>
                  </a:cubicBezTo>
                  <a:cubicBezTo>
                    <a:pt x="69308" y="342900"/>
                    <a:pt x="80738" y="342900"/>
                    <a:pt x="89310" y="338138"/>
                  </a:cubicBezTo>
                  <a:lnTo>
                    <a:pt x="157890" y="289560"/>
                  </a:lnTo>
                  <a:cubicBezTo>
                    <a:pt x="165510" y="283845"/>
                    <a:pt x="176940" y="283845"/>
                    <a:pt x="184560" y="289560"/>
                  </a:cubicBezTo>
                  <a:lnTo>
                    <a:pt x="253140" y="338138"/>
                  </a:lnTo>
                  <a:cubicBezTo>
                    <a:pt x="261713" y="343853"/>
                    <a:pt x="272190" y="343853"/>
                    <a:pt x="280763" y="337185"/>
                  </a:cubicBezTo>
                  <a:cubicBezTo>
                    <a:pt x="288383" y="331470"/>
                    <a:pt x="292193" y="320993"/>
                    <a:pt x="289335" y="311468"/>
                  </a:cubicBezTo>
                  <a:lnTo>
                    <a:pt x="265523" y="230505"/>
                  </a:lnTo>
                  <a:cubicBezTo>
                    <a:pt x="262665" y="221933"/>
                    <a:pt x="265523" y="211455"/>
                    <a:pt x="272190" y="205740"/>
                  </a:cubicBezTo>
                  <a:lnTo>
                    <a:pt x="334103" y="150495"/>
                  </a:lnTo>
                  <a:close/>
                </a:path>
              </a:pathLst>
            </a:custGeom>
            <a:solidFill>
              <a:srgbClr val="00B050"/>
            </a:solidFill>
            <a:ln w="12700">
              <a:miter lim="400000"/>
            </a:ln>
          </p:spPr>
          <p:txBody>
            <a:bodyPr lIns="38100" tIns="251999" rIns="38100" bIns="0" anchor="ctr"/>
            <a:lstStyle/>
            <a:p>
              <a:pPr algn="ctr"/>
              <a:endParaRPr lang="pt-BR" sz="1600" b="1">
                <a:solidFill>
                  <a:schemeClr val="tx1">
                    <a:lumMod val="85000"/>
                    <a:lumOff val="15000"/>
                  </a:schemeClr>
                </a:solidFill>
                <a:latin typeface="Quicksand" pitchFamily="2" charset="0"/>
              </a:endParaRPr>
            </a:p>
          </p:txBody>
        </p:sp>
        <p:sp>
          <p:nvSpPr>
            <p:cNvPr id="103" name="Freeform: Shape 40">
              <a:extLst>
                <a:ext uri="{FF2B5EF4-FFF2-40B4-BE49-F238E27FC236}">
                  <a16:creationId xmlns:a16="http://schemas.microsoft.com/office/drawing/2014/main" id="{1D5CBE0A-4313-46C5-93BE-561F4D9E4535}"/>
                </a:ext>
              </a:extLst>
            </p:cNvPr>
            <p:cNvSpPr/>
            <p:nvPr/>
          </p:nvSpPr>
          <p:spPr>
            <a:xfrm>
              <a:off x="8532172" y="4355997"/>
              <a:ext cx="342450" cy="342311"/>
            </a:xfrm>
            <a:custGeom>
              <a:avLst/>
              <a:gdLst>
                <a:gd name="connsiteX0" fmla="*/ 334103 w 342450"/>
                <a:gd name="connsiteY0" fmla="*/ 150495 h 342311"/>
                <a:gd name="connsiteX1" fmla="*/ 340770 w 342450"/>
                <a:gd name="connsiteY1" fmla="*/ 124778 h 342311"/>
                <a:gd name="connsiteX2" fmla="*/ 318863 w 342450"/>
                <a:gd name="connsiteY2" fmla="*/ 109538 h 342311"/>
                <a:gd name="connsiteX3" fmla="*/ 240758 w 342450"/>
                <a:gd name="connsiteY3" fmla="*/ 109538 h 342311"/>
                <a:gd name="connsiteX4" fmla="*/ 218850 w 342450"/>
                <a:gd name="connsiteY4" fmla="*/ 93345 h 342311"/>
                <a:gd name="connsiteX5" fmla="*/ 193133 w 342450"/>
                <a:gd name="connsiteY5" fmla="*/ 16193 h 342311"/>
                <a:gd name="connsiteX6" fmla="*/ 171225 w 342450"/>
                <a:gd name="connsiteY6" fmla="*/ 0 h 342311"/>
                <a:gd name="connsiteX7" fmla="*/ 149318 w 342450"/>
                <a:gd name="connsiteY7" fmla="*/ 16193 h 342311"/>
                <a:gd name="connsiteX8" fmla="*/ 123600 w 342450"/>
                <a:gd name="connsiteY8" fmla="*/ 93345 h 342311"/>
                <a:gd name="connsiteX9" fmla="*/ 101693 w 342450"/>
                <a:gd name="connsiteY9" fmla="*/ 109538 h 342311"/>
                <a:gd name="connsiteX10" fmla="*/ 23588 w 342450"/>
                <a:gd name="connsiteY10" fmla="*/ 109538 h 342311"/>
                <a:gd name="connsiteX11" fmla="*/ 1680 w 342450"/>
                <a:gd name="connsiteY11" fmla="*/ 124778 h 342311"/>
                <a:gd name="connsiteX12" fmla="*/ 8348 w 342450"/>
                <a:gd name="connsiteY12" fmla="*/ 150495 h 342311"/>
                <a:gd name="connsiteX13" fmla="*/ 35970 w 342450"/>
                <a:gd name="connsiteY13" fmla="*/ 175260 h 342311"/>
                <a:gd name="connsiteX14" fmla="*/ 71213 w 342450"/>
                <a:gd name="connsiteY14" fmla="*/ 205740 h 342311"/>
                <a:gd name="connsiteX15" fmla="*/ 78833 w 342450"/>
                <a:gd name="connsiteY15" fmla="*/ 217170 h 342311"/>
                <a:gd name="connsiteX16" fmla="*/ 78833 w 342450"/>
                <a:gd name="connsiteY16" fmla="*/ 230505 h 342311"/>
                <a:gd name="connsiteX17" fmla="*/ 53115 w 342450"/>
                <a:gd name="connsiteY17" fmla="*/ 311468 h 342311"/>
                <a:gd name="connsiteX18" fmla="*/ 61688 w 342450"/>
                <a:gd name="connsiteY18" fmla="*/ 337185 h 342311"/>
                <a:gd name="connsiteX19" fmla="*/ 89310 w 342450"/>
                <a:gd name="connsiteY19" fmla="*/ 338138 h 342311"/>
                <a:gd name="connsiteX20" fmla="*/ 157890 w 342450"/>
                <a:gd name="connsiteY20" fmla="*/ 289560 h 342311"/>
                <a:gd name="connsiteX21" fmla="*/ 184560 w 342450"/>
                <a:gd name="connsiteY21" fmla="*/ 289560 h 342311"/>
                <a:gd name="connsiteX22" fmla="*/ 253140 w 342450"/>
                <a:gd name="connsiteY22" fmla="*/ 338138 h 342311"/>
                <a:gd name="connsiteX23" fmla="*/ 280763 w 342450"/>
                <a:gd name="connsiteY23" fmla="*/ 337185 h 342311"/>
                <a:gd name="connsiteX24" fmla="*/ 289335 w 342450"/>
                <a:gd name="connsiteY24" fmla="*/ 311468 h 342311"/>
                <a:gd name="connsiteX25" fmla="*/ 265523 w 342450"/>
                <a:gd name="connsiteY25" fmla="*/ 230505 h 342311"/>
                <a:gd name="connsiteX26" fmla="*/ 272190 w 342450"/>
                <a:gd name="connsiteY26" fmla="*/ 205740 h 342311"/>
                <a:gd name="connsiteX27" fmla="*/ 334103 w 342450"/>
                <a:gd name="connsiteY27" fmla="*/ 150495 h 3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2450" h="342311">
                  <a:moveTo>
                    <a:pt x="334103" y="150495"/>
                  </a:moveTo>
                  <a:cubicBezTo>
                    <a:pt x="341723" y="143828"/>
                    <a:pt x="344580" y="133350"/>
                    <a:pt x="340770" y="124778"/>
                  </a:cubicBezTo>
                  <a:cubicBezTo>
                    <a:pt x="336960" y="115253"/>
                    <a:pt x="328388" y="109538"/>
                    <a:pt x="318863" y="109538"/>
                  </a:cubicBezTo>
                  <a:lnTo>
                    <a:pt x="240758" y="109538"/>
                  </a:lnTo>
                  <a:cubicBezTo>
                    <a:pt x="230280" y="109538"/>
                    <a:pt x="221708" y="102870"/>
                    <a:pt x="218850" y="93345"/>
                  </a:cubicBezTo>
                  <a:lnTo>
                    <a:pt x="193133" y="16193"/>
                  </a:lnTo>
                  <a:cubicBezTo>
                    <a:pt x="190275" y="6668"/>
                    <a:pt x="180750" y="0"/>
                    <a:pt x="171225" y="0"/>
                  </a:cubicBezTo>
                  <a:cubicBezTo>
                    <a:pt x="160748" y="0"/>
                    <a:pt x="152175" y="6668"/>
                    <a:pt x="149318" y="16193"/>
                  </a:cubicBezTo>
                  <a:lnTo>
                    <a:pt x="123600" y="93345"/>
                  </a:lnTo>
                  <a:cubicBezTo>
                    <a:pt x="120743" y="102870"/>
                    <a:pt x="111218" y="109538"/>
                    <a:pt x="101693" y="109538"/>
                  </a:cubicBezTo>
                  <a:lnTo>
                    <a:pt x="23588" y="109538"/>
                  </a:lnTo>
                  <a:cubicBezTo>
                    <a:pt x="14063" y="109538"/>
                    <a:pt x="5490" y="116205"/>
                    <a:pt x="1680" y="124778"/>
                  </a:cubicBezTo>
                  <a:cubicBezTo>
                    <a:pt x="-2130" y="134303"/>
                    <a:pt x="728" y="144780"/>
                    <a:pt x="8348" y="150495"/>
                  </a:cubicBezTo>
                  <a:lnTo>
                    <a:pt x="35970" y="175260"/>
                  </a:lnTo>
                  <a:lnTo>
                    <a:pt x="71213" y="205740"/>
                  </a:lnTo>
                  <a:cubicBezTo>
                    <a:pt x="75023" y="208598"/>
                    <a:pt x="76928" y="212408"/>
                    <a:pt x="78833" y="217170"/>
                  </a:cubicBezTo>
                  <a:cubicBezTo>
                    <a:pt x="79785" y="221933"/>
                    <a:pt x="79785" y="225743"/>
                    <a:pt x="78833" y="230505"/>
                  </a:cubicBezTo>
                  <a:lnTo>
                    <a:pt x="53115" y="311468"/>
                  </a:lnTo>
                  <a:cubicBezTo>
                    <a:pt x="50258" y="320993"/>
                    <a:pt x="53115" y="331470"/>
                    <a:pt x="61688" y="337185"/>
                  </a:cubicBezTo>
                  <a:cubicBezTo>
                    <a:pt x="69308" y="342900"/>
                    <a:pt x="80738" y="342900"/>
                    <a:pt x="89310" y="338138"/>
                  </a:cubicBezTo>
                  <a:lnTo>
                    <a:pt x="157890" y="289560"/>
                  </a:lnTo>
                  <a:cubicBezTo>
                    <a:pt x="165510" y="283845"/>
                    <a:pt x="176940" y="283845"/>
                    <a:pt x="184560" y="289560"/>
                  </a:cubicBezTo>
                  <a:lnTo>
                    <a:pt x="253140" y="338138"/>
                  </a:lnTo>
                  <a:cubicBezTo>
                    <a:pt x="261713" y="343853"/>
                    <a:pt x="272190" y="343853"/>
                    <a:pt x="280763" y="337185"/>
                  </a:cubicBezTo>
                  <a:cubicBezTo>
                    <a:pt x="288383" y="331470"/>
                    <a:pt x="292193" y="320993"/>
                    <a:pt x="289335" y="311468"/>
                  </a:cubicBezTo>
                  <a:lnTo>
                    <a:pt x="265523" y="230505"/>
                  </a:lnTo>
                  <a:cubicBezTo>
                    <a:pt x="262665" y="221933"/>
                    <a:pt x="265523" y="211455"/>
                    <a:pt x="272190" y="205740"/>
                  </a:cubicBezTo>
                  <a:lnTo>
                    <a:pt x="334103" y="150495"/>
                  </a:lnTo>
                  <a:close/>
                </a:path>
              </a:pathLst>
            </a:custGeom>
            <a:solidFill>
              <a:schemeClr val="accent4"/>
            </a:solidFill>
            <a:ln w="12700">
              <a:miter lim="400000"/>
            </a:ln>
          </p:spPr>
          <p:txBody>
            <a:bodyPr lIns="251999" tIns="38100" rIns="38100" bIns="38100" anchor="ctr"/>
            <a:lstStyle/>
            <a:p>
              <a:pPr algn="ctr"/>
              <a:endParaRPr lang="pt-BR" sz="1600" b="1">
                <a:solidFill>
                  <a:schemeClr val="tx1">
                    <a:lumMod val="85000"/>
                    <a:lumOff val="15000"/>
                  </a:schemeClr>
                </a:solidFill>
                <a:latin typeface="Quicksand" pitchFamily="2" charset="0"/>
              </a:endParaRPr>
            </a:p>
          </p:txBody>
        </p:sp>
      </p:grpSp>
      <p:sp>
        <p:nvSpPr>
          <p:cNvPr id="110" name="Forma Livre: Forma 109">
            <a:extLst>
              <a:ext uri="{FF2B5EF4-FFF2-40B4-BE49-F238E27FC236}">
                <a16:creationId xmlns:a16="http://schemas.microsoft.com/office/drawing/2014/main" id="{B74BBAC2-2994-4CB0-B875-DF2CD8E9DCA3}"/>
              </a:ext>
            </a:extLst>
          </p:cNvPr>
          <p:cNvSpPr/>
          <p:nvPr/>
        </p:nvSpPr>
        <p:spPr>
          <a:xfrm rot="5400000" flipH="1">
            <a:off x="5583584" y="-4979524"/>
            <a:ext cx="1012785" cy="12204034"/>
          </a:xfrm>
          <a:custGeom>
            <a:avLst/>
            <a:gdLst>
              <a:gd name="connsiteX0" fmla="*/ 1368725 w 1368725"/>
              <a:gd name="connsiteY0" fmla="*/ 12204033 h 12204034"/>
              <a:gd name="connsiteX1" fmla="*/ 1368725 w 1368725"/>
              <a:gd name="connsiteY1" fmla="*/ 12204029 h 12204034"/>
              <a:gd name="connsiteX2" fmla="*/ 1116010 w 1368725"/>
              <a:gd name="connsiteY2" fmla="*/ 12204029 h 12204034"/>
              <a:gd name="connsiteX3" fmla="*/ 1113066 w 1368725"/>
              <a:gd name="connsiteY3" fmla="*/ 12171555 h 12204034"/>
              <a:gd name="connsiteX4" fmla="*/ 786494 w 1368725"/>
              <a:gd name="connsiteY4" fmla="*/ 6408520 h 12204034"/>
              <a:gd name="connsiteX5" fmla="*/ 1314812 w 1368725"/>
              <a:gd name="connsiteY5" fmla="*/ 68366 h 12204034"/>
              <a:gd name="connsiteX6" fmla="*/ 1316344 w 1368725"/>
              <a:gd name="connsiteY6" fmla="*/ 0 h 12204034"/>
              <a:gd name="connsiteX7" fmla="*/ 1215164 w 1368725"/>
              <a:gd name="connsiteY7" fmla="*/ 0 h 12204034"/>
              <a:gd name="connsiteX8" fmla="*/ 1168448 w 1368725"/>
              <a:gd name="connsiteY8" fmla="*/ 0 h 12204034"/>
              <a:gd name="connsiteX9" fmla="*/ 919030 w 1368725"/>
              <a:gd name="connsiteY9" fmla="*/ 0 h 12204034"/>
              <a:gd name="connsiteX10" fmla="*/ 872314 w 1368725"/>
              <a:gd name="connsiteY10" fmla="*/ 0 h 12204034"/>
              <a:gd name="connsiteX11" fmla="*/ 622897 w 1368725"/>
              <a:gd name="connsiteY11" fmla="*/ 0 h 12204034"/>
              <a:gd name="connsiteX12" fmla="*/ 576180 w 1368725"/>
              <a:gd name="connsiteY12" fmla="*/ 0 h 12204034"/>
              <a:gd name="connsiteX13" fmla="*/ 280047 w 1368725"/>
              <a:gd name="connsiteY13" fmla="*/ 0 h 12204034"/>
              <a:gd name="connsiteX14" fmla="*/ 279238 w 1368725"/>
              <a:gd name="connsiteY14" fmla="*/ 68372 h 12204034"/>
              <a:gd name="connsiteX15" fmla="*/ 131 w 1368725"/>
              <a:gd name="connsiteY15" fmla="*/ 6408525 h 12204034"/>
              <a:gd name="connsiteX16" fmla="*/ 172657 w 1368725"/>
              <a:gd name="connsiteY16" fmla="*/ 12171560 h 12204034"/>
              <a:gd name="connsiteX17" fmla="*/ 174212 w 1368725"/>
              <a:gd name="connsiteY17" fmla="*/ 12204034 h 12204034"/>
              <a:gd name="connsiteX18" fmla="*/ 480323 w 1368725"/>
              <a:gd name="connsiteY18" fmla="*/ 12204034 h 12204034"/>
              <a:gd name="connsiteX19" fmla="*/ 776457 w 1368725"/>
              <a:gd name="connsiteY19" fmla="*/ 12204034 h 12204034"/>
              <a:gd name="connsiteX20" fmla="*/ 776457 w 1368725"/>
              <a:gd name="connsiteY20" fmla="*/ 12204033 h 12204034"/>
              <a:gd name="connsiteX21" fmla="*/ 1062614 w 1368725"/>
              <a:gd name="connsiteY21" fmla="*/ 12204033 h 12204034"/>
              <a:gd name="connsiteX22" fmla="*/ 1072591 w 1368725"/>
              <a:gd name="connsiteY22" fmla="*/ 12204033 h 1220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8725" h="12204034">
                <a:moveTo>
                  <a:pt x="1368725" y="12204033"/>
                </a:moveTo>
                <a:lnTo>
                  <a:pt x="1368725" y="12204029"/>
                </a:lnTo>
                <a:lnTo>
                  <a:pt x="1116010" y="12204029"/>
                </a:lnTo>
                <a:lnTo>
                  <a:pt x="1113066" y="12171555"/>
                </a:lnTo>
                <a:cubicBezTo>
                  <a:pt x="948277" y="10294354"/>
                  <a:pt x="794602" y="7937942"/>
                  <a:pt x="786494" y="6408520"/>
                </a:cubicBezTo>
                <a:cubicBezTo>
                  <a:pt x="773522" y="3961444"/>
                  <a:pt x="1270786" y="1440212"/>
                  <a:pt x="1314812" y="68366"/>
                </a:cubicBezTo>
                <a:lnTo>
                  <a:pt x="1316344" y="0"/>
                </a:lnTo>
                <a:lnTo>
                  <a:pt x="1215164" y="0"/>
                </a:lnTo>
                <a:lnTo>
                  <a:pt x="1168448" y="0"/>
                </a:lnTo>
                <a:lnTo>
                  <a:pt x="919030" y="0"/>
                </a:lnTo>
                <a:lnTo>
                  <a:pt x="872314" y="0"/>
                </a:lnTo>
                <a:lnTo>
                  <a:pt x="622897" y="0"/>
                </a:lnTo>
                <a:lnTo>
                  <a:pt x="576180" y="0"/>
                </a:lnTo>
                <a:lnTo>
                  <a:pt x="280047" y="0"/>
                </a:lnTo>
                <a:lnTo>
                  <a:pt x="279238" y="68372"/>
                </a:lnTo>
                <a:cubicBezTo>
                  <a:pt x="255979" y="1440218"/>
                  <a:pt x="-6721" y="3961449"/>
                  <a:pt x="131" y="6408525"/>
                </a:cubicBezTo>
                <a:cubicBezTo>
                  <a:pt x="4415" y="7937947"/>
                  <a:pt x="85600" y="10294359"/>
                  <a:pt x="172657" y="12171560"/>
                </a:cubicBezTo>
                <a:lnTo>
                  <a:pt x="174212" y="12204034"/>
                </a:lnTo>
                <a:lnTo>
                  <a:pt x="480323" y="12204034"/>
                </a:lnTo>
                <a:lnTo>
                  <a:pt x="776457" y="12204034"/>
                </a:lnTo>
                <a:lnTo>
                  <a:pt x="776457" y="12204033"/>
                </a:lnTo>
                <a:lnTo>
                  <a:pt x="1062614" y="12204033"/>
                </a:lnTo>
                <a:lnTo>
                  <a:pt x="1072591" y="12204033"/>
                </a:lnTo>
                <a:close/>
              </a:path>
            </a:pathLst>
          </a:cu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111" name="CaixaDeTexto 110">
            <a:extLst>
              <a:ext uri="{FF2B5EF4-FFF2-40B4-BE49-F238E27FC236}">
                <a16:creationId xmlns:a16="http://schemas.microsoft.com/office/drawing/2014/main" id="{F7585CF6-B383-4F5F-BE2F-1ECBA312BE01}"/>
              </a:ext>
            </a:extLst>
          </p:cNvPr>
          <p:cNvSpPr txBox="1"/>
          <p:nvPr/>
        </p:nvSpPr>
        <p:spPr>
          <a:xfrm>
            <a:off x="4651741" y="1206181"/>
            <a:ext cx="1130306" cy="307777"/>
          </a:xfrm>
          <a:prstGeom prst="rect">
            <a:avLst/>
          </a:prstGeom>
          <a:noFill/>
        </p:spPr>
        <p:txBody>
          <a:bodyPr wrap="square">
            <a:spAutoFit/>
          </a:bodyPr>
          <a:lstStyle/>
          <a:p>
            <a:pPr algn="ctr"/>
            <a:r>
              <a:rPr lang="pt-BR" sz="1400">
                <a:solidFill>
                  <a:schemeClr val="bg1"/>
                </a:solidFill>
                <a:latin typeface="Quicksand Light" pitchFamily="2" charset="0"/>
              </a:rPr>
              <a:t>Jornadas</a:t>
            </a:r>
          </a:p>
        </p:txBody>
      </p:sp>
      <p:sp>
        <p:nvSpPr>
          <p:cNvPr id="112" name="CaixaDeTexto 111">
            <a:extLst>
              <a:ext uri="{FF2B5EF4-FFF2-40B4-BE49-F238E27FC236}">
                <a16:creationId xmlns:a16="http://schemas.microsoft.com/office/drawing/2014/main" id="{DA0F5090-6331-40AB-8AA3-521D2926971F}"/>
              </a:ext>
            </a:extLst>
          </p:cNvPr>
          <p:cNvSpPr txBox="1"/>
          <p:nvPr/>
        </p:nvSpPr>
        <p:spPr>
          <a:xfrm>
            <a:off x="6627049" y="1085759"/>
            <a:ext cx="1548320" cy="523220"/>
          </a:xfrm>
          <a:prstGeom prst="rect">
            <a:avLst/>
          </a:prstGeom>
          <a:noFill/>
        </p:spPr>
        <p:txBody>
          <a:bodyPr wrap="square">
            <a:spAutoFit/>
          </a:bodyPr>
          <a:lstStyle/>
          <a:p>
            <a:pPr algn="ctr"/>
            <a:r>
              <a:rPr lang="pt-BR" sz="1400">
                <a:solidFill>
                  <a:schemeClr val="bg1"/>
                </a:solidFill>
                <a:latin typeface="Quicksand Light" pitchFamily="2" charset="0"/>
              </a:rPr>
              <a:t>Incorporar parceiros</a:t>
            </a:r>
          </a:p>
        </p:txBody>
      </p:sp>
      <p:sp>
        <p:nvSpPr>
          <p:cNvPr id="113" name="CaixaDeTexto 112">
            <a:extLst>
              <a:ext uri="{FF2B5EF4-FFF2-40B4-BE49-F238E27FC236}">
                <a16:creationId xmlns:a16="http://schemas.microsoft.com/office/drawing/2014/main" id="{81837AD6-8DED-4371-AE42-FD7EB2665211}"/>
              </a:ext>
            </a:extLst>
          </p:cNvPr>
          <p:cNvSpPr txBox="1"/>
          <p:nvPr/>
        </p:nvSpPr>
        <p:spPr>
          <a:xfrm>
            <a:off x="10995679" y="819059"/>
            <a:ext cx="1130306" cy="523220"/>
          </a:xfrm>
          <a:prstGeom prst="rect">
            <a:avLst/>
          </a:prstGeom>
          <a:noFill/>
        </p:spPr>
        <p:txBody>
          <a:bodyPr wrap="square">
            <a:spAutoFit/>
          </a:bodyPr>
          <a:lstStyle/>
          <a:p>
            <a:pPr algn="ctr"/>
            <a:r>
              <a:rPr lang="pt-BR" sz="1400">
                <a:solidFill>
                  <a:schemeClr val="bg1"/>
                </a:solidFill>
                <a:latin typeface="Quicksand Light" pitchFamily="2" charset="0"/>
              </a:rPr>
              <a:t>Time to Market</a:t>
            </a:r>
          </a:p>
        </p:txBody>
      </p:sp>
      <p:sp>
        <p:nvSpPr>
          <p:cNvPr id="114" name="CaixaDeTexto 113">
            <a:extLst>
              <a:ext uri="{FF2B5EF4-FFF2-40B4-BE49-F238E27FC236}">
                <a16:creationId xmlns:a16="http://schemas.microsoft.com/office/drawing/2014/main" id="{FDAC3F6F-6AAA-4C55-9929-9A64C501848A}"/>
              </a:ext>
            </a:extLst>
          </p:cNvPr>
          <p:cNvSpPr txBox="1"/>
          <p:nvPr/>
        </p:nvSpPr>
        <p:spPr>
          <a:xfrm>
            <a:off x="9020371" y="958759"/>
            <a:ext cx="1130306" cy="523220"/>
          </a:xfrm>
          <a:prstGeom prst="rect">
            <a:avLst/>
          </a:prstGeom>
          <a:noFill/>
        </p:spPr>
        <p:txBody>
          <a:bodyPr wrap="square">
            <a:spAutoFit/>
          </a:bodyPr>
          <a:lstStyle/>
          <a:p>
            <a:pPr algn="ctr"/>
            <a:r>
              <a:rPr lang="pt-BR" sz="1400">
                <a:solidFill>
                  <a:schemeClr val="bg1"/>
                </a:solidFill>
                <a:latin typeface="Quicksand Light" pitchFamily="2" charset="0"/>
              </a:rPr>
              <a:t>Marketing Digital</a:t>
            </a:r>
          </a:p>
        </p:txBody>
      </p:sp>
      <p:grpSp>
        <p:nvGrpSpPr>
          <p:cNvPr id="115" name="Agrupar 114">
            <a:extLst>
              <a:ext uri="{FF2B5EF4-FFF2-40B4-BE49-F238E27FC236}">
                <a16:creationId xmlns:a16="http://schemas.microsoft.com/office/drawing/2014/main" id="{1F7E2BE8-48CF-4F4D-8F79-B1C1B07F5AD9}"/>
              </a:ext>
            </a:extLst>
          </p:cNvPr>
          <p:cNvGrpSpPr/>
          <p:nvPr/>
        </p:nvGrpSpPr>
        <p:grpSpPr>
          <a:xfrm>
            <a:off x="104848" y="934514"/>
            <a:ext cx="1635997" cy="505690"/>
            <a:chOff x="-77393" y="1028222"/>
            <a:chExt cx="1635997" cy="505690"/>
          </a:xfrm>
        </p:grpSpPr>
        <p:sp>
          <p:nvSpPr>
            <p:cNvPr id="116" name="CaixaDeTexto 115">
              <a:extLst>
                <a:ext uri="{FF2B5EF4-FFF2-40B4-BE49-F238E27FC236}">
                  <a16:creationId xmlns:a16="http://schemas.microsoft.com/office/drawing/2014/main" id="{899BDE92-7880-4719-963E-54B871C25619}"/>
                </a:ext>
              </a:extLst>
            </p:cNvPr>
            <p:cNvSpPr txBox="1"/>
            <p:nvPr/>
          </p:nvSpPr>
          <p:spPr>
            <a:xfrm>
              <a:off x="428297" y="1091617"/>
              <a:ext cx="1130307" cy="369332"/>
            </a:xfrm>
            <a:prstGeom prst="rect">
              <a:avLst/>
            </a:prstGeom>
            <a:noFill/>
          </p:spPr>
          <p:txBody>
            <a:bodyPr wrap="square">
              <a:spAutoFit/>
            </a:bodyPr>
            <a:lstStyle/>
            <a:p>
              <a:r>
                <a:rPr lang="pt-BR" b="1">
                  <a:solidFill>
                    <a:srgbClr val="00B050"/>
                  </a:solidFill>
                  <a:latin typeface="Quicksand" pitchFamily="2" charset="0"/>
                </a:rPr>
                <a:t>mindset</a:t>
              </a:r>
            </a:p>
          </p:txBody>
        </p:sp>
        <p:pic>
          <p:nvPicPr>
            <p:cNvPr id="117" name="Gráfico 116" descr="Bússola estrutura de tópicos">
              <a:extLst>
                <a:ext uri="{FF2B5EF4-FFF2-40B4-BE49-F238E27FC236}">
                  <a16:creationId xmlns:a16="http://schemas.microsoft.com/office/drawing/2014/main" id="{866BEA73-0868-4A2B-B265-D49CCFC86BA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7393" y="1028222"/>
              <a:ext cx="505690" cy="505690"/>
            </a:xfrm>
            <a:prstGeom prst="rect">
              <a:avLst/>
            </a:prstGeom>
          </p:spPr>
        </p:pic>
      </p:grpSp>
      <p:sp>
        <p:nvSpPr>
          <p:cNvPr id="118" name="CaixaDeTexto 117">
            <a:extLst>
              <a:ext uri="{FF2B5EF4-FFF2-40B4-BE49-F238E27FC236}">
                <a16:creationId xmlns:a16="http://schemas.microsoft.com/office/drawing/2014/main" id="{D9D76DBE-1C0F-4BCD-BEA1-4FF599F0E38C}"/>
              </a:ext>
            </a:extLst>
          </p:cNvPr>
          <p:cNvSpPr txBox="1"/>
          <p:nvPr/>
        </p:nvSpPr>
        <p:spPr>
          <a:xfrm>
            <a:off x="2258419" y="1066481"/>
            <a:ext cx="1548320" cy="307777"/>
          </a:xfrm>
          <a:prstGeom prst="rect">
            <a:avLst/>
          </a:prstGeom>
          <a:noFill/>
        </p:spPr>
        <p:txBody>
          <a:bodyPr wrap="square">
            <a:spAutoFit/>
          </a:bodyPr>
          <a:lstStyle/>
          <a:p>
            <a:pPr algn="ctr"/>
            <a:r>
              <a:rPr lang="pt-BR" sz="1400">
                <a:solidFill>
                  <a:schemeClr val="bg1"/>
                </a:solidFill>
                <a:latin typeface="Quicksand Light" pitchFamily="2" charset="0"/>
              </a:rPr>
              <a:t>Experimentação</a:t>
            </a:r>
          </a:p>
        </p:txBody>
      </p:sp>
    </p:spTree>
    <p:extLst>
      <p:ext uri="{BB962C8B-B14F-4D97-AF65-F5344CB8AC3E}">
        <p14:creationId xmlns:p14="http://schemas.microsoft.com/office/powerpoint/2010/main" val="4185887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latin typeface="Quicksand Light"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Custom 5">
    <a:dk1>
      <a:srgbClr val="000000"/>
    </a:dk1>
    <a:lt1>
      <a:srgbClr val="FFFFFF"/>
    </a:lt1>
    <a:dk2>
      <a:srgbClr val="1F497D"/>
    </a:dk2>
    <a:lt2>
      <a:srgbClr val="EEECE1"/>
    </a:lt2>
    <a:accent1>
      <a:srgbClr val="0432FF"/>
    </a:accent1>
    <a:accent2>
      <a:srgbClr val="00F900"/>
    </a:accent2>
    <a:accent3>
      <a:srgbClr val="FEFB00"/>
    </a:accent3>
    <a:accent4>
      <a:srgbClr val="FF9200"/>
    </a:accent4>
    <a:accent5>
      <a:srgbClr val="FF2600"/>
    </a:accent5>
    <a:accent6>
      <a:srgbClr val="932092"/>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9461E0D9B4D0EE4FB96F2F2FEB76F4CD" ma:contentTypeVersion="11" ma:contentTypeDescription="Crie um novo documento." ma:contentTypeScope="" ma:versionID="b1be5cf8a4449eb1f8102766ac6bddc7">
  <xsd:schema xmlns:xsd="http://www.w3.org/2001/XMLSchema" xmlns:xs="http://www.w3.org/2001/XMLSchema" xmlns:p="http://schemas.microsoft.com/office/2006/metadata/properties" xmlns:ns2="dd684c5e-f45a-4576-9702-f07be538215f" xmlns:ns3="73066cd2-c90d-43f6-8351-9a59a2bf25b2" targetNamespace="http://schemas.microsoft.com/office/2006/metadata/properties" ma:root="true" ma:fieldsID="885b79d15f2b79d7e6aa8c9d6c87e17b" ns2:_="" ns3:_="">
    <xsd:import namespace="dd684c5e-f45a-4576-9702-f07be538215f"/>
    <xsd:import namespace="73066cd2-c90d-43f6-8351-9a59a2bf25b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element ref="ns2:MediaServiceLocatio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684c5e-f45a-4576-9702-f07be53821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3066cd2-c90d-43f6-8351-9a59a2bf25b2" elementFormDefault="qualified">
    <xsd:import namespace="http://schemas.microsoft.com/office/2006/documentManagement/types"/>
    <xsd:import namespace="http://schemas.microsoft.com/office/infopath/2007/PartnerControls"/>
    <xsd:element name="SharedWithUsers" ma:index="13"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Detalhes de Com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B9BCDB0-EAAE-475F-9010-735BCC709C8D}">
  <ds:schemaRefs>
    <ds:schemaRef ds:uri="http://schemas.microsoft.com/sharepoint/v3/contenttype/forms"/>
  </ds:schemaRefs>
</ds:datastoreItem>
</file>

<file path=customXml/itemProps2.xml><?xml version="1.0" encoding="utf-8"?>
<ds:datastoreItem xmlns:ds="http://schemas.openxmlformats.org/officeDocument/2006/customXml" ds:itemID="{9832A69E-5E10-4904-99DE-60EC08CF07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684c5e-f45a-4576-9702-f07be538215f"/>
    <ds:schemaRef ds:uri="73066cd2-c90d-43f6-8351-9a59a2bf25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E473920-E5C1-4428-B3A0-AEA894ED4D2E}">
  <ds:schemaRefs>
    <ds:schemaRef ds:uri="http://schemas.microsoft.com/office/infopath/2007/PartnerControls"/>
    <ds:schemaRef ds:uri="http://purl.org/dc/elements/1.1/"/>
    <ds:schemaRef ds:uri="http://purl.org/dc/terms/"/>
    <ds:schemaRef ds:uri="http://schemas.microsoft.com/office/2006/documentManagement/types"/>
    <ds:schemaRef ds:uri="http://www.w3.org/XML/1998/namespace"/>
    <ds:schemaRef ds:uri="http://schemas.openxmlformats.org/package/2006/metadata/core-properties"/>
    <ds:schemaRef ds:uri="http://schemas.microsoft.com/office/2006/metadata/properties"/>
    <ds:schemaRef ds:uri="73066cd2-c90d-43f6-8351-9a59a2bf25b2"/>
    <ds:schemaRef ds:uri="dd684c5e-f45a-4576-9702-f07be538215f"/>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9767</Words>
  <Application>Microsoft Office PowerPoint</Application>
  <PresentationFormat>Widescreen</PresentationFormat>
  <Paragraphs>1215</Paragraphs>
  <Slides>69</Slides>
  <Notes>33</Notes>
  <HiddenSlides>2</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69</vt:i4>
      </vt:variant>
    </vt:vector>
  </HeadingPairs>
  <TitlesOfParts>
    <vt:vector size="78" baseType="lpstr">
      <vt:lpstr>Arial</vt:lpstr>
      <vt:lpstr>Barlow</vt:lpstr>
      <vt:lpstr>Calibri</vt:lpstr>
      <vt:lpstr>Linux Libertine</vt:lpstr>
      <vt:lpstr>Quicksand</vt:lpstr>
      <vt:lpstr>Quicksand Light</vt:lpstr>
      <vt:lpstr>Times New Roman</vt:lpstr>
      <vt:lpstr>Wingdings</vt:lpstr>
      <vt:lpstr>1_Office Theme</vt:lpstr>
      <vt:lpstr>Apresentação do PowerPoint</vt:lpstr>
      <vt:lpstr>Estrutura do trabalho</vt:lpstr>
      <vt:lpstr>Método de trabalho</vt:lpstr>
      <vt:lpstr>Método</vt:lpstr>
      <vt:lpstr>Super App VR</vt:lpstr>
      <vt:lpstr>Apresentação do PowerPoint</vt:lpstr>
      <vt:lpstr>Jornadas iniciais</vt:lpstr>
      <vt:lpstr>Requisitos técnicos</vt:lpstr>
      <vt:lpstr>Arquitetura tecnológica</vt:lpstr>
      <vt:lpstr>Arquitetura tecnológica</vt:lpstr>
      <vt:lpstr>Arquitetura proposta</vt:lpstr>
      <vt:lpstr>Visão da arquitetura</vt:lpstr>
      <vt:lpstr>Visão da arquitetura</vt:lpstr>
      <vt:lpstr>Visão da arquitetura</vt:lpstr>
      <vt:lpstr>Visão da arquitetura</vt:lpstr>
      <vt:lpstr>Visão da arquitetura</vt:lpstr>
      <vt:lpstr>Visão da arquitetura</vt:lpstr>
      <vt:lpstr>Visão da arquitetura</vt:lpstr>
      <vt:lpstr>Visão da arquitetura</vt:lpstr>
      <vt:lpstr>Recomendação de plataforma</vt:lpstr>
      <vt:lpstr>Comparativo tecnológico entre plataformas</vt:lpstr>
      <vt:lpstr>Recomendação de plataforma</vt:lpstr>
      <vt:lpstr>Comparativo as is x to be</vt:lpstr>
      <vt:lpstr>Pontos de atenção</vt:lpstr>
      <vt:lpstr>Elementos estruturais da arquitetura</vt:lpstr>
      <vt:lpstr>Próximos passos</vt:lpstr>
      <vt:lpstr>Próximos passos</vt:lpstr>
      <vt:lpstr>Apresentação do PowerPoint</vt:lpstr>
      <vt:lpstr>Comparativo tecnológico entre plataformas</vt:lpstr>
      <vt:lpstr>Detalhamento da arquitetura</vt:lpstr>
      <vt:lpstr>Design estrutural da arquitetura</vt:lpstr>
      <vt:lpstr>Detalhamento da arquitetura</vt:lpstr>
      <vt:lpstr>Detalhamento da arquitetura</vt:lpstr>
      <vt:lpstr>Detalhamento da arquitetura</vt:lpstr>
      <vt:lpstr>Detalhamento da arquitetura</vt:lpstr>
      <vt:lpstr>Detalhamento da arquitetura</vt:lpstr>
      <vt:lpstr>Detalhamento da arquitetura</vt:lpstr>
      <vt:lpstr>Detalhamento da arquitetura</vt:lpstr>
      <vt:lpstr>Detalhamento da arquitetura</vt:lpstr>
      <vt:lpstr>Detalhamento da arquitetura</vt:lpstr>
      <vt:lpstr>Detalhamento da arquitetura</vt:lpstr>
      <vt:lpstr>Macro Arquitetura</vt:lpstr>
      <vt:lpstr>Macro Arquitetura</vt:lpstr>
      <vt:lpstr>Detalhamento da arquitetura</vt:lpstr>
      <vt:lpstr>Detalhamento da arquitetura</vt:lpstr>
      <vt:lpstr>Detalhamento da arquitetura</vt:lpstr>
      <vt:lpstr>Detalhamento da arquitetura</vt:lpstr>
      <vt:lpstr>Detalhamento da arquitetura</vt:lpstr>
      <vt:lpstr>Detalhamento da arquitetura</vt:lpstr>
      <vt:lpstr>Plataforma de desenvolvimento</vt:lpstr>
      <vt:lpstr>Plataforma de desenvolvimento</vt:lpstr>
      <vt:lpstr>Plataforma de desenvolvimento</vt:lpstr>
      <vt:lpstr>Plataforma de desenvolvimento</vt:lpstr>
      <vt:lpstr>Plataforma de desenvolvimento</vt:lpstr>
      <vt:lpstr>Plataforma de desenvolvimento</vt:lpstr>
      <vt:lpstr>Tecnologias cross plataforma</vt:lpstr>
      <vt:lpstr>Apresentação do PowerPoint</vt:lpstr>
      <vt:lpstr>Apresentação do PowerPoint</vt:lpstr>
      <vt:lpstr>Cenário atual</vt:lpstr>
      <vt:lpstr>Cenário atual</vt:lpstr>
      <vt:lpstr>Arranjo arquitetural</vt:lpstr>
      <vt:lpstr>Arranjo arquitetural</vt:lpstr>
      <vt:lpstr>Arranjo arquitetural</vt:lpstr>
      <vt:lpstr>Arranjo arquitetural</vt:lpstr>
      <vt:lpstr>CENÁRIO ATUAL</vt:lpstr>
      <vt:lpstr>Aspectos da Implementação</vt:lpstr>
      <vt:lpstr>Aspectos da Implementação</vt:lpstr>
      <vt:lpstr>Apresentação do PowerPoint</vt:lpstr>
      <vt:lpstr>Diretrizes de negócio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
  <cp:revision>44</cp:revision>
  <dcterms:created xsi:type="dcterms:W3CDTF">2021-06-15T19:01:00Z</dcterms:created>
  <dcterms:modified xsi:type="dcterms:W3CDTF">2021-09-09T13:55:57Z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0x0101009461E0D9B4D0EE4FB96F2F2FEB76F4CD</vt:lpwstr>
  </property>
</Properties>
</file>